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5" r:id="rId3"/>
    <p:sldId id="284" r:id="rId4"/>
    <p:sldId id="292" r:id="rId5"/>
    <p:sldId id="293" r:id="rId6"/>
    <p:sldId id="286" r:id="rId7"/>
    <p:sldId id="289" r:id="rId8"/>
    <p:sldId id="290" r:id="rId9"/>
    <p:sldId id="294" r:id="rId10"/>
    <p:sldId id="283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57A7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08"/>
    <p:restoredTop sz="94670"/>
  </p:normalViewPr>
  <p:slideViewPr>
    <p:cSldViewPr snapToGrid="0" snapToObjects="1">
      <p:cViewPr>
        <p:scale>
          <a:sx n="75" d="100"/>
          <a:sy n="75" d="100"/>
        </p:scale>
        <p:origin x="1248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408654-B720-CE4D-BAB8-1E702CCA8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EA45CB-4239-AF4D-9297-73CE02E3D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6C5BEB-742E-5C43-8F5E-19C111FB2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3E241A-E518-9242-B0D0-801545A44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EA56D5-732B-C845-AF21-28F41A009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562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0E6EBF-68CA-CA45-AA57-A40D75CFB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F704F86-C35F-124F-9723-20FD27298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2F12D2-0CEF-5549-A667-D7C818C1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9877A7-7821-6B4C-8497-E07028369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E4B1A3-067A-1D4D-A86B-4B831D643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461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A737318-0876-0C42-AEDC-B9F4A3E552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AC5DA6E-B3F8-AC46-B7F9-E47E80694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85D1E3-163B-F340-84DF-52D0E3BFB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3471C4-0A0E-5F48-9620-E7C13707C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4D1395-1D1C-C141-986B-23D66008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671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5948F6-090E-844A-9254-2FF96ADF0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45BCA8-0F57-B84D-A34A-749407232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F36511-C517-7B44-8162-4CBD81263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9BBDBF-615A-3547-9F5F-79A9C6233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28E270-A6B2-9C4A-BC68-21FB9B32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92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8FCD95-2C40-B843-B3DC-5C37C8324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B359D9-0F5F-6B43-B3F8-85ACF79E2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8A7137-C419-4849-86DA-C013000D1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9147D1-1285-7643-BFE8-96EA1A95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980B21-C754-E54C-A95E-4134B9DB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47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2DBF0-1371-7747-9033-3D3EE636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896206-49F2-2943-AA49-A3FDD1C38A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FE82C8B-F343-9A4B-B790-5B5205052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CBAC31-4C9E-E643-B3A0-A2A58A884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02/09/2021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01BCC9-C16C-194D-A669-03BC94C7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F6B667-364A-F54D-8039-318559DA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445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CAED8C-3A6A-AB40-ACA1-30637641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4E8981-CAD1-1C4D-9880-9615C37D4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DC9C01-9C56-0946-BF76-75F899EBF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4C1749C-2855-E544-A981-848EE4B66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C0218F6-FB04-764F-8A24-AAAAA6692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CC535CC-62CB-0848-BABC-0C16F5C5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02/09/2021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ED13881-78FD-CC47-A96B-3D4944B5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83899A5-B5EE-AB45-835A-E0E8C8DBA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99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DB0794-ED62-5A4D-9D51-770601981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05622A-56E5-1148-9B78-BBCB5E26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02/09/2021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0732AB-6D64-DC4C-84C4-3FFC909F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49E96C-6220-7E42-A8BD-61787EC3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08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DF30377-5793-5846-9CD5-687FE2C5D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02/09/2021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7B3C68-C39E-564A-A4FB-FD729460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163547-654E-DA44-A7DB-8DB2E4260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74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7F2FC0-692B-8B49-893D-D4E3899DD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847953-3E3D-F546-9C10-141081473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2742A9-ADA5-4F4C-A3C2-AB37AFBC7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188F28-BF7E-3142-A247-6F829F75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02/09/2021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A1475A-7670-EE4E-A5ED-CC3C8EB8A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C758A3-DB73-6843-868F-96FABAD9C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498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42D50-6C22-A14D-97BE-177569AD1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05BDF92-B1E3-9346-ABAD-4F5E22DC66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FC3E7D-288D-0C41-9319-BA63A7AC2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7F69EC-2D30-6F4B-8556-D8B7090E9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E4C4-AD90-6947-935B-6E3A667C3A68}" type="datetimeFigureOut">
              <a:rPr lang="fr-FR" smtClean="0"/>
              <a:t>02/09/2021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944D8A-45E6-0A44-9F99-472A385FA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7B1784-00D2-E444-A7C5-536B21E7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73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8BD2EAB-C5BD-4345-83B9-9CC22454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C8DD8E-2D0D-4D4E-ACB4-F54C015C4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2AD3B7-50D1-444C-8067-C329CC0AB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FE4C4-AD90-6947-935B-6E3A667C3A68}" type="datetimeFigureOut">
              <a:rPr lang="fr-FR" smtClean="0"/>
              <a:t>02/09/2021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1AB338-C25F-F34F-B5F8-C060B80AE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968280-77E1-CA4C-9B67-3016FBB8A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B00C8-DD4F-C840-906D-7C686C97148A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B54ADE3-37B7-0148-8640-F246B40603A4}"/>
              </a:ext>
            </a:extLst>
          </p:cNvPr>
          <p:cNvCxnSpPr/>
          <p:nvPr userDrawn="1"/>
        </p:nvCxnSpPr>
        <p:spPr>
          <a:xfrm>
            <a:off x="0" y="910676"/>
            <a:ext cx="12192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DF72F36A-5E0C-E94D-8364-9E078F8ABC4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417042" y="185738"/>
            <a:ext cx="1627247" cy="59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E312DAB-4360-C445-912F-0D9F640BD4CE}"/>
              </a:ext>
            </a:extLst>
          </p:cNvPr>
          <p:cNvSpPr txBox="1"/>
          <p:nvPr/>
        </p:nvSpPr>
        <p:spPr>
          <a:xfrm>
            <a:off x="1545283" y="2446379"/>
            <a:ext cx="3893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3A57A7"/>
                </a:solidFill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Affordable</a:t>
            </a:r>
            <a:r>
              <a:rPr lang="fr-FR" dirty="0">
                <a:solidFill>
                  <a:srgbClr val="3A57A7"/>
                </a:solidFill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3A57A7"/>
                </a:solidFill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quality</a:t>
            </a:r>
            <a:r>
              <a:rPr lang="fr-FR" dirty="0">
                <a:solidFill>
                  <a:srgbClr val="3A57A7"/>
                </a:solidFill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rgbClr val="3A57A7"/>
                </a:solidFill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with</a:t>
            </a:r>
            <a:r>
              <a:rPr lang="fr-FR" dirty="0">
                <a:solidFill>
                  <a:srgbClr val="3A57A7"/>
                </a:solidFill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no compromise </a:t>
            </a:r>
          </a:p>
          <a:p>
            <a:pPr algn="ctr"/>
            <a:endParaRPr lang="fr-FR" dirty="0">
              <a:solidFill>
                <a:srgbClr val="3A57A7"/>
              </a:solidFill>
              <a:latin typeface="Arial" panose="020B0604020202020204" pitchFamily="34" charset="0"/>
              <a:ea typeface="Helvetica Neue" panose="020004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96E1485-CC1F-3645-9FC7-901844389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361" y="1034923"/>
            <a:ext cx="2070100" cy="1257300"/>
          </a:xfrm>
          <a:prstGeom prst="rect">
            <a:avLst/>
          </a:prstGeom>
        </p:spPr>
      </p:pic>
      <p:pic>
        <p:nvPicPr>
          <p:cNvPr id="3" name="Image 2" descr="Une image contenant sombre, lumière&#10;&#10;Description générée automatiquement">
            <a:extLst>
              <a:ext uri="{FF2B5EF4-FFF2-40B4-BE49-F238E27FC236}">
                <a16:creationId xmlns:a16="http://schemas.microsoft.com/office/drawing/2014/main" id="{93066DAC-3834-F84A-90EE-FED10EE74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7512" y="2446379"/>
            <a:ext cx="8638939" cy="5756168"/>
          </a:xfrm>
          <a:prstGeom prst="rect">
            <a:avLst/>
          </a:prstGeom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DFC6A2D2-1663-3540-AC95-89A1D0EE4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351" y="925552"/>
            <a:ext cx="6216649" cy="518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4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66C2DF-9CA0-5C45-9555-6AB008FD7345}"/>
              </a:ext>
            </a:extLst>
          </p:cNvPr>
          <p:cNvSpPr txBox="1">
            <a:spLocks/>
          </p:cNvSpPr>
          <p:nvPr/>
        </p:nvSpPr>
        <p:spPr>
          <a:xfrm>
            <a:off x="146676" y="372306"/>
            <a:ext cx="4730124" cy="3983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500" b="1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STADIA &amp; ARENAS - </a:t>
            </a:r>
            <a:r>
              <a:rPr lang="en-GB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Sound Solutions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DA1908-A4E5-D14C-A151-4426927A90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08E95A-D830-E649-B98D-A9666D2D7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800" y="1956828"/>
            <a:ext cx="1832400" cy="66577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5E730D-4114-E549-9E6E-31901480D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29" b="16701"/>
          <a:stretch/>
        </p:blipFill>
        <p:spPr>
          <a:xfrm>
            <a:off x="6336000" y="3329759"/>
            <a:ext cx="5855997" cy="35282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8121CE-0F07-7845-B2EB-7CD54F8EDB81}"/>
              </a:ext>
            </a:extLst>
          </p:cNvPr>
          <p:cNvSpPr/>
          <p:nvPr/>
        </p:nvSpPr>
        <p:spPr>
          <a:xfrm>
            <a:off x="3391798" y="2913352"/>
            <a:ext cx="54084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 d’Activité du Pré de la Dame Jeanne, B.P. 5</a:t>
            </a:r>
            <a:b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60128 Plailly</a:t>
            </a:r>
            <a:b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</a:p>
          <a:p>
            <a:pPr algn="ctr"/>
            <a:endParaRPr lang="fr-FR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+33 (0) 3 44 99 00 70</a:t>
            </a:r>
            <a:b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 </a:t>
            </a:r>
            <a:r>
              <a:rPr lang="fr-FR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info@nexo.fr</a:t>
            </a:r>
            <a:endParaRPr lang="fr-FR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9E74F8-F527-5341-8C4C-2C9D6670EFB8}"/>
              </a:ext>
            </a:extLst>
          </p:cNvPr>
          <p:cNvSpPr/>
          <p:nvPr/>
        </p:nvSpPr>
        <p:spPr>
          <a:xfrm>
            <a:off x="3391799" y="4513790"/>
            <a:ext cx="5408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nexo-sa.com</a:t>
            </a:r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3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 descr="Une image contenant texte&#10;&#10;Description générée automatiquement">
            <a:extLst>
              <a:ext uri="{FF2B5EF4-FFF2-40B4-BE49-F238E27FC236}">
                <a16:creationId xmlns:a16="http://schemas.microsoft.com/office/drawing/2014/main" id="{00E51222-B29D-BA44-8139-1021D8806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88" r="18007"/>
          <a:stretch/>
        </p:blipFill>
        <p:spPr>
          <a:xfrm>
            <a:off x="6223356" y="1780658"/>
            <a:ext cx="5976262" cy="5036420"/>
          </a:xfrm>
          <a:prstGeom prst="rect">
            <a:avLst/>
          </a:prstGeom>
        </p:spPr>
      </p:pic>
      <p:sp>
        <p:nvSpPr>
          <p:cNvPr id="2" name="Phase-Coherent">
            <a:extLst>
              <a:ext uri="{FF2B5EF4-FFF2-40B4-BE49-F238E27FC236}">
                <a16:creationId xmlns:a16="http://schemas.microsoft.com/office/drawing/2014/main" id="{6F311DE1-D5D1-2340-98F0-F4F22FEAB772}"/>
              </a:ext>
            </a:extLst>
          </p:cNvPr>
          <p:cNvSpPr txBox="1"/>
          <p:nvPr/>
        </p:nvSpPr>
        <p:spPr>
          <a:xfrm>
            <a:off x="422256" y="1047351"/>
            <a:ext cx="554639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NEXO Performance</a:t>
            </a:r>
          </a:p>
        </p:txBody>
      </p:sp>
      <p:sp>
        <p:nvSpPr>
          <p:cNvPr id="3" name="Coaxial Design">
            <a:extLst>
              <a:ext uri="{FF2B5EF4-FFF2-40B4-BE49-F238E27FC236}">
                <a16:creationId xmlns:a16="http://schemas.microsoft.com/office/drawing/2014/main" id="{191556E5-4EC3-974A-B750-776C3DC2AB2F}"/>
              </a:ext>
            </a:extLst>
          </p:cNvPr>
          <p:cNvSpPr txBox="1"/>
          <p:nvPr/>
        </p:nvSpPr>
        <p:spPr>
          <a:xfrm>
            <a:off x="2415789" y="1816658"/>
            <a:ext cx="403956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sz="4800" dirty="0" err="1"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endParaRPr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8910BB1A-7EDF-AE42-B184-967D30C7D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77" y="4345847"/>
            <a:ext cx="514699" cy="454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7A75758-A078-8F4E-AA68-EE90D81EF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14" y="4988984"/>
            <a:ext cx="514699" cy="44451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High Output">
            <a:extLst>
              <a:ext uri="{FF2B5EF4-FFF2-40B4-BE49-F238E27FC236}">
                <a16:creationId xmlns:a16="http://schemas.microsoft.com/office/drawing/2014/main" id="{D6DA8551-C3D2-3A40-8ADE-8440E8E4ABE9}"/>
              </a:ext>
            </a:extLst>
          </p:cNvPr>
          <p:cNvSpPr txBox="1"/>
          <p:nvPr/>
        </p:nvSpPr>
        <p:spPr>
          <a:xfrm>
            <a:off x="1031177" y="3091759"/>
            <a:ext cx="486030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ePS6, ePS8, ePS10 Main cabinets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gh Output">
            <a:extLst>
              <a:ext uri="{FF2B5EF4-FFF2-40B4-BE49-F238E27FC236}">
                <a16:creationId xmlns:a16="http://schemas.microsoft.com/office/drawing/2014/main" id="{CADBC219-83F7-1842-AD55-16328CB00BE3}"/>
              </a:ext>
            </a:extLst>
          </p:cNvPr>
          <p:cNvSpPr txBox="1"/>
          <p:nvPr/>
        </p:nvSpPr>
        <p:spPr>
          <a:xfrm>
            <a:off x="1031175" y="3673674"/>
            <a:ext cx="470547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Dedicated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eLS400, eLS600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subs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gh Output">
            <a:extLst>
              <a:ext uri="{FF2B5EF4-FFF2-40B4-BE49-F238E27FC236}">
                <a16:creationId xmlns:a16="http://schemas.microsoft.com/office/drawing/2014/main" id="{A76B62FD-69AC-F54F-8C3E-7DD6EAFBB63E}"/>
              </a:ext>
            </a:extLst>
          </p:cNvPr>
          <p:cNvSpPr txBox="1"/>
          <p:nvPr/>
        </p:nvSpPr>
        <p:spPr>
          <a:xfrm>
            <a:off x="1031175" y="4271136"/>
            <a:ext cx="370871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130dB Peak SLP (ePS10)</a:t>
            </a:r>
          </a:p>
        </p:txBody>
      </p:sp>
      <p:sp>
        <p:nvSpPr>
          <p:cNvPr id="14" name="High Output">
            <a:extLst>
              <a:ext uri="{FF2B5EF4-FFF2-40B4-BE49-F238E27FC236}">
                <a16:creationId xmlns:a16="http://schemas.microsoft.com/office/drawing/2014/main" id="{4495D46D-8844-FF41-AD99-26F74422D103}"/>
              </a:ext>
            </a:extLst>
          </p:cNvPr>
          <p:cNvSpPr txBox="1"/>
          <p:nvPr/>
        </p:nvSpPr>
        <p:spPr>
          <a:xfrm>
            <a:off x="1026570" y="4940864"/>
            <a:ext cx="4069296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Variable HF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directivity</a:t>
            </a:r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igh Output">
            <a:extLst>
              <a:ext uri="{FF2B5EF4-FFF2-40B4-BE49-F238E27FC236}">
                <a16:creationId xmlns:a16="http://schemas.microsoft.com/office/drawing/2014/main" id="{B41973F0-80CE-0B42-A164-50E1565F1023}"/>
              </a:ext>
            </a:extLst>
          </p:cNvPr>
          <p:cNvSpPr txBox="1"/>
          <p:nvPr/>
        </p:nvSpPr>
        <p:spPr>
          <a:xfrm>
            <a:off x="1031175" y="5595203"/>
            <a:ext cx="4754483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Universal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Mountings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accessories</a:t>
            </a:r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igh Output">
            <a:extLst>
              <a:ext uri="{FF2B5EF4-FFF2-40B4-BE49-F238E27FC236}">
                <a16:creationId xmlns:a16="http://schemas.microsoft.com/office/drawing/2014/main" id="{D761DE0E-0ECF-0540-A802-9283A64FECDF}"/>
              </a:ext>
            </a:extLst>
          </p:cNvPr>
          <p:cNvSpPr txBox="1"/>
          <p:nvPr/>
        </p:nvSpPr>
        <p:spPr>
          <a:xfrm>
            <a:off x="1026570" y="6200543"/>
            <a:ext cx="5507897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Screw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Connectors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 IP </a:t>
            </a:r>
            <a:r>
              <a:rPr lang="fr-FR" sz="2200" dirty="0" err="1"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 19" descr="Une image contenant texte, roue&#10;&#10;Description générée automatiquement">
            <a:extLst>
              <a:ext uri="{FF2B5EF4-FFF2-40B4-BE49-F238E27FC236}">
                <a16:creationId xmlns:a16="http://schemas.microsoft.com/office/drawing/2014/main" id="{1608721C-1D36-D946-ACEC-2CFBAFB2D6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7352"/>
          <a:stretch/>
        </p:blipFill>
        <p:spPr>
          <a:xfrm>
            <a:off x="385774" y="3055170"/>
            <a:ext cx="514699" cy="524361"/>
          </a:xfrm>
          <a:prstGeom prst="rect">
            <a:avLst/>
          </a:prstGeom>
        </p:spPr>
      </p:pic>
      <p:pic>
        <p:nvPicPr>
          <p:cNvPr id="21" name="Image 20" descr="Une image contenant texte, roue&#10;&#10;Description générée automatiquement">
            <a:extLst>
              <a:ext uri="{FF2B5EF4-FFF2-40B4-BE49-F238E27FC236}">
                <a16:creationId xmlns:a16="http://schemas.microsoft.com/office/drawing/2014/main" id="{FB41E124-2F7D-F841-8658-19622780E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00" r="69916"/>
          <a:stretch/>
        </p:blipFill>
        <p:spPr>
          <a:xfrm>
            <a:off x="315139" y="3673674"/>
            <a:ext cx="585334" cy="524361"/>
          </a:xfrm>
          <a:prstGeom prst="rect">
            <a:avLst/>
          </a:prstGeom>
        </p:spPr>
      </p:pic>
      <p:pic>
        <p:nvPicPr>
          <p:cNvPr id="22" name="Image 21" descr="Une image contenant texte, roue&#10;&#10;Description générée automatiquement">
            <a:extLst>
              <a:ext uri="{FF2B5EF4-FFF2-40B4-BE49-F238E27FC236}">
                <a16:creationId xmlns:a16="http://schemas.microsoft.com/office/drawing/2014/main" id="{A24EC0F9-C830-F146-9699-12AB106831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952" r="18064"/>
          <a:stretch/>
        </p:blipFill>
        <p:spPr>
          <a:xfrm>
            <a:off x="422256" y="5554810"/>
            <a:ext cx="487680" cy="524361"/>
          </a:xfrm>
          <a:prstGeom prst="rect">
            <a:avLst/>
          </a:prstGeom>
        </p:spPr>
      </p:pic>
      <p:pic>
        <p:nvPicPr>
          <p:cNvPr id="23" name="Image 22" descr="Une image contenant texte, roue&#10;&#10;Description générée automatiquement">
            <a:extLst>
              <a:ext uri="{FF2B5EF4-FFF2-40B4-BE49-F238E27FC236}">
                <a16:creationId xmlns:a16="http://schemas.microsoft.com/office/drawing/2014/main" id="{BBA44F91-1894-1243-BF18-5BCB355287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173"/>
          <a:stretch/>
        </p:blipFill>
        <p:spPr>
          <a:xfrm>
            <a:off x="388057" y="6190146"/>
            <a:ext cx="562657" cy="5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ombre&#10;&#10;Description générée automatiquement">
            <a:extLst>
              <a:ext uri="{FF2B5EF4-FFF2-40B4-BE49-F238E27FC236}">
                <a16:creationId xmlns:a16="http://schemas.microsoft.com/office/drawing/2014/main" id="{37775958-6E8B-A542-AFF5-408459FDE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184" y="3170255"/>
            <a:ext cx="5872248" cy="2561740"/>
          </a:xfrm>
          <a:prstGeom prst="rect">
            <a:avLst/>
          </a:prstGeom>
        </p:spPr>
      </p:pic>
      <p:pic>
        <p:nvPicPr>
          <p:cNvPr id="8" name="Image 7" descr="Une image contenant sombre&#10;&#10;Description générée automatiquement">
            <a:extLst>
              <a:ext uri="{FF2B5EF4-FFF2-40B4-BE49-F238E27FC236}">
                <a16:creationId xmlns:a16="http://schemas.microsoft.com/office/drawing/2014/main" id="{32CF6A20-D3F6-C940-A5B7-8F407F334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924" y="3083703"/>
            <a:ext cx="6326256" cy="2759799"/>
          </a:xfrm>
          <a:prstGeom prst="rect">
            <a:avLst/>
          </a:prstGeom>
        </p:spPr>
      </p:pic>
      <p:pic>
        <p:nvPicPr>
          <p:cNvPr id="11" name="Image 10" descr="Une image contenant sombre&#10;&#10;Description générée automatiquement">
            <a:extLst>
              <a:ext uri="{FF2B5EF4-FFF2-40B4-BE49-F238E27FC236}">
                <a16:creationId xmlns:a16="http://schemas.microsoft.com/office/drawing/2014/main" id="{9D4D8C48-B79B-DB4B-8B44-6C042E9B8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540" y="3173349"/>
            <a:ext cx="6041122" cy="2635411"/>
          </a:xfrm>
          <a:prstGeom prst="rect">
            <a:avLst/>
          </a:prstGeom>
        </p:spPr>
      </p:pic>
      <p:sp>
        <p:nvSpPr>
          <p:cNvPr id="4" name="Coaxial Design">
            <a:extLst>
              <a:ext uri="{FF2B5EF4-FFF2-40B4-BE49-F238E27FC236}">
                <a16:creationId xmlns:a16="http://schemas.microsoft.com/office/drawing/2014/main" id="{3380CAB3-BCCF-A94F-A946-7DED6CBD8408}"/>
              </a:ext>
            </a:extLst>
          </p:cNvPr>
          <p:cNvSpPr txBox="1"/>
          <p:nvPr/>
        </p:nvSpPr>
        <p:spPr>
          <a:xfrm>
            <a:off x="1978832" y="1711315"/>
            <a:ext cx="480900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NEXO PS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platform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hase-Coherent">
            <a:extLst>
              <a:ext uri="{FF2B5EF4-FFF2-40B4-BE49-F238E27FC236}">
                <a16:creationId xmlns:a16="http://schemas.microsoft.com/office/drawing/2014/main" id="{5788BED9-ADD6-B34C-A32A-7FBE4C06B90B}"/>
              </a:ext>
            </a:extLst>
          </p:cNvPr>
          <p:cNvSpPr txBox="1"/>
          <p:nvPr/>
        </p:nvSpPr>
        <p:spPr>
          <a:xfrm>
            <a:off x="363289" y="1037468"/>
            <a:ext cx="556562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Built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legendary</a:t>
            </a:r>
            <a:endParaRPr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8” Coax LF, 1.5” HF">
            <a:extLst>
              <a:ext uri="{FF2B5EF4-FFF2-40B4-BE49-F238E27FC236}">
                <a16:creationId xmlns:a16="http://schemas.microsoft.com/office/drawing/2014/main" id="{AC219BFA-ED9D-914B-9BE1-8B947A18D241}"/>
              </a:ext>
            </a:extLst>
          </p:cNvPr>
          <p:cNvSpPr txBox="1"/>
          <p:nvPr/>
        </p:nvSpPr>
        <p:spPr>
          <a:xfrm>
            <a:off x="1646900" y="5459172"/>
            <a:ext cx="70051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7.1kg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66Hz-20kHz…">
            <a:extLst>
              <a:ext uri="{FF2B5EF4-FFF2-40B4-BE49-F238E27FC236}">
                <a16:creationId xmlns:a16="http://schemas.microsoft.com/office/drawing/2014/main" id="{6178FD4E-8DF6-3047-8AE6-8A434969E90D}"/>
              </a:ext>
            </a:extLst>
          </p:cNvPr>
          <p:cNvSpPr txBox="1"/>
          <p:nvPr/>
        </p:nvSpPr>
        <p:spPr>
          <a:xfrm>
            <a:off x="827211" y="5839557"/>
            <a:ext cx="2450991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367 x 200 x 182 mm </a:t>
            </a:r>
          </a:p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b="1" dirty="0">
                <a:latin typeface="Arial" panose="020B0604020202020204" pitchFamily="34" charset="0"/>
                <a:cs typeface="Arial" panose="020B0604020202020204" pitchFamily="34" charset="0"/>
              </a:rPr>
              <a:t>90 Hz – 20 kHz </a:t>
            </a:r>
          </a:p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125dB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igne">
            <a:extLst>
              <a:ext uri="{FF2B5EF4-FFF2-40B4-BE49-F238E27FC236}">
                <a16:creationId xmlns:a16="http://schemas.microsoft.com/office/drawing/2014/main" id="{EE6A9661-D2D6-414C-8B4F-AFF687BBC8C0}"/>
              </a:ext>
            </a:extLst>
          </p:cNvPr>
          <p:cNvSpPr/>
          <p:nvPr/>
        </p:nvSpPr>
        <p:spPr>
          <a:xfrm flipV="1">
            <a:off x="4116658" y="5049340"/>
            <a:ext cx="12456" cy="1598216"/>
          </a:xfrm>
          <a:prstGeom prst="line">
            <a:avLst/>
          </a:prstGeom>
          <a:ln w="19050">
            <a:solidFill>
              <a:srgbClr val="9D9D9D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" name="Ligne">
            <a:extLst>
              <a:ext uri="{FF2B5EF4-FFF2-40B4-BE49-F238E27FC236}">
                <a16:creationId xmlns:a16="http://schemas.microsoft.com/office/drawing/2014/main" id="{BF75EF73-1272-9946-96E1-0B492F00EA61}"/>
              </a:ext>
            </a:extLst>
          </p:cNvPr>
          <p:cNvSpPr/>
          <p:nvPr/>
        </p:nvSpPr>
        <p:spPr>
          <a:xfrm flipV="1">
            <a:off x="8440835" y="5065340"/>
            <a:ext cx="12456" cy="1598216"/>
          </a:xfrm>
          <a:prstGeom prst="line">
            <a:avLst/>
          </a:prstGeom>
          <a:ln w="19050">
            <a:solidFill>
              <a:srgbClr val="9D9D9D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3" name="Image 2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75625A4-107A-FF4A-914F-03FFB7F25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382" y="2832985"/>
            <a:ext cx="1624901" cy="709464"/>
          </a:xfrm>
          <a:prstGeom prst="rect">
            <a:avLst/>
          </a:prstGeom>
        </p:spPr>
      </p:pic>
      <p:pic>
        <p:nvPicPr>
          <p:cNvPr id="27" name="Image 2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1D43F5C-2814-194E-AC10-0CB1DCFDD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678" y="2791086"/>
            <a:ext cx="1696817" cy="720566"/>
          </a:xfrm>
          <a:prstGeom prst="rect">
            <a:avLst/>
          </a:prstGeom>
        </p:spPr>
      </p:pic>
      <p:pic>
        <p:nvPicPr>
          <p:cNvPr id="34" name="Image 3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B779F53-BAB9-3447-B728-A044F23AF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5640" y="2799706"/>
            <a:ext cx="2165352" cy="776022"/>
          </a:xfrm>
          <a:prstGeom prst="rect">
            <a:avLst/>
          </a:prstGeom>
        </p:spPr>
      </p:pic>
      <p:sp>
        <p:nvSpPr>
          <p:cNvPr id="35" name="8” Coax LF, 1.5” HF">
            <a:extLst>
              <a:ext uri="{FF2B5EF4-FFF2-40B4-BE49-F238E27FC236}">
                <a16:creationId xmlns:a16="http://schemas.microsoft.com/office/drawing/2014/main" id="{E607E47A-4685-C34D-9BA5-B6C6F3522940}"/>
              </a:ext>
            </a:extLst>
          </p:cNvPr>
          <p:cNvSpPr txBox="1"/>
          <p:nvPr/>
        </p:nvSpPr>
        <p:spPr>
          <a:xfrm>
            <a:off x="5859213" y="5459172"/>
            <a:ext cx="70051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8.1kg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66Hz-20kHz…">
            <a:extLst>
              <a:ext uri="{FF2B5EF4-FFF2-40B4-BE49-F238E27FC236}">
                <a16:creationId xmlns:a16="http://schemas.microsoft.com/office/drawing/2014/main" id="{462084D1-0B4D-F44C-BC4D-79F673E24689}"/>
              </a:ext>
            </a:extLst>
          </p:cNvPr>
          <p:cNvSpPr txBox="1"/>
          <p:nvPr/>
        </p:nvSpPr>
        <p:spPr>
          <a:xfrm>
            <a:off x="5039523" y="5839557"/>
            <a:ext cx="2450991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425 x 252 x 227 mm </a:t>
            </a:r>
          </a:p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b="1" dirty="0">
                <a:latin typeface="Arial" panose="020B0604020202020204" pitchFamily="34" charset="0"/>
                <a:cs typeface="Arial" panose="020B0604020202020204" pitchFamily="34" charset="0"/>
              </a:rPr>
              <a:t>80 Hz – 20 kHz </a:t>
            </a:r>
          </a:p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128dB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8” Coax LF, 1.5” HF">
            <a:extLst>
              <a:ext uri="{FF2B5EF4-FFF2-40B4-BE49-F238E27FC236}">
                <a16:creationId xmlns:a16="http://schemas.microsoft.com/office/drawing/2014/main" id="{8689AC8E-9106-4D42-9A96-7B0CD098DC8A}"/>
              </a:ext>
            </a:extLst>
          </p:cNvPr>
          <p:cNvSpPr txBox="1"/>
          <p:nvPr/>
        </p:nvSpPr>
        <p:spPr>
          <a:xfrm>
            <a:off x="9931665" y="5497860"/>
            <a:ext cx="83676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14.8kg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66Hz-20kHz…">
            <a:extLst>
              <a:ext uri="{FF2B5EF4-FFF2-40B4-BE49-F238E27FC236}">
                <a16:creationId xmlns:a16="http://schemas.microsoft.com/office/drawing/2014/main" id="{AAF6337C-2B66-9D4D-96D8-4167B62964AA}"/>
              </a:ext>
            </a:extLst>
          </p:cNvPr>
          <p:cNvSpPr txBox="1"/>
          <p:nvPr/>
        </p:nvSpPr>
        <p:spPr>
          <a:xfrm>
            <a:off x="9145640" y="5878245"/>
            <a:ext cx="2383666" cy="9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533 x 318 x 283 mm </a:t>
            </a:r>
          </a:p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b="1" dirty="0">
                <a:latin typeface="Arial" panose="020B0604020202020204" pitchFamily="34" charset="0"/>
                <a:cs typeface="Arial" panose="020B0604020202020204" pitchFamily="34" charset="0"/>
              </a:rPr>
              <a:t>70 Hz – 20 kHz </a:t>
            </a:r>
          </a:p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130dB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5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  <p:bldP spid="15" grpId="0" animBg="1"/>
      <p:bldP spid="16" grpId="0" animBg="1"/>
      <p:bldP spid="17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6E870B3-E027-FA4F-A090-E87C4FC24D63}"/>
              </a:ext>
            </a:extLst>
          </p:cNvPr>
          <p:cNvSpPr/>
          <p:nvPr/>
        </p:nvSpPr>
        <p:spPr>
          <a:xfrm rot="16200000">
            <a:off x="5954632" y="-525246"/>
            <a:ext cx="2660177" cy="98145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4" name="Phase-Coherent">
            <a:extLst>
              <a:ext uri="{FF2B5EF4-FFF2-40B4-BE49-F238E27FC236}">
                <a16:creationId xmlns:a16="http://schemas.microsoft.com/office/drawing/2014/main" id="{6CB9A8CE-6910-8C44-974B-89ACC97A19F4}"/>
              </a:ext>
            </a:extLst>
          </p:cNvPr>
          <p:cNvSpPr txBox="1"/>
          <p:nvPr/>
        </p:nvSpPr>
        <p:spPr>
          <a:xfrm>
            <a:off x="4297680" y="1418912"/>
            <a:ext cx="452207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800" dirty="0" err="1">
                <a:latin typeface="Arial" panose="020B0604020202020204" pitchFamily="34" charset="0"/>
                <a:cs typeface="Arial" panose="020B0604020202020204" pitchFamily="34" charset="0"/>
              </a:rPr>
              <a:t>Companion</a:t>
            </a:r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latin typeface="Arial" panose="020B0604020202020204" pitchFamily="34" charset="0"/>
                <a:cs typeface="Arial" panose="020B0604020202020204" pitchFamily="34" charset="0"/>
              </a:rPr>
              <a:t>Sub</a:t>
            </a:r>
            <a:endParaRPr lang="fr-FR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8” Coax LF, 1.5” HF">
            <a:extLst>
              <a:ext uri="{FF2B5EF4-FFF2-40B4-BE49-F238E27FC236}">
                <a16:creationId xmlns:a16="http://schemas.microsoft.com/office/drawing/2014/main" id="{6BBA8CCC-9AB2-3443-A9C0-B2129154DF67}"/>
              </a:ext>
            </a:extLst>
          </p:cNvPr>
          <p:cNvSpPr txBox="1"/>
          <p:nvPr/>
        </p:nvSpPr>
        <p:spPr>
          <a:xfrm>
            <a:off x="7600728" y="3429000"/>
            <a:ext cx="308097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12” Long-Excursion Driver</a:t>
            </a:r>
          </a:p>
        </p:txBody>
      </p:sp>
      <p:sp>
        <p:nvSpPr>
          <p:cNvPr id="7" name="66Hz-20kHz…">
            <a:extLst>
              <a:ext uri="{FF2B5EF4-FFF2-40B4-BE49-F238E27FC236}">
                <a16:creationId xmlns:a16="http://schemas.microsoft.com/office/drawing/2014/main" id="{330D8192-5684-E643-A28B-4D76961E5433}"/>
              </a:ext>
            </a:extLst>
          </p:cNvPr>
          <p:cNvSpPr txBox="1"/>
          <p:nvPr/>
        </p:nvSpPr>
        <p:spPr>
          <a:xfrm>
            <a:off x="7013228" y="3993480"/>
            <a:ext cx="4255973" cy="1564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Hz-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0kHz</a:t>
            </a:r>
          </a:p>
          <a:p>
            <a:pPr algn="ctr"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dB Peak</a:t>
            </a:r>
            <a:endParaRPr lang="fr-FR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fr-FR" sz="1900" dirty="0" err="1">
                <a:latin typeface="Arial" panose="020B0604020202020204" pitchFamily="34" charset="0"/>
                <a:cs typeface="Arial" panose="020B0604020202020204" pitchFamily="34" charset="0"/>
              </a:rPr>
              <a:t>Crossover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latin typeface="Arial" panose="020B0604020202020204" pitchFamily="34" charset="0"/>
                <a:cs typeface="Arial" panose="020B0604020202020204" pitchFamily="34" charset="0"/>
              </a:rPr>
              <a:t>Fqy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: 45-	85 Hz, 45-120 Hz,</a:t>
            </a:r>
          </a:p>
          <a:p>
            <a:pPr algn="ctr"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45-150 Hz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14.5kg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F3CE20C5-63B5-6D49-9838-DDEE66A9C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27" y="1418912"/>
            <a:ext cx="3637405" cy="7706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5A9193A-1FEB-3740-9938-90CDAC6A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78005" y="445445"/>
            <a:ext cx="15559705" cy="678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9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6E870B3-E027-FA4F-A090-E87C4FC24D63}"/>
              </a:ext>
            </a:extLst>
          </p:cNvPr>
          <p:cNvSpPr/>
          <p:nvPr/>
        </p:nvSpPr>
        <p:spPr>
          <a:xfrm rot="16200000">
            <a:off x="5954632" y="-525246"/>
            <a:ext cx="2660177" cy="981456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4" name="Phase-Coherent">
            <a:extLst>
              <a:ext uri="{FF2B5EF4-FFF2-40B4-BE49-F238E27FC236}">
                <a16:creationId xmlns:a16="http://schemas.microsoft.com/office/drawing/2014/main" id="{6CB9A8CE-6910-8C44-974B-89ACC97A19F4}"/>
              </a:ext>
            </a:extLst>
          </p:cNvPr>
          <p:cNvSpPr txBox="1"/>
          <p:nvPr/>
        </p:nvSpPr>
        <p:spPr>
          <a:xfrm>
            <a:off x="4297680" y="1418912"/>
            <a:ext cx="452207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800" dirty="0" err="1">
                <a:latin typeface="Arial" panose="020B0604020202020204" pitchFamily="34" charset="0"/>
                <a:cs typeface="Arial" panose="020B0604020202020204" pitchFamily="34" charset="0"/>
              </a:rPr>
              <a:t>Companion</a:t>
            </a:r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latin typeface="Arial" panose="020B0604020202020204" pitchFamily="34" charset="0"/>
                <a:cs typeface="Arial" panose="020B0604020202020204" pitchFamily="34" charset="0"/>
              </a:rPr>
              <a:t>Sub</a:t>
            </a:r>
            <a:endParaRPr lang="fr-FR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8” Coax LF, 1.5” HF">
            <a:extLst>
              <a:ext uri="{FF2B5EF4-FFF2-40B4-BE49-F238E27FC236}">
                <a16:creationId xmlns:a16="http://schemas.microsoft.com/office/drawing/2014/main" id="{6BBA8CCC-9AB2-3443-A9C0-B2129154DF67}"/>
              </a:ext>
            </a:extLst>
          </p:cNvPr>
          <p:cNvSpPr txBox="1"/>
          <p:nvPr/>
        </p:nvSpPr>
        <p:spPr>
          <a:xfrm>
            <a:off x="7600728" y="3429000"/>
            <a:ext cx="308097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15” Long-Excursion Driver</a:t>
            </a:r>
          </a:p>
        </p:txBody>
      </p:sp>
      <p:sp>
        <p:nvSpPr>
          <p:cNvPr id="7" name="66Hz-20kHz…">
            <a:extLst>
              <a:ext uri="{FF2B5EF4-FFF2-40B4-BE49-F238E27FC236}">
                <a16:creationId xmlns:a16="http://schemas.microsoft.com/office/drawing/2014/main" id="{330D8192-5684-E643-A28B-4D76961E5433}"/>
              </a:ext>
            </a:extLst>
          </p:cNvPr>
          <p:cNvSpPr txBox="1"/>
          <p:nvPr/>
        </p:nvSpPr>
        <p:spPr>
          <a:xfrm>
            <a:off x="7013228" y="3993480"/>
            <a:ext cx="4255973" cy="1564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Hz-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0kHz</a:t>
            </a:r>
          </a:p>
          <a:p>
            <a:pPr algn="ctr"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sz="1900" dirty="0">
                <a:latin typeface="Arial" panose="020B0604020202020204" pitchFamily="34" charset="0"/>
                <a:cs typeface="Arial" panose="020B0604020202020204" pitchFamily="34" charset="0"/>
              </a:rPr>
              <a:t>dB Peak</a:t>
            </a:r>
            <a:endParaRPr lang="fr-FR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fr-FR" sz="1900" dirty="0" err="1">
                <a:latin typeface="Arial" panose="020B0604020202020204" pitchFamily="34" charset="0"/>
                <a:cs typeface="Arial" panose="020B0604020202020204" pitchFamily="34" charset="0"/>
              </a:rPr>
              <a:t>Crossover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900" dirty="0" err="1">
                <a:latin typeface="Arial" panose="020B0604020202020204" pitchFamily="34" charset="0"/>
                <a:cs typeface="Arial" panose="020B0604020202020204" pitchFamily="34" charset="0"/>
              </a:rPr>
              <a:t>Fqy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: 45-	85 Hz, 40-120 Hz,</a:t>
            </a:r>
          </a:p>
          <a:p>
            <a:pPr algn="ctr">
              <a:defRPr sz="4500" b="0">
                <a:solidFill>
                  <a:srgbClr val="3A4D8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40-150 Hz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4500" b="0">
                <a:solidFill>
                  <a:srgbClr val="3A4D8B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26.3kg</a:t>
            </a:r>
            <a:endParaRPr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 descr="Une image contenant texte, clipart, roue&#10;&#10;Description générée automatiquement">
            <a:extLst>
              <a:ext uri="{FF2B5EF4-FFF2-40B4-BE49-F238E27FC236}">
                <a16:creationId xmlns:a16="http://schemas.microsoft.com/office/drawing/2014/main" id="{73D0BF7C-87E9-5249-BA30-80EF4C4A1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29" y="1418912"/>
            <a:ext cx="3601844" cy="7631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5F36F59-D6DC-BC42-8F94-93AF8A052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8953" y="518509"/>
            <a:ext cx="15931270" cy="694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5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équipement électronique, haut-parleur&#10;&#10;Description générée automatiquement">
            <a:extLst>
              <a:ext uri="{FF2B5EF4-FFF2-40B4-BE49-F238E27FC236}">
                <a16:creationId xmlns:a16="http://schemas.microsoft.com/office/drawing/2014/main" id="{8B72FB76-BA73-D34E-80CC-2DF95604D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62" r="19990"/>
          <a:stretch/>
        </p:blipFill>
        <p:spPr>
          <a:xfrm>
            <a:off x="6304435" y="1282291"/>
            <a:ext cx="5887565" cy="5575709"/>
          </a:xfrm>
          <a:prstGeom prst="rect">
            <a:avLst/>
          </a:prstGeom>
        </p:spPr>
      </p:pic>
      <p:sp>
        <p:nvSpPr>
          <p:cNvPr id="15" name="Phase-Coherent">
            <a:extLst>
              <a:ext uri="{FF2B5EF4-FFF2-40B4-BE49-F238E27FC236}">
                <a16:creationId xmlns:a16="http://schemas.microsoft.com/office/drawing/2014/main" id="{5F3A3690-5518-8A4B-BA21-6D0DEB9A88A5}"/>
              </a:ext>
            </a:extLst>
          </p:cNvPr>
          <p:cNvSpPr txBox="1"/>
          <p:nvPr/>
        </p:nvSpPr>
        <p:spPr>
          <a:xfrm>
            <a:off x="2066976" y="1136692"/>
            <a:ext cx="4300857" cy="1518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5400" dirty="0" err="1">
                <a:latin typeface="Arial" panose="020B0604020202020204" pitchFamily="34" charset="0"/>
                <a:cs typeface="Arial" panose="020B0604020202020204" pitchFamily="34" charset="0"/>
              </a:rPr>
              <a:t>Connectivity</a:t>
            </a:r>
            <a:endParaRPr lang="fr-FR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3800" dirty="0"/>
          </a:p>
        </p:txBody>
      </p:sp>
      <p:sp>
        <p:nvSpPr>
          <p:cNvPr id="16" name="Triangle rectangle 15">
            <a:extLst>
              <a:ext uri="{FF2B5EF4-FFF2-40B4-BE49-F238E27FC236}">
                <a16:creationId xmlns:a16="http://schemas.microsoft.com/office/drawing/2014/main" id="{77CD6C1C-145B-7040-BE16-FFF04D5182BB}"/>
              </a:ext>
            </a:extLst>
          </p:cNvPr>
          <p:cNvSpPr/>
          <p:nvPr/>
        </p:nvSpPr>
        <p:spPr>
          <a:xfrm>
            <a:off x="0" y="944319"/>
            <a:ext cx="3406877" cy="5913681"/>
          </a:xfrm>
          <a:prstGeom prst="rtTriangle">
            <a:avLst/>
          </a:prstGeom>
          <a:solidFill>
            <a:srgbClr val="3A57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1CFF74-3683-D84E-9CE3-ECE5E61DDE21}"/>
              </a:ext>
            </a:extLst>
          </p:cNvPr>
          <p:cNvSpPr/>
          <p:nvPr/>
        </p:nvSpPr>
        <p:spPr>
          <a:xfrm>
            <a:off x="2066976" y="2449813"/>
            <a:ext cx="382059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main cabinets and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subs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minimally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fitted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a hard-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wired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strip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offering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generic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2 x 7 mm pitch IN/OUT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screw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connectors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r"/>
            <a:endParaRPr lang="fr-F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included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IP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protects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connectors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moisture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outdoor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applications.</a:t>
            </a:r>
          </a:p>
        </p:txBody>
      </p:sp>
    </p:spTree>
    <p:extLst>
      <p:ext uri="{BB962C8B-B14F-4D97-AF65-F5344CB8AC3E}">
        <p14:creationId xmlns:p14="http://schemas.microsoft.com/office/powerpoint/2010/main" val="228562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16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5E79782F-87BB-E84A-9DC4-1A5235B2BED8}"/>
              </a:ext>
            </a:extLst>
          </p:cNvPr>
          <p:cNvSpPr/>
          <p:nvPr/>
        </p:nvSpPr>
        <p:spPr>
          <a:xfrm>
            <a:off x="8971005" y="942108"/>
            <a:ext cx="3220995" cy="591589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3" name="Phase-Coherent">
            <a:extLst>
              <a:ext uri="{FF2B5EF4-FFF2-40B4-BE49-F238E27FC236}">
                <a16:creationId xmlns:a16="http://schemas.microsoft.com/office/drawing/2014/main" id="{89EB080A-DC10-814E-B05C-2C613AE0AFE5}"/>
              </a:ext>
            </a:extLst>
          </p:cNvPr>
          <p:cNvSpPr txBox="1"/>
          <p:nvPr/>
        </p:nvSpPr>
        <p:spPr>
          <a:xfrm>
            <a:off x="310807" y="1177495"/>
            <a:ext cx="8264142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Variable HF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directivity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</a:p>
          <a:p>
            <a:r>
              <a:rPr lang="fr-FR" sz="44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</a:t>
            </a:r>
            <a:r>
              <a:rPr lang="fr-FR" sz="44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venue </a:t>
            </a:r>
            <a:r>
              <a:rPr lang="fr-FR" sz="44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endParaRPr lang="fr-FR" sz="4400" dirty="0">
              <a:solidFill>
                <a:srgbClr val="3A57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axial Design">
            <a:extLst>
              <a:ext uri="{FF2B5EF4-FFF2-40B4-BE49-F238E27FC236}">
                <a16:creationId xmlns:a16="http://schemas.microsoft.com/office/drawing/2014/main" id="{E6604901-1B32-8E4F-946F-B693277E46A6}"/>
              </a:ext>
            </a:extLst>
          </p:cNvPr>
          <p:cNvSpPr txBox="1"/>
          <p:nvPr/>
        </p:nvSpPr>
        <p:spPr>
          <a:xfrm>
            <a:off x="9119380" y="1177495"/>
            <a:ext cx="3072620" cy="5334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b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</a:br>
            <a:endParaRPr lang="fr-FR" sz="1700" dirty="0">
              <a:latin typeface="Arial" panose="020B0604020202020204" pitchFamily="34" charset="0"/>
              <a:ea typeface="Helvetica Neue" panose="02000403000000020004" pitchFamily="2" charset="0"/>
              <a:cs typeface="Arial" panose="020B0604020202020204" pitchFamily="34" charset="0"/>
            </a:endParaRPr>
          </a:p>
          <a:p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A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satisfactory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audience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experience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often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necessitates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compromise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between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the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wide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, short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throw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coverage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required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by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listeners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closest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to the stage, and the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narrow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, long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throw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coverage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required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by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those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at the back of the venue. </a:t>
            </a:r>
          </a:p>
          <a:p>
            <a:endParaRPr lang="fr-FR" sz="1700" dirty="0">
              <a:latin typeface="Arial" panose="020B0604020202020204" pitchFamily="34" charset="0"/>
              <a:ea typeface="Helvetica Neue" panose="02000403000000020004" pitchFamily="2" charset="0"/>
              <a:cs typeface="Arial" panose="020B0604020202020204" pitchFamily="34" charset="0"/>
            </a:endParaRPr>
          </a:p>
          <a:p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The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asymmetrical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horns in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ePS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speakers are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engineered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such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that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vertical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coverage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is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narrower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above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horn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axis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than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below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.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Easy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for the user to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rotate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,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it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ensures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optimum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directivity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for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any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fixed</a:t>
            </a:r>
            <a:r>
              <a:rPr lang="fr-FR" sz="1700" dirty="0">
                <a:latin typeface="Arial" panose="020B0604020202020204" pitchFamily="34" charset="0"/>
                <a:ea typeface="Helvetica Neue" panose="02000403000000020004" pitchFamily="2" charset="0"/>
                <a:cs typeface="Arial" panose="020B0604020202020204" pitchFamily="34" charset="0"/>
              </a:rPr>
              <a:t> installation.</a:t>
            </a:r>
            <a:endParaRPr lang="en" sz="18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7EB4E51-66B7-0D40-9CC5-794A9D8A4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53" r="17859" b="42643"/>
          <a:stretch/>
        </p:blipFill>
        <p:spPr>
          <a:xfrm>
            <a:off x="4590362" y="2817507"/>
            <a:ext cx="3772623" cy="20547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74EAF4-6D5B-8B45-A4EC-98454F8BA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68" t="59470" r="23118" b="7312"/>
          <a:stretch/>
        </p:blipFill>
        <p:spPr>
          <a:xfrm>
            <a:off x="3792956" y="5051033"/>
            <a:ext cx="5025622" cy="1806966"/>
          </a:xfrm>
          <a:prstGeom prst="rect">
            <a:avLst/>
          </a:prstGeom>
        </p:spPr>
      </p:pic>
      <p:pic>
        <p:nvPicPr>
          <p:cNvPr id="14" name="Image 13" descr="Une image contenant équipement électronique, intérieur&#10;&#10;Description générée automatiquement">
            <a:extLst>
              <a:ext uri="{FF2B5EF4-FFF2-40B4-BE49-F238E27FC236}">
                <a16:creationId xmlns:a16="http://schemas.microsoft.com/office/drawing/2014/main" id="{7AD72766-A79C-794A-9969-E7E752D42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34" t="8676" r="26138"/>
          <a:stretch/>
        </p:blipFill>
        <p:spPr>
          <a:xfrm>
            <a:off x="103214" y="3066845"/>
            <a:ext cx="3541367" cy="379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ase-Coherent">
            <a:extLst>
              <a:ext uri="{FF2B5EF4-FFF2-40B4-BE49-F238E27FC236}">
                <a16:creationId xmlns:a16="http://schemas.microsoft.com/office/drawing/2014/main" id="{3B117125-39AE-DE46-8380-146FBC96A97C}"/>
              </a:ext>
            </a:extLst>
          </p:cNvPr>
          <p:cNvSpPr txBox="1"/>
          <p:nvPr/>
        </p:nvSpPr>
        <p:spPr>
          <a:xfrm>
            <a:off x="599187" y="1248876"/>
            <a:ext cx="441146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5400" dirty="0" err="1">
                <a:latin typeface="Arial" panose="020B0604020202020204" pitchFamily="34" charset="0"/>
                <a:cs typeface="Arial" panose="020B0604020202020204" pitchFamily="34" charset="0"/>
              </a:rPr>
              <a:t>Ready</a:t>
            </a:r>
            <a:r>
              <a:rPr lang="fr-FR" sz="54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5400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endParaRPr lang="fr-FR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axial Design">
            <a:extLst>
              <a:ext uri="{FF2B5EF4-FFF2-40B4-BE49-F238E27FC236}">
                <a16:creationId xmlns:a16="http://schemas.microsoft.com/office/drawing/2014/main" id="{23E9819A-90E9-5045-A578-5A48879F434F}"/>
              </a:ext>
            </a:extLst>
          </p:cNvPr>
          <p:cNvSpPr txBox="1"/>
          <p:nvPr/>
        </p:nvSpPr>
        <p:spPr>
          <a:xfrm>
            <a:off x="2111565" y="2045464"/>
            <a:ext cx="391132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 b="0">
                <a:solidFill>
                  <a:srgbClr val="3A4D8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fr-FR" sz="5400" dirty="0" err="1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fr-FR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utte d’eau">
            <a:extLst>
              <a:ext uri="{FF2B5EF4-FFF2-40B4-BE49-F238E27FC236}">
                <a16:creationId xmlns:a16="http://schemas.microsoft.com/office/drawing/2014/main" id="{DE55290D-86E8-5345-90EC-9EB7D396D667}"/>
              </a:ext>
            </a:extLst>
          </p:cNvPr>
          <p:cNvSpPr/>
          <p:nvPr/>
        </p:nvSpPr>
        <p:spPr>
          <a:xfrm>
            <a:off x="2460843" y="5218129"/>
            <a:ext cx="107971" cy="177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2" h="21327" extrusionOk="0">
                <a:moveTo>
                  <a:pt x="10606" y="0"/>
                </a:moveTo>
                <a:cubicBezTo>
                  <a:pt x="10516" y="127"/>
                  <a:pt x="10450" y="217"/>
                  <a:pt x="10391" y="308"/>
                </a:cubicBezTo>
                <a:cubicBezTo>
                  <a:pt x="9100" y="2277"/>
                  <a:pt x="7638" y="4199"/>
                  <a:pt x="6033" y="6080"/>
                </a:cubicBezTo>
                <a:cubicBezTo>
                  <a:pt x="4443" y="7944"/>
                  <a:pt x="2872" y="9812"/>
                  <a:pt x="1311" y="11685"/>
                </a:cubicBezTo>
                <a:cubicBezTo>
                  <a:pt x="214" y="13000"/>
                  <a:pt x="-253" y="14396"/>
                  <a:pt x="134" y="15863"/>
                </a:cubicBezTo>
                <a:cubicBezTo>
                  <a:pt x="517" y="17310"/>
                  <a:pt x="1577" y="18561"/>
                  <a:pt x="3348" y="19559"/>
                </a:cubicBezTo>
                <a:cubicBezTo>
                  <a:pt x="6003" y="21055"/>
                  <a:pt x="9136" y="21600"/>
                  <a:pt x="12675" y="21200"/>
                </a:cubicBezTo>
                <a:cubicBezTo>
                  <a:pt x="15039" y="20933"/>
                  <a:pt x="17020" y="20211"/>
                  <a:pt x="18599" y="19102"/>
                </a:cubicBezTo>
                <a:cubicBezTo>
                  <a:pt x="20105" y="18045"/>
                  <a:pt x="20987" y="16808"/>
                  <a:pt x="21175" y="15410"/>
                </a:cubicBezTo>
                <a:cubicBezTo>
                  <a:pt x="21347" y="14127"/>
                  <a:pt x="20912" y="12902"/>
                  <a:pt x="19963" y="11753"/>
                </a:cubicBezTo>
                <a:cubicBezTo>
                  <a:pt x="18972" y="10552"/>
                  <a:pt x="17981" y="9352"/>
                  <a:pt x="16951" y="8164"/>
                </a:cubicBezTo>
                <a:cubicBezTo>
                  <a:pt x="15099" y="6028"/>
                  <a:pt x="13203" y="3905"/>
                  <a:pt x="11706" y="1663"/>
                </a:cubicBezTo>
                <a:cubicBezTo>
                  <a:pt x="11345" y="1122"/>
                  <a:pt x="10989" y="580"/>
                  <a:pt x="1060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3" name="Image 12" descr="Une image contenant sombre&#10;&#10;Description générée automatiquement">
            <a:extLst>
              <a:ext uri="{FF2B5EF4-FFF2-40B4-BE49-F238E27FC236}">
                <a16:creationId xmlns:a16="http://schemas.microsoft.com/office/drawing/2014/main" id="{C458698A-3B26-B043-9683-B09F61815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1268" y="3040656"/>
            <a:ext cx="7797800" cy="3403600"/>
          </a:xfrm>
          <a:prstGeom prst="rect">
            <a:avLst/>
          </a:prstGeom>
        </p:spPr>
      </p:pic>
      <p:pic>
        <p:nvPicPr>
          <p:cNvPr id="17" name="Image 16" descr="Une image contenant sombre, allumé, fichier&#10;&#10;Description générée automatiquement">
            <a:extLst>
              <a:ext uri="{FF2B5EF4-FFF2-40B4-BE49-F238E27FC236}">
                <a16:creationId xmlns:a16="http://schemas.microsoft.com/office/drawing/2014/main" id="{C099335C-8FF1-3640-B4D2-53878A4C7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782" y="489817"/>
            <a:ext cx="10197773" cy="44511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F54382F-EEE2-D44D-8654-E36B062980C5}"/>
              </a:ext>
            </a:extLst>
          </p:cNvPr>
          <p:cNvSpPr/>
          <p:nvPr/>
        </p:nvSpPr>
        <p:spPr>
          <a:xfrm>
            <a:off x="4831491" y="4759127"/>
            <a:ext cx="673731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Flexible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mounting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options and custom RAL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finishes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ePS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loudspeakers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fit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seamlessly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surroundings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delivering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consistent venue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7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 </a:t>
            </a:r>
            <a:r>
              <a:rPr lang="fr-FR" sz="17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</a:t>
            </a:r>
            <a:r>
              <a:rPr lang="fr-FR" sz="17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impact.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B48F00-822E-664A-8C6C-4A73F1F8A1CB}"/>
              </a:ext>
            </a:extLst>
          </p:cNvPr>
          <p:cNvSpPr/>
          <p:nvPr/>
        </p:nvSpPr>
        <p:spPr>
          <a:xfrm>
            <a:off x="4831491" y="5707430"/>
            <a:ext cx="69898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The 1 x 12-inch driver-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equipped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eLS400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the ePS6 and ePS8,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the eLS600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the ePS8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partner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and ePS10. </a:t>
            </a:r>
            <a:r>
              <a:rPr lang="fr-FR" sz="17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</a:t>
            </a:r>
            <a:r>
              <a:rPr lang="fr-FR" sz="17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accessories</a:t>
            </a:r>
            <a:r>
              <a:rPr lang="fr-FR" sz="17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exist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hang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ePS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cabinets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subwoofers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create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7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fr-FR" sz="17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footprint</a:t>
            </a:r>
            <a:r>
              <a:rPr lang="fr-FR" sz="1700" dirty="0">
                <a:solidFill>
                  <a:srgbClr val="3A57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 err="1">
                <a:latin typeface="Arial" panose="020B0604020202020204" pitchFamily="34" charset="0"/>
                <a:cs typeface="Arial" panose="020B0604020202020204" pitchFamily="34" charset="0"/>
              </a:rPr>
              <a:t>wideband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system.</a:t>
            </a:r>
          </a:p>
        </p:txBody>
      </p:sp>
    </p:spTree>
    <p:extLst>
      <p:ext uri="{BB962C8B-B14F-4D97-AF65-F5344CB8AC3E}">
        <p14:creationId xmlns:p14="http://schemas.microsoft.com/office/powerpoint/2010/main" val="29579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intérieur, sombre, allumé&#10;&#10;Description générée automatiquement">
            <a:extLst>
              <a:ext uri="{FF2B5EF4-FFF2-40B4-BE49-F238E27FC236}">
                <a16:creationId xmlns:a16="http://schemas.microsoft.com/office/drawing/2014/main" id="{FE3E1CDA-1685-6343-810B-A1AC70BF9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63"/>
          <a:stretch/>
        </p:blipFill>
        <p:spPr>
          <a:xfrm>
            <a:off x="1" y="914400"/>
            <a:ext cx="12192000" cy="59436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ADD8405-1CCB-604A-8B76-E09856687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271843"/>
            <a:ext cx="1890973" cy="114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5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8214A018-CBEF-C847-863B-F537C40B4A9C}" vid="{2CE7EC7E-1B53-C14C-AA7C-3F4101C019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3149</TotalTime>
  <Words>393</Words>
  <Application>Microsoft Macintosh PowerPoint</Application>
  <PresentationFormat>Grand écran</PresentationFormat>
  <Paragraphs>58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Helvetica Neue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Florian EUSTACHE</dc:creator>
  <cp:lastModifiedBy>Florian EUSTACHE</cp:lastModifiedBy>
  <cp:revision>149</cp:revision>
  <dcterms:created xsi:type="dcterms:W3CDTF">2020-09-11T13:27:49Z</dcterms:created>
  <dcterms:modified xsi:type="dcterms:W3CDTF">2021-09-02T19:16:10Z</dcterms:modified>
</cp:coreProperties>
</file>