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4" r:id="rId4"/>
    <p:sldId id="265" r:id="rId5"/>
    <p:sldId id="266" r:id="rId6"/>
    <p:sldId id="263" r:id="rId7"/>
    <p:sldId id="267" r:id="rId8"/>
    <p:sldId id="258" r:id="rId9"/>
    <p:sldId id="259" r:id="rId10"/>
    <p:sldId id="260" r:id="rId11"/>
    <p:sldId id="274" r:id="rId12"/>
    <p:sldId id="277" r:id="rId13"/>
    <p:sldId id="278" r:id="rId14"/>
    <p:sldId id="276" r:id="rId15"/>
    <p:sldId id="282" r:id="rId16"/>
    <p:sldId id="280" r:id="rId17"/>
    <p:sldId id="281" r:id="rId18"/>
    <p:sldId id="292" r:id="rId19"/>
    <p:sldId id="291" r:id="rId20"/>
    <p:sldId id="287" r:id="rId21"/>
    <p:sldId id="275" r:id="rId22"/>
    <p:sldId id="288" r:id="rId23"/>
    <p:sldId id="289" r:id="rId24"/>
    <p:sldId id="290" r:id="rId25"/>
    <p:sldId id="262" r:id="rId26"/>
    <p:sldId id="268" r:id="rId27"/>
    <p:sldId id="261" r:id="rId28"/>
    <p:sldId id="269" r:id="rId29"/>
    <p:sldId id="270" r:id="rId30"/>
    <p:sldId id="271" r:id="rId31"/>
    <p:sldId id="293" r:id="rId32"/>
    <p:sldId id="272" r:id="rId33"/>
    <p:sldId id="273" r:id="rId34"/>
    <p:sldId id="283"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3A5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38"/>
    <p:restoredTop sz="94670"/>
  </p:normalViewPr>
  <p:slideViewPr>
    <p:cSldViewPr snapToGrid="0" snapToObjects="1">
      <p:cViewPr varScale="1">
        <p:scale>
          <a:sx n="180" d="100"/>
          <a:sy n="180" d="100"/>
        </p:scale>
        <p:origin x="3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E5A21F-75BA-394F-99BE-4E768CCADC7D}" type="doc">
      <dgm:prSet loTypeId="urn:microsoft.com/office/officeart/2005/8/layout/hList7" loCatId="" qsTypeId="urn:microsoft.com/office/officeart/2005/8/quickstyle/simple4" qsCatId="simple" csTypeId="urn:microsoft.com/office/officeart/2005/8/colors/accent1_2" csCatId="accent1" phldr="1"/>
      <dgm:spPr/>
      <dgm:t>
        <a:bodyPr/>
        <a:lstStyle/>
        <a:p>
          <a:endParaRPr lang="fr-FR"/>
        </a:p>
      </dgm:t>
    </dgm:pt>
    <dgm:pt modelId="{A81F5BD8-6ADF-B546-9467-7E0043A0980E}">
      <dgm:prSet phldrT="[Texte]" custT="1">
        <dgm:style>
          <a:lnRef idx="2">
            <a:schemeClr val="accent1"/>
          </a:lnRef>
          <a:fillRef idx="1">
            <a:schemeClr val="lt1"/>
          </a:fillRef>
          <a:effectRef idx="0">
            <a:schemeClr val="accent1"/>
          </a:effectRef>
          <a:fontRef idx="minor">
            <a:schemeClr val="dk1"/>
          </a:fontRef>
        </dgm:style>
      </dgm:prSet>
      <dgm:spPr/>
      <dgm:t>
        <a:bodyPr/>
        <a:lstStyle/>
        <a:p>
          <a:r>
            <a:rPr lang="fr-FR" sz="2900" dirty="0"/>
            <a:t>Antes</a:t>
          </a:r>
        </a:p>
        <a:p>
          <a:r>
            <a:rPr lang="es-ES_tradnl" sz="1300" noProof="0" dirty="0"/>
            <a:t>Diseño del sistema</a:t>
          </a:r>
        </a:p>
        <a:p>
          <a:r>
            <a:rPr lang="es-ES_tradnl" sz="1300" noProof="0" dirty="0"/>
            <a:t>Entrenamientos</a:t>
          </a:r>
        </a:p>
        <a:p>
          <a:r>
            <a:rPr lang="es-ES_tradnl" sz="1300" noProof="0" dirty="0"/>
            <a:t>Demostraciones</a:t>
          </a:r>
        </a:p>
      </dgm:t>
    </dgm:pt>
    <dgm:pt modelId="{87A73171-CD15-814B-85C8-0A611FB9A771}" type="parTrans" cxnId="{6B47ACC8-894A-D14D-8857-D5A926F46995}">
      <dgm:prSet/>
      <dgm:spPr/>
      <dgm:t>
        <a:bodyPr/>
        <a:lstStyle/>
        <a:p>
          <a:endParaRPr lang="fr-FR"/>
        </a:p>
      </dgm:t>
    </dgm:pt>
    <dgm:pt modelId="{49ADA8AA-C507-154E-ABC2-51878A89BDB5}" type="sibTrans" cxnId="{6B47ACC8-894A-D14D-8857-D5A926F46995}">
      <dgm:prSet/>
      <dgm:spPr/>
      <dgm:t>
        <a:bodyPr/>
        <a:lstStyle/>
        <a:p>
          <a:endParaRPr lang="fr-FR"/>
        </a:p>
      </dgm:t>
    </dgm:pt>
    <dgm:pt modelId="{4AAF6470-CF2F-E24B-8A76-EF8739BED3AA}">
      <dgm:prSet phldrT="[Texte]" custT="1">
        <dgm:style>
          <a:lnRef idx="2">
            <a:schemeClr val="accent1"/>
          </a:lnRef>
          <a:fillRef idx="1">
            <a:schemeClr val="lt1"/>
          </a:fillRef>
          <a:effectRef idx="0">
            <a:schemeClr val="accent1"/>
          </a:effectRef>
          <a:fontRef idx="minor">
            <a:schemeClr val="dk1"/>
          </a:fontRef>
        </dgm:style>
      </dgm:prSet>
      <dgm:spPr/>
      <dgm:t>
        <a:bodyPr/>
        <a:lstStyle/>
        <a:p>
          <a:r>
            <a:rPr lang="fr-FR" sz="2200" dirty="0"/>
            <a:t>Durante</a:t>
          </a:r>
        </a:p>
        <a:p>
          <a:r>
            <a:rPr lang="es-ES_tradnl" sz="1300" noProof="0" dirty="0"/>
            <a:t>Apoyo en Instalación</a:t>
          </a:r>
        </a:p>
        <a:p>
          <a:r>
            <a:rPr lang="es-ES_tradnl" sz="1300" noProof="0" dirty="0"/>
            <a:t>Reporte acústico</a:t>
          </a:r>
        </a:p>
        <a:p>
          <a:r>
            <a:rPr lang="es-ES_tradnl" sz="1300" noProof="0" dirty="0"/>
            <a:t>Asistencia</a:t>
          </a:r>
        </a:p>
      </dgm:t>
    </dgm:pt>
    <dgm:pt modelId="{F5B38138-0652-9B44-8263-356171093EFF}" type="parTrans" cxnId="{7BAC722C-79C6-304B-8FAA-5E4A323C5F4F}">
      <dgm:prSet/>
      <dgm:spPr/>
      <dgm:t>
        <a:bodyPr/>
        <a:lstStyle/>
        <a:p>
          <a:endParaRPr lang="fr-FR"/>
        </a:p>
      </dgm:t>
    </dgm:pt>
    <dgm:pt modelId="{C02112E2-90E9-D244-A27A-079CFA1FAF3D}" type="sibTrans" cxnId="{7BAC722C-79C6-304B-8FAA-5E4A323C5F4F}">
      <dgm:prSet/>
      <dgm:spPr/>
      <dgm:t>
        <a:bodyPr/>
        <a:lstStyle/>
        <a:p>
          <a:endParaRPr lang="fr-FR"/>
        </a:p>
      </dgm:t>
    </dgm:pt>
    <dgm:pt modelId="{08EA97E6-CF84-2E45-94D5-124DA65D6CE8}">
      <dgm:prSet phldrT="[Texte]" custT="1">
        <dgm:style>
          <a:lnRef idx="2">
            <a:schemeClr val="accent1"/>
          </a:lnRef>
          <a:fillRef idx="1">
            <a:schemeClr val="lt1"/>
          </a:fillRef>
          <a:effectRef idx="0">
            <a:schemeClr val="accent1"/>
          </a:effectRef>
          <a:fontRef idx="minor">
            <a:schemeClr val="dk1"/>
          </a:fontRef>
        </dgm:style>
      </dgm:prSet>
      <dgm:spPr>
        <a:ln/>
      </dgm:spPr>
      <dgm:t>
        <a:bodyPr/>
        <a:lstStyle/>
        <a:p>
          <a:r>
            <a:rPr lang="es-ES_tradnl" sz="2400" noProof="0" dirty="0"/>
            <a:t>Después</a:t>
          </a:r>
        </a:p>
        <a:p>
          <a:r>
            <a:rPr lang="es-ES_tradnl" sz="1300" noProof="0" dirty="0" err="1"/>
            <a:t>Hotline</a:t>
          </a:r>
          <a:endParaRPr lang="es-ES_tradnl" sz="1300" noProof="0" dirty="0"/>
        </a:p>
        <a:p>
          <a:r>
            <a:rPr lang="es-ES_tradnl" sz="1300" noProof="0" dirty="0" err="1"/>
            <a:t>Feedback</a:t>
          </a:r>
          <a:endParaRPr lang="es-ES_tradnl" sz="1300" noProof="0" dirty="0"/>
        </a:p>
        <a:p>
          <a:r>
            <a:rPr lang="es-ES_tradnl" sz="1300" noProof="0" dirty="0"/>
            <a:t>Documentación técnica</a:t>
          </a:r>
        </a:p>
      </dgm:t>
    </dgm:pt>
    <dgm:pt modelId="{3929B203-ED0C-DF48-9C15-5344CD076A9F}" type="parTrans" cxnId="{0D618495-DC97-5140-917F-89035E5610EC}">
      <dgm:prSet/>
      <dgm:spPr/>
      <dgm:t>
        <a:bodyPr/>
        <a:lstStyle/>
        <a:p>
          <a:endParaRPr lang="fr-FR"/>
        </a:p>
      </dgm:t>
    </dgm:pt>
    <dgm:pt modelId="{4C623E8D-E264-C044-97BD-6023464E9345}" type="sibTrans" cxnId="{0D618495-DC97-5140-917F-89035E5610EC}">
      <dgm:prSet/>
      <dgm:spPr/>
      <dgm:t>
        <a:bodyPr/>
        <a:lstStyle/>
        <a:p>
          <a:endParaRPr lang="fr-FR"/>
        </a:p>
      </dgm:t>
    </dgm:pt>
    <dgm:pt modelId="{034676B7-9AB2-2F48-B5CD-5A112535867D}" type="pres">
      <dgm:prSet presAssocID="{5FE5A21F-75BA-394F-99BE-4E768CCADC7D}" presName="Name0" presStyleCnt="0">
        <dgm:presLayoutVars>
          <dgm:dir/>
          <dgm:resizeHandles val="exact"/>
        </dgm:presLayoutVars>
      </dgm:prSet>
      <dgm:spPr/>
    </dgm:pt>
    <dgm:pt modelId="{A5960EC0-7435-CD49-8F95-86AEC5FCBF26}" type="pres">
      <dgm:prSet presAssocID="{5FE5A21F-75BA-394F-99BE-4E768CCADC7D}" presName="fgShape" presStyleLbl="fgShp" presStyleIdx="0" presStyleCnt="1"/>
      <dgm:spPr>
        <a:solidFill>
          <a:schemeClr val="bg1">
            <a:lumMod val="85000"/>
          </a:schemeClr>
        </a:solidFill>
      </dgm:spPr>
    </dgm:pt>
    <dgm:pt modelId="{9A8A6591-BACF-BC45-90E8-8E80F2BF3D5F}" type="pres">
      <dgm:prSet presAssocID="{5FE5A21F-75BA-394F-99BE-4E768CCADC7D}" presName="linComp" presStyleCnt="0"/>
      <dgm:spPr/>
    </dgm:pt>
    <dgm:pt modelId="{0DBFB1A5-0E0A-DB47-936B-BF2E045AF3FD}" type="pres">
      <dgm:prSet presAssocID="{A81F5BD8-6ADF-B546-9467-7E0043A0980E}" presName="compNode" presStyleCnt="0"/>
      <dgm:spPr/>
    </dgm:pt>
    <dgm:pt modelId="{6FB7C597-9293-4541-A8D4-E1B2DB827AC3}" type="pres">
      <dgm:prSet presAssocID="{A81F5BD8-6ADF-B546-9467-7E0043A0980E}" presName="bkgdShape" presStyleLbl="node1" presStyleIdx="0" presStyleCnt="3"/>
      <dgm:spPr/>
    </dgm:pt>
    <dgm:pt modelId="{BCBED15B-22C1-1E4C-9474-E27E476F7947}" type="pres">
      <dgm:prSet presAssocID="{A81F5BD8-6ADF-B546-9467-7E0043A0980E}" presName="nodeTx" presStyleLbl="node1" presStyleIdx="0" presStyleCnt="3">
        <dgm:presLayoutVars>
          <dgm:bulletEnabled val="1"/>
        </dgm:presLayoutVars>
      </dgm:prSet>
      <dgm:spPr/>
    </dgm:pt>
    <dgm:pt modelId="{BA7224FC-50C0-8A4E-9C36-A2B262E464EE}" type="pres">
      <dgm:prSet presAssocID="{A81F5BD8-6ADF-B546-9467-7E0043A0980E}" presName="invisiNode" presStyleLbl="node1" presStyleIdx="0" presStyleCnt="3"/>
      <dgm:spPr/>
    </dgm:pt>
    <dgm:pt modelId="{BC03B8C6-9D1A-1444-B9E6-55EA7ECB68AC}" type="pres">
      <dgm:prSet presAssocID="{A81F5BD8-6ADF-B546-9467-7E0043A0980E}"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8D757C36-B44E-9D46-96D0-F28DFDAC60A6}" type="pres">
      <dgm:prSet presAssocID="{49ADA8AA-C507-154E-ABC2-51878A89BDB5}" presName="sibTrans" presStyleLbl="sibTrans2D1" presStyleIdx="0" presStyleCnt="0"/>
      <dgm:spPr/>
    </dgm:pt>
    <dgm:pt modelId="{2DC61C0F-538F-C642-A4B4-2DD91C27897E}" type="pres">
      <dgm:prSet presAssocID="{4AAF6470-CF2F-E24B-8A76-EF8739BED3AA}" presName="compNode" presStyleCnt="0"/>
      <dgm:spPr/>
    </dgm:pt>
    <dgm:pt modelId="{B36BBB35-7CF4-B54B-9D5C-A693804B2268}" type="pres">
      <dgm:prSet presAssocID="{4AAF6470-CF2F-E24B-8A76-EF8739BED3AA}" presName="bkgdShape" presStyleLbl="node1" presStyleIdx="1" presStyleCnt="3"/>
      <dgm:spPr/>
    </dgm:pt>
    <dgm:pt modelId="{9A54E974-4404-C642-AA1A-2F00AD05DEB6}" type="pres">
      <dgm:prSet presAssocID="{4AAF6470-CF2F-E24B-8A76-EF8739BED3AA}" presName="nodeTx" presStyleLbl="node1" presStyleIdx="1" presStyleCnt="3">
        <dgm:presLayoutVars>
          <dgm:bulletEnabled val="1"/>
        </dgm:presLayoutVars>
      </dgm:prSet>
      <dgm:spPr/>
    </dgm:pt>
    <dgm:pt modelId="{4D472A22-0F3C-7A41-ACEC-E833627A6D83}" type="pres">
      <dgm:prSet presAssocID="{4AAF6470-CF2F-E24B-8A76-EF8739BED3AA}" presName="invisiNode" presStyleLbl="node1" presStyleIdx="1" presStyleCnt="3"/>
      <dgm:spPr/>
    </dgm:pt>
    <dgm:pt modelId="{A9933353-4B92-3F41-9055-07AAABF7960D}" type="pres">
      <dgm:prSet presAssocID="{4AAF6470-CF2F-E24B-8A76-EF8739BED3A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160F5175-E5EE-4640-A695-B6CFA68226EE}" type="pres">
      <dgm:prSet presAssocID="{C02112E2-90E9-D244-A27A-079CFA1FAF3D}" presName="sibTrans" presStyleLbl="sibTrans2D1" presStyleIdx="0" presStyleCnt="0"/>
      <dgm:spPr/>
    </dgm:pt>
    <dgm:pt modelId="{FF682961-0475-C746-85E9-AE4D0EB4E022}" type="pres">
      <dgm:prSet presAssocID="{08EA97E6-CF84-2E45-94D5-124DA65D6CE8}" presName="compNode" presStyleCnt="0"/>
      <dgm:spPr/>
    </dgm:pt>
    <dgm:pt modelId="{C158F436-AFC5-2141-8096-9395F5806A83}" type="pres">
      <dgm:prSet presAssocID="{08EA97E6-CF84-2E45-94D5-124DA65D6CE8}" presName="bkgdShape" presStyleLbl="node1" presStyleIdx="2" presStyleCnt="3"/>
      <dgm:spPr/>
    </dgm:pt>
    <dgm:pt modelId="{ECD59C95-1CFA-F149-A386-5E5A4DD5A1B8}" type="pres">
      <dgm:prSet presAssocID="{08EA97E6-CF84-2E45-94D5-124DA65D6CE8}" presName="nodeTx" presStyleLbl="node1" presStyleIdx="2" presStyleCnt="3">
        <dgm:presLayoutVars>
          <dgm:bulletEnabled val="1"/>
        </dgm:presLayoutVars>
      </dgm:prSet>
      <dgm:spPr/>
    </dgm:pt>
    <dgm:pt modelId="{320D8071-FCD0-0D43-8A0A-322D220C5905}" type="pres">
      <dgm:prSet presAssocID="{08EA97E6-CF84-2E45-94D5-124DA65D6CE8}" presName="invisiNode" presStyleLbl="node1" presStyleIdx="2" presStyleCnt="3"/>
      <dgm:spPr/>
    </dgm:pt>
    <dgm:pt modelId="{677AB446-7EC4-9D4F-ADD1-E290FAB2103F}" type="pres">
      <dgm:prSet presAssocID="{08EA97E6-CF84-2E45-94D5-124DA65D6CE8}"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Lst>
  <dgm:cxnLst>
    <dgm:cxn modelId="{F5FF250C-9DCE-BB46-8F66-68F35E0E4F8D}" type="presOf" srcId="{A81F5BD8-6ADF-B546-9467-7E0043A0980E}" destId="{BCBED15B-22C1-1E4C-9474-E27E476F7947}" srcOrd="1" destOrd="0" presId="urn:microsoft.com/office/officeart/2005/8/layout/hList7"/>
    <dgm:cxn modelId="{6896ED23-16D0-8E49-9BCF-80C97A1EE89B}" type="presOf" srcId="{5FE5A21F-75BA-394F-99BE-4E768CCADC7D}" destId="{034676B7-9AB2-2F48-B5CD-5A112535867D}" srcOrd="0" destOrd="0" presId="urn:microsoft.com/office/officeart/2005/8/layout/hList7"/>
    <dgm:cxn modelId="{7BAC722C-79C6-304B-8FAA-5E4A323C5F4F}" srcId="{5FE5A21F-75BA-394F-99BE-4E768CCADC7D}" destId="{4AAF6470-CF2F-E24B-8A76-EF8739BED3AA}" srcOrd="1" destOrd="0" parTransId="{F5B38138-0652-9B44-8263-356171093EFF}" sibTransId="{C02112E2-90E9-D244-A27A-079CFA1FAF3D}"/>
    <dgm:cxn modelId="{52676230-7322-E844-B3DC-29C9534335A2}" type="presOf" srcId="{4AAF6470-CF2F-E24B-8A76-EF8739BED3AA}" destId="{9A54E974-4404-C642-AA1A-2F00AD05DEB6}" srcOrd="1" destOrd="0" presId="urn:microsoft.com/office/officeart/2005/8/layout/hList7"/>
    <dgm:cxn modelId="{6E30CD36-DC52-3C4B-83A0-D96C71F4ACA5}" type="presOf" srcId="{08EA97E6-CF84-2E45-94D5-124DA65D6CE8}" destId="{ECD59C95-1CFA-F149-A386-5E5A4DD5A1B8}" srcOrd="1" destOrd="0" presId="urn:microsoft.com/office/officeart/2005/8/layout/hList7"/>
    <dgm:cxn modelId="{C07C283C-A54F-384E-8F1C-7AE56419334E}" type="presOf" srcId="{4AAF6470-CF2F-E24B-8A76-EF8739BED3AA}" destId="{B36BBB35-7CF4-B54B-9D5C-A693804B2268}" srcOrd="0" destOrd="0" presId="urn:microsoft.com/office/officeart/2005/8/layout/hList7"/>
    <dgm:cxn modelId="{FC328A79-DCDC-7944-A157-18ECBB5963E2}" type="presOf" srcId="{08EA97E6-CF84-2E45-94D5-124DA65D6CE8}" destId="{C158F436-AFC5-2141-8096-9395F5806A83}" srcOrd="0" destOrd="0" presId="urn:microsoft.com/office/officeart/2005/8/layout/hList7"/>
    <dgm:cxn modelId="{B45FEE8E-0CD4-C948-9EE3-2C9C1487C0FA}" type="presOf" srcId="{49ADA8AA-C507-154E-ABC2-51878A89BDB5}" destId="{8D757C36-B44E-9D46-96D0-F28DFDAC60A6}" srcOrd="0" destOrd="0" presId="urn:microsoft.com/office/officeart/2005/8/layout/hList7"/>
    <dgm:cxn modelId="{0D618495-DC97-5140-917F-89035E5610EC}" srcId="{5FE5A21F-75BA-394F-99BE-4E768CCADC7D}" destId="{08EA97E6-CF84-2E45-94D5-124DA65D6CE8}" srcOrd="2" destOrd="0" parTransId="{3929B203-ED0C-DF48-9C15-5344CD076A9F}" sibTransId="{4C623E8D-E264-C044-97BD-6023464E9345}"/>
    <dgm:cxn modelId="{1DB3AF9B-A35E-9D4D-83CE-1A1637F812C0}" type="presOf" srcId="{A81F5BD8-6ADF-B546-9467-7E0043A0980E}" destId="{6FB7C597-9293-4541-A8D4-E1B2DB827AC3}" srcOrd="0" destOrd="0" presId="urn:microsoft.com/office/officeart/2005/8/layout/hList7"/>
    <dgm:cxn modelId="{6B47ACC8-894A-D14D-8857-D5A926F46995}" srcId="{5FE5A21F-75BA-394F-99BE-4E768CCADC7D}" destId="{A81F5BD8-6ADF-B546-9467-7E0043A0980E}" srcOrd="0" destOrd="0" parTransId="{87A73171-CD15-814B-85C8-0A611FB9A771}" sibTransId="{49ADA8AA-C507-154E-ABC2-51878A89BDB5}"/>
    <dgm:cxn modelId="{35F4F8F5-693C-404B-9CF0-FFCA3F36F983}" type="presOf" srcId="{C02112E2-90E9-D244-A27A-079CFA1FAF3D}" destId="{160F5175-E5EE-4640-A695-B6CFA68226EE}" srcOrd="0" destOrd="0" presId="urn:microsoft.com/office/officeart/2005/8/layout/hList7"/>
    <dgm:cxn modelId="{39097004-F6D7-7E42-AD44-C932A4A2CD10}" type="presParOf" srcId="{034676B7-9AB2-2F48-B5CD-5A112535867D}" destId="{A5960EC0-7435-CD49-8F95-86AEC5FCBF26}" srcOrd="0" destOrd="0" presId="urn:microsoft.com/office/officeart/2005/8/layout/hList7"/>
    <dgm:cxn modelId="{B0E885F5-1C11-1E4E-B7F7-85EA99AA521D}" type="presParOf" srcId="{034676B7-9AB2-2F48-B5CD-5A112535867D}" destId="{9A8A6591-BACF-BC45-90E8-8E80F2BF3D5F}" srcOrd="1" destOrd="0" presId="urn:microsoft.com/office/officeart/2005/8/layout/hList7"/>
    <dgm:cxn modelId="{08AE36FB-27B8-0641-987B-CE0F3C711C30}" type="presParOf" srcId="{9A8A6591-BACF-BC45-90E8-8E80F2BF3D5F}" destId="{0DBFB1A5-0E0A-DB47-936B-BF2E045AF3FD}" srcOrd="0" destOrd="0" presId="urn:microsoft.com/office/officeart/2005/8/layout/hList7"/>
    <dgm:cxn modelId="{CD643021-4DFB-234B-BF41-4659606CF14F}" type="presParOf" srcId="{0DBFB1A5-0E0A-DB47-936B-BF2E045AF3FD}" destId="{6FB7C597-9293-4541-A8D4-E1B2DB827AC3}" srcOrd="0" destOrd="0" presId="urn:microsoft.com/office/officeart/2005/8/layout/hList7"/>
    <dgm:cxn modelId="{CF9A3ED4-D52F-0549-89D2-ED4B8329223F}" type="presParOf" srcId="{0DBFB1A5-0E0A-DB47-936B-BF2E045AF3FD}" destId="{BCBED15B-22C1-1E4C-9474-E27E476F7947}" srcOrd="1" destOrd="0" presId="urn:microsoft.com/office/officeart/2005/8/layout/hList7"/>
    <dgm:cxn modelId="{AE30AB7F-63A2-334E-8CD7-E2337B9119DE}" type="presParOf" srcId="{0DBFB1A5-0E0A-DB47-936B-BF2E045AF3FD}" destId="{BA7224FC-50C0-8A4E-9C36-A2B262E464EE}" srcOrd="2" destOrd="0" presId="urn:microsoft.com/office/officeart/2005/8/layout/hList7"/>
    <dgm:cxn modelId="{2C043A04-23A2-A54E-AD8C-7148A73D360B}" type="presParOf" srcId="{0DBFB1A5-0E0A-DB47-936B-BF2E045AF3FD}" destId="{BC03B8C6-9D1A-1444-B9E6-55EA7ECB68AC}" srcOrd="3" destOrd="0" presId="urn:microsoft.com/office/officeart/2005/8/layout/hList7"/>
    <dgm:cxn modelId="{8FCF4D45-AE8C-8141-8DDD-D548ED353F21}" type="presParOf" srcId="{9A8A6591-BACF-BC45-90E8-8E80F2BF3D5F}" destId="{8D757C36-B44E-9D46-96D0-F28DFDAC60A6}" srcOrd="1" destOrd="0" presId="urn:microsoft.com/office/officeart/2005/8/layout/hList7"/>
    <dgm:cxn modelId="{71A42763-A5DB-5748-8894-ABB535E7BB02}" type="presParOf" srcId="{9A8A6591-BACF-BC45-90E8-8E80F2BF3D5F}" destId="{2DC61C0F-538F-C642-A4B4-2DD91C27897E}" srcOrd="2" destOrd="0" presId="urn:microsoft.com/office/officeart/2005/8/layout/hList7"/>
    <dgm:cxn modelId="{29C46540-3AA0-9447-A3F9-D8F5C3ED9623}" type="presParOf" srcId="{2DC61C0F-538F-C642-A4B4-2DD91C27897E}" destId="{B36BBB35-7CF4-B54B-9D5C-A693804B2268}" srcOrd="0" destOrd="0" presId="urn:microsoft.com/office/officeart/2005/8/layout/hList7"/>
    <dgm:cxn modelId="{E2BE5551-E09B-DA47-8B59-E2EF0E7CD30F}" type="presParOf" srcId="{2DC61C0F-538F-C642-A4B4-2DD91C27897E}" destId="{9A54E974-4404-C642-AA1A-2F00AD05DEB6}" srcOrd="1" destOrd="0" presId="urn:microsoft.com/office/officeart/2005/8/layout/hList7"/>
    <dgm:cxn modelId="{F296AD85-B0B9-784A-893D-48360FC0583F}" type="presParOf" srcId="{2DC61C0F-538F-C642-A4B4-2DD91C27897E}" destId="{4D472A22-0F3C-7A41-ACEC-E833627A6D83}" srcOrd="2" destOrd="0" presId="urn:microsoft.com/office/officeart/2005/8/layout/hList7"/>
    <dgm:cxn modelId="{F7C49E52-0363-6C40-83A7-1195DBDC9ECB}" type="presParOf" srcId="{2DC61C0F-538F-C642-A4B4-2DD91C27897E}" destId="{A9933353-4B92-3F41-9055-07AAABF7960D}" srcOrd="3" destOrd="0" presId="urn:microsoft.com/office/officeart/2005/8/layout/hList7"/>
    <dgm:cxn modelId="{E0054AEE-4B3C-F84E-BB52-34E026ED73C0}" type="presParOf" srcId="{9A8A6591-BACF-BC45-90E8-8E80F2BF3D5F}" destId="{160F5175-E5EE-4640-A695-B6CFA68226EE}" srcOrd="3" destOrd="0" presId="urn:microsoft.com/office/officeart/2005/8/layout/hList7"/>
    <dgm:cxn modelId="{452C00A8-B960-E347-B274-F972AAB6DBBF}" type="presParOf" srcId="{9A8A6591-BACF-BC45-90E8-8E80F2BF3D5F}" destId="{FF682961-0475-C746-85E9-AE4D0EB4E022}" srcOrd="4" destOrd="0" presId="urn:microsoft.com/office/officeart/2005/8/layout/hList7"/>
    <dgm:cxn modelId="{FF66A5A2-0AFB-0F47-9620-BCA28F012BE7}" type="presParOf" srcId="{FF682961-0475-C746-85E9-AE4D0EB4E022}" destId="{C158F436-AFC5-2141-8096-9395F5806A83}" srcOrd="0" destOrd="0" presId="urn:microsoft.com/office/officeart/2005/8/layout/hList7"/>
    <dgm:cxn modelId="{F77DF8DB-BF14-2A44-9371-E042DA1B8562}" type="presParOf" srcId="{FF682961-0475-C746-85E9-AE4D0EB4E022}" destId="{ECD59C95-1CFA-F149-A386-5E5A4DD5A1B8}" srcOrd="1" destOrd="0" presId="urn:microsoft.com/office/officeart/2005/8/layout/hList7"/>
    <dgm:cxn modelId="{D417508F-DF77-0247-B37E-99F8F11B5B84}" type="presParOf" srcId="{FF682961-0475-C746-85E9-AE4D0EB4E022}" destId="{320D8071-FCD0-0D43-8A0A-322D220C5905}" srcOrd="2" destOrd="0" presId="urn:microsoft.com/office/officeart/2005/8/layout/hList7"/>
    <dgm:cxn modelId="{70B3EE66-CFA0-B349-AD4A-049CD1FA68D9}" type="presParOf" srcId="{FF682961-0475-C746-85E9-AE4D0EB4E022}" destId="{677AB446-7EC4-9D4F-ADD1-E290FAB2103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7C597-9293-4541-A8D4-E1B2DB827AC3}">
      <dsp:nvSpPr>
        <dsp:cNvPr id="0" name=""/>
        <dsp:cNvSpPr/>
      </dsp:nvSpPr>
      <dsp:spPr>
        <a:xfrm>
          <a:off x="1052" y="0"/>
          <a:ext cx="1638166" cy="3679134"/>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fr-FR" sz="2900" kern="1200" dirty="0"/>
            <a:t>Antes</a:t>
          </a:r>
        </a:p>
        <a:p>
          <a:pPr marL="0" lvl="0" indent="0" algn="ctr" defTabSz="1289050">
            <a:lnSpc>
              <a:spcPct val="90000"/>
            </a:lnSpc>
            <a:spcBef>
              <a:spcPct val="0"/>
            </a:spcBef>
            <a:spcAft>
              <a:spcPct val="35000"/>
            </a:spcAft>
            <a:buNone/>
          </a:pPr>
          <a:r>
            <a:rPr lang="es-ES_tradnl" sz="1300" kern="1200" noProof="0" dirty="0"/>
            <a:t>Diseño del sistema</a:t>
          </a:r>
        </a:p>
        <a:p>
          <a:pPr marL="0" lvl="0" indent="0" algn="ctr" defTabSz="1289050">
            <a:lnSpc>
              <a:spcPct val="90000"/>
            </a:lnSpc>
            <a:spcBef>
              <a:spcPct val="0"/>
            </a:spcBef>
            <a:spcAft>
              <a:spcPct val="35000"/>
            </a:spcAft>
            <a:buNone/>
          </a:pPr>
          <a:r>
            <a:rPr lang="es-ES_tradnl" sz="1300" kern="1200" noProof="0" dirty="0"/>
            <a:t>Entrenamientos</a:t>
          </a:r>
        </a:p>
        <a:p>
          <a:pPr marL="0" lvl="0" indent="0" algn="ctr" defTabSz="1289050">
            <a:lnSpc>
              <a:spcPct val="90000"/>
            </a:lnSpc>
            <a:spcBef>
              <a:spcPct val="0"/>
            </a:spcBef>
            <a:spcAft>
              <a:spcPct val="35000"/>
            </a:spcAft>
            <a:buNone/>
          </a:pPr>
          <a:r>
            <a:rPr lang="es-ES_tradnl" sz="1300" kern="1200" noProof="0" dirty="0"/>
            <a:t>Demostraciones</a:t>
          </a:r>
        </a:p>
      </dsp:txBody>
      <dsp:txXfrm>
        <a:off x="1052" y="1471653"/>
        <a:ext cx="1638166" cy="1471653"/>
      </dsp:txXfrm>
    </dsp:sp>
    <dsp:sp modelId="{BC03B8C6-9D1A-1444-B9E6-55EA7ECB68AC}">
      <dsp:nvSpPr>
        <dsp:cNvPr id="0" name=""/>
        <dsp:cNvSpPr/>
      </dsp:nvSpPr>
      <dsp:spPr>
        <a:xfrm>
          <a:off x="207560" y="220748"/>
          <a:ext cx="1225151" cy="122515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2">
          <a:scrgbClr r="0" g="0" b="0"/>
        </a:effectRef>
        <a:fontRef idx="minor"/>
      </dsp:style>
    </dsp:sp>
    <dsp:sp modelId="{B36BBB35-7CF4-B54B-9D5C-A693804B2268}">
      <dsp:nvSpPr>
        <dsp:cNvPr id="0" name=""/>
        <dsp:cNvSpPr/>
      </dsp:nvSpPr>
      <dsp:spPr>
        <a:xfrm>
          <a:off x="1688363" y="0"/>
          <a:ext cx="1638166" cy="3679134"/>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a:t>Durante</a:t>
          </a:r>
        </a:p>
        <a:p>
          <a:pPr marL="0" lvl="0" indent="0" algn="ctr" defTabSz="977900">
            <a:lnSpc>
              <a:spcPct val="90000"/>
            </a:lnSpc>
            <a:spcBef>
              <a:spcPct val="0"/>
            </a:spcBef>
            <a:spcAft>
              <a:spcPct val="35000"/>
            </a:spcAft>
            <a:buNone/>
          </a:pPr>
          <a:r>
            <a:rPr lang="es-ES_tradnl" sz="1300" kern="1200" noProof="0" dirty="0"/>
            <a:t>Apoyo en Instalación</a:t>
          </a:r>
        </a:p>
        <a:p>
          <a:pPr marL="0" lvl="0" indent="0" algn="ctr" defTabSz="977900">
            <a:lnSpc>
              <a:spcPct val="90000"/>
            </a:lnSpc>
            <a:spcBef>
              <a:spcPct val="0"/>
            </a:spcBef>
            <a:spcAft>
              <a:spcPct val="35000"/>
            </a:spcAft>
            <a:buNone/>
          </a:pPr>
          <a:r>
            <a:rPr lang="es-ES_tradnl" sz="1300" kern="1200" noProof="0" dirty="0"/>
            <a:t>Reporte acústico</a:t>
          </a:r>
        </a:p>
        <a:p>
          <a:pPr marL="0" lvl="0" indent="0" algn="ctr" defTabSz="977900">
            <a:lnSpc>
              <a:spcPct val="90000"/>
            </a:lnSpc>
            <a:spcBef>
              <a:spcPct val="0"/>
            </a:spcBef>
            <a:spcAft>
              <a:spcPct val="35000"/>
            </a:spcAft>
            <a:buNone/>
          </a:pPr>
          <a:r>
            <a:rPr lang="es-ES_tradnl" sz="1300" kern="1200" noProof="0" dirty="0"/>
            <a:t>Asistencia</a:t>
          </a:r>
        </a:p>
      </dsp:txBody>
      <dsp:txXfrm>
        <a:off x="1688363" y="1471653"/>
        <a:ext cx="1638166" cy="1471653"/>
      </dsp:txXfrm>
    </dsp:sp>
    <dsp:sp modelId="{A9933353-4B92-3F41-9055-07AAABF7960D}">
      <dsp:nvSpPr>
        <dsp:cNvPr id="0" name=""/>
        <dsp:cNvSpPr/>
      </dsp:nvSpPr>
      <dsp:spPr>
        <a:xfrm>
          <a:off x="1894871" y="220748"/>
          <a:ext cx="1225151" cy="122515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2">
          <a:scrgbClr r="0" g="0" b="0"/>
        </a:effectRef>
        <a:fontRef idx="minor"/>
      </dsp:style>
    </dsp:sp>
    <dsp:sp modelId="{C158F436-AFC5-2141-8096-9395F5806A83}">
      <dsp:nvSpPr>
        <dsp:cNvPr id="0" name=""/>
        <dsp:cNvSpPr/>
      </dsp:nvSpPr>
      <dsp:spPr>
        <a:xfrm>
          <a:off x="3375675" y="0"/>
          <a:ext cx="1638166" cy="3679134"/>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_tradnl" sz="2400" kern="1200" noProof="0" dirty="0"/>
            <a:t>Después</a:t>
          </a:r>
        </a:p>
        <a:p>
          <a:pPr marL="0" lvl="0" indent="0" algn="ctr" defTabSz="1066800">
            <a:lnSpc>
              <a:spcPct val="90000"/>
            </a:lnSpc>
            <a:spcBef>
              <a:spcPct val="0"/>
            </a:spcBef>
            <a:spcAft>
              <a:spcPct val="35000"/>
            </a:spcAft>
            <a:buNone/>
          </a:pPr>
          <a:r>
            <a:rPr lang="es-ES_tradnl" sz="1300" kern="1200" noProof="0" dirty="0" err="1"/>
            <a:t>Hotline</a:t>
          </a:r>
          <a:endParaRPr lang="es-ES_tradnl" sz="1300" kern="1200" noProof="0" dirty="0"/>
        </a:p>
        <a:p>
          <a:pPr marL="0" lvl="0" indent="0" algn="ctr" defTabSz="1066800">
            <a:lnSpc>
              <a:spcPct val="90000"/>
            </a:lnSpc>
            <a:spcBef>
              <a:spcPct val="0"/>
            </a:spcBef>
            <a:spcAft>
              <a:spcPct val="35000"/>
            </a:spcAft>
            <a:buNone/>
          </a:pPr>
          <a:r>
            <a:rPr lang="es-ES_tradnl" sz="1300" kern="1200" noProof="0" dirty="0" err="1"/>
            <a:t>Feedback</a:t>
          </a:r>
          <a:endParaRPr lang="es-ES_tradnl" sz="1300" kern="1200" noProof="0" dirty="0"/>
        </a:p>
        <a:p>
          <a:pPr marL="0" lvl="0" indent="0" algn="ctr" defTabSz="1066800">
            <a:lnSpc>
              <a:spcPct val="90000"/>
            </a:lnSpc>
            <a:spcBef>
              <a:spcPct val="0"/>
            </a:spcBef>
            <a:spcAft>
              <a:spcPct val="35000"/>
            </a:spcAft>
            <a:buNone/>
          </a:pPr>
          <a:r>
            <a:rPr lang="es-ES_tradnl" sz="1300" kern="1200" noProof="0" dirty="0"/>
            <a:t>Documentación técnica</a:t>
          </a:r>
        </a:p>
      </dsp:txBody>
      <dsp:txXfrm>
        <a:off x="3375675" y="1471653"/>
        <a:ext cx="1638166" cy="1471653"/>
      </dsp:txXfrm>
    </dsp:sp>
    <dsp:sp modelId="{677AB446-7EC4-9D4F-ADD1-E290FAB2103F}">
      <dsp:nvSpPr>
        <dsp:cNvPr id="0" name=""/>
        <dsp:cNvSpPr/>
      </dsp:nvSpPr>
      <dsp:spPr>
        <a:xfrm>
          <a:off x="3582182" y="220748"/>
          <a:ext cx="1225151" cy="122515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a:noFill/>
        </a:ln>
        <a:effectLst/>
      </dsp:spPr>
      <dsp:style>
        <a:lnRef idx="0">
          <a:scrgbClr r="0" g="0" b="0"/>
        </a:lnRef>
        <a:fillRef idx="1">
          <a:scrgbClr r="0" g="0" b="0"/>
        </a:fillRef>
        <a:effectRef idx="2">
          <a:scrgbClr r="0" g="0" b="0"/>
        </a:effectRef>
        <a:fontRef idx="minor"/>
      </dsp:style>
    </dsp:sp>
    <dsp:sp modelId="{A5960EC0-7435-CD49-8F95-86AEC5FCBF26}">
      <dsp:nvSpPr>
        <dsp:cNvPr id="0" name=""/>
        <dsp:cNvSpPr/>
      </dsp:nvSpPr>
      <dsp:spPr>
        <a:xfrm>
          <a:off x="200595" y="2943307"/>
          <a:ext cx="4613702" cy="551870"/>
        </a:xfrm>
        <a:prstGeom prst="leftRightArrow">
          <a:avLst/>
        </a:prstGeom>
        <a:solidFill>
          <a:schemeClr val="bg1">
            <a:lumMod val="85000"/>
          </a:schemeClr>
        </a:solid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408654-B720-CE4D-BAB8-1E702CCA8CC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4EA45CB-4239-AF4D-9297-73CE02E3D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36C5BEB-742E-5C43-8F5E-19C111FB2350}"/>
              </a:ext>
            </a:extLst>
          </p:cNvPr>
          <p:cNvSpPr>
            <a:spLocks noGrp="1"/>
          </p:cNvSpPr>
          <p:nvPr>
            <p:ph type="dt" sz="half" idx="10"/>
          </p:nvPr>
        </p:nvSpPr>
        <p:spPr/>
        <p:txBody>
          <a:bodyPr/>
          <a:lstStyle/>
          <a:p>
            <a:fld id="{511FE4C4-AD90-6947-935B-6E3A667C3A68}" type="datetimeFigureOut">
              <a:rPr lang="fr-FR" smtClean="0"/>
              <a:t>22/10/2020</a:t>
            </a:fld>
            <a:endParaRPr lang="fr-FR"/>
          </a:p>
        </p:txBody>
      </p:sp>
      <p:sp>
        <p:nvSpPr>
          <p:cNvPr id="5" name="Espace réservé du pied de page 4">
            <a:extLst>
              <a:ext uri="{FF2B5EF4-FFF2-40B4-BE49-F238E27FC236}">
                <a16:creationId xmlns:a16="http://schemas.microsoft.com/office/drawing/2014/main" id="{F83E241A-E518-9242-B0D0-801545A44AE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EA56D5-732B-C845-AF21-28F41A0099F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439562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E6EBF-68CA-CA45-AA57-A40D75CFBF3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F704F86-C35F-124F-9723-20FD2729832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2F12D2-0CEF-5549-A667-D7C818C173A8}"/>
              </a:ext>
            </a:extLst>
          </p:cNvPr>
          <p:cNvSpPr>
            <a:spLocks noGrp="1"/>
          </p:cNvSpPr>
          <p:nvPr>
            <p:ph type="dt" sz="half" idx="10"/>
          </p:nvPr>
        </p:nvSpPr>
        <p:spPr/>
        <p:txBody>
          <a:bodyPr/>
          <a:lstStyle/>
          <a:p>
            <a:fld id="{511FE4C4-AD90-6947-935B-6E3A667C3A68}" type="datetimeFigureOut">
              <a:rPr lang="fr-FR" smtClean="0"/>
              <a:t>22/10/2020</a:t>
            </a:fld>
            <a:endParaRPr lang="fr-FR"/>
          </a:p>
        </p:txBody>
      </p:sp>
      <p:sp>
        <p:nvSpPr>
          <p:cNvPr id="5" name="Espace réservé du pied de page 4">
            <a:extLst>
              <a:ext uri="{FF2B5EF4-FFF2-40B4-BE49-F238E27FC236}">
                <a16:creationId xmlns:a16="http://schemas.microsoft.com/office/drawing/2014/main" id="{7A9877A7-7821-6B4C-8497-E070283694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E4B1A3-067A-1D4D-A86B-4B831D64388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92146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A737318-0876-0C42-AEDC-B9F4A3E5521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AC5DA6E-B3F8-AC46-B7F9-E47E8069492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85D1E3-163B-F340-84DF-52D0E3BFBDE0}"/>
              </a:ext>
            </a:extLst>
          </p:cNvPr>
          <p:cNvSpPr>
            <a:spLocks noGrp="1"/>
          </p:cNvSpPr>
          <p:nvPr>
            <p:ph type="dt" sz="half" idx="10"/>
          </p:nvPr>
        </p:nvSpPr>
        <p:spPr/>
        <p:txBody>
          <a:bodyPr/>
          <a:lstStyle/>
          <a:p>
            <a:fld id="{511FE4C4-AD90-6947-935B-6E3A667C3A68}" type="datetimeFigureOut">
              <a:rPr lang="fr-FR" smtClean="0"/>
              <a:t>22/10/2020</a:t>
            </a:fld>
            <a:endParaRPr lang="fr-FR"/>
          </a:p>
        </p:txBody>
      </p:sp>
      <p:sp>
        <p:nvSpPr>
          <p:cNvPr id="5" name="Espace réservé du pied de page 4">
            <a:extLst>
              <a:ext uri="{FF2B5EF4-FFF2-40B4-BE49-F238E27FC236}">
                <a16:creationId xmlns:a16="http://schemas.microsoft.com/office/drawing/2014/main" id="{6A3471C4-0A0E-5F48-9620-E7C13707C8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4D1395-1D1C-C141-986B-23D6600860BB}"/>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02671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948F6-090E-844A-9254-2FF96ADF0CE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45BCA8-0F57-B84D-A34A-7494072326D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F36511-C517-7B44-8162-4CBD81263991}"/>
              </a:ext>
            </a:extLst>
          </p:cNvPr>
          <p:cNvSpPr>
            <a:spLocks noGrp="1"/>
          </p:cNvSpPr>
          <p:nvPr>
            <p:ph type="dt" sz="half" idx="10"/>
          </p:nvPr>
        </p:nvSpPr>
        <p:spPr/>
        <p:txBody>
          <a:bodyPr/>
          <a:lstStyle/>
          <a:p>
            <a:fld id="{511FE4C4-AD90-6947-935B-6E3A667C3A68}" type="datetimeFigureOut">
              <a:rPr lang="fr-FR" smtClean="0"/>
              <a:t>22/10/2020</a:t>
            </a:fld>
            <a:endParaRPr lang="fr-FR"/>
          </a:p>
        </p:txBody>
      </p:sp>
      <p:sp>
        <p:nvSpPr>
          <p:cNvPr id="5" name="Espace réservé du pied de page 4">
            <a:extLst>
              <a:ext uri="{FF2B5EF4-FFF2-40B4-BE49-F238E27FC236}">
                <a16:creationId xmlns:a16="http://schemas.microsoft.com/office/drawing/2014/main" id="{A79BBDBF-615A-3547-9F5F-79A9C62337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28E270-A6B2-9C4A-BC68-21FB9B325EEC}"/>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62892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FCD95-2C40-B843-B3DC-5C37C8324F2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EB359D9-0F5F-6B43-B3F8-85ACF79E2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B8A7137-C419-4849-86DA-C013000D198F}"/>
              </a:ext>
            </a:extLst>
          </p:cNvPr>
          <p:cNvSpPr>
            <a:spLocks noGrp="1"/>
          </p:cNvSpPr>
          <p:nvPr>
            <p:ph type="dt" sz="half" idx="10"/>
          </p:nvPr>
        </p:nvSpPr>
        <p:spPr/>
        <p:txBody>
          <a:bodyPr/>
          <a:lstStyle/>
          <a:p>
            <a:fld id="{511FE4C4-AD90-6947-935B-6E3A667C3A68}" type="datetimeFigureOut">
              <a:rPr lang="fr-FR" smtClean="0"/>
              <a:t>22/10/2020</a:t>
            </a:fld>
            <a:endParaRPr lang="fr-FR"/>
          </a:p>
        </p:txBody>
      </p:sp>
      <p:sp>
        <p:nvSpPr>
          <p:cNvPr id="5" name="Espace réservé du pied de page 4">
            <a:extLst>
              <a:ext uri="{FF2B5EF4-FFF2-40B4-BE49-F238E27FC236}">
                <a16:creationId xmlns:a16="http://schemas.microsoft.com/office/drawing/2014/main" id="{CD9147D1-1285-7643-BFE8-96EA1A95AA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980B21-C754-E54C-A95E-4134B9DB9D93}"/>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00547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2DBF0-1371-7747-9033-3D3EE636AF4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2896206-49F2-2943-AA49-A3FDD1C38A5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FE82C8B-F343-9A4B-B790-5B5205052DB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3CBAC31-4C9E-E643-B3A0-A2A58A884E35}"/>
              </a:ext>
            </a:extLst>
          </p:cNvPr>
          <p:cNvSpPr>
            <a:spLocks noGrp="1"/>
          </p:cNvSpPr>
          <p:nvPr>
            <p:ph type="dt" sz="half" idx="10"/>
          </p:nvPr>
        </p:nvSpPr>
        <p:spPr/>
        <p:txBody>
          <a:bodyPr/>
          <a:lstStyle/>
          <a:p>
            <a:fld id="{511FE4C4-AD90-6947-935B-6E3A667C3A68}" type="datetimeFigureOut">
              <a:rPr lang="fr-FR" smtClean="0"/>
              <a:t>22/10/2020</a:t>
            </a:fld>
            <a:endParaRPr lang="fr-FR"/>
          </a:p>
        </p:txBody>
      </p:sp>
      <p:sp>
        <p:nvSpPr>
          <p:cNvPr id="6" name="Espace réservé du pied de page 5">
            <a:extLst>
              <a:ext uri="{FF2B5EF4-FFF2-40B4-BE49-F238E27FC236}">
                <a16:creationId xmlns:a16="http://schemas.microsoft.com/office/drawing/2014/main" id="{AC01BCC9-C16C-194D-A669-03BC94C7BE3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0F6B667-364A-F54D-8039-318559DA6E2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4104445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CAED8C-3A6A-AB40-ACA1-306376411B9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E4E8981-CAD1-1C4D-9880-9615C37D4E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DC9C01-9C56-0946-BF76-75F899EBF37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4C1749C-2855-E544-A981-848EE4B66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C0218F6-FB04-764F-8A24-AAAAA669227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CC535CC-62CB-0848-BABC-0C16F5C542F2}"/>
              </a:ext>
            </a:extLst>
          </p:cNvPr>
          <p:cNvSpPr>
            <a:spLocks noGrp="1"/>
          </p:cNvSpPr>
          <p:nvPr>
            <p:ph type="dt" sz="half" idx="10"/>
          </p:nvPr>
        </p:nvSpPr>
        <p:spPr/>
        <p:txBody>
          <a:bodyPr/>
          <a:lstStyle/>
          <a:p>
            <a:fld id="{511FE4C4-AD90-6947-935B-6E3A667C3A68}" type="datetimeFigureOut">
              <a:rPr lang="fr-FR" smtClean="0"/>
              <a:t>22/10/2020</a:t>
            </a:fld>
            <a:endParaRPr lang="fr-FR"/>
          </a:p>
        </p:txBody>
      </p:sp>
      <p:sp>
        <p:nvSpPr>
          <p:cNvPr id="8" name="Espace réservé du pied de page 7">
            <a:extLst>
              <a:ext uri="{FF2B5EF4-FFF2-40B4-BE49-F238E27FC236}">
                <a16:creationId xmlns:a16="http://schemas.microsoft.com/office/drawing/2014/main" id="{EED13881-78FD-CC47-A96B-3D4944B5341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83899A5-B5EE-AB45-835A-E0E8C8DBA0A5}"/>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304599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DB0794-ED62-5A4D-9D51-77060198125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305622A-56E5-1148-9B78-BBCB5E26C587}"/>
              </a:ext>
            </a:extLst>
          </p:cNvPr>
          <p:cNvSpPr>
            <a:spLocks noGrp="1"/>
          </p:cNvSpPr>
          <p:nvPr>
            <p:ph type="dt" sz="half" idx="10"/>
          </p:nvPr>
        </p:nvSpPr>
        <p:spPr/>
        <p:txBody>
          <a:bodyPr/>
          <a:lstStyle/>
          <a:p>
            <a:fld id="{511FE4C4-AD90-6947-935B-6E3A667C3A68}" type="datetimeFigureOut">
              <a:rPr lang="fr-FR" smtClean="0"/>
              <a:t>22/10/2020</a:t>
            </a:fld>
            <a:endParaRPr lang="fr-FR"/>
          </a:p>
        </p:txBody>
      </p:sp>
      <p:sp>
        <p:nvSpPr>
          <p:cNvPr id="4" name="Espace réservé du pied de page 3">
            <a:extLst>
              <a:ext uri="{FF2B5EF4-FFF2-40B4-BE49-F238E27FC236}">
                <a16:creationId xmlns:a16="http://schemas.microsoft.com/office/drawing/2014/main" id="{610732AB-6D64-DC4C-84C4-3FFC909F30B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E49E96C-6220-7E42-A8BD-61787EC3E89C}"/>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57508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DF30377-5793-5846-9CD5-687FE2C5D5D6}"/>
              </a:ext>
            </a:extLst>
          </p:cNvPr>
          <p:cNvSpPr>
            <a:spLocks noGrp="1"/>
          </p:cNvSpPr>
          <p:nvPr>
            <p:ph type="dt" sz="half" idx="10"/>
          </p:nvPr>
        </p:nvSpPr>
        <p:spPr/>
        <p:txBody>
          <a:bodyPr/>
          <a:lstStyle/>
          <a:p>
            <a:fld id="{511FE4C4-AD90-6947-935B-6E3A667C3A68}" type="datetimeFigureOut">
              <a:rPr lang="fr-FR" smtClean="0"/>
              <a:t>22/10/2020</a:t>
            </a:fld>
            <a:endParaRPr lang="fr-FR"/>
          </a:p>
        </p:txBody>
      </p:sp>
      <p:sp>
        <p:nvSpPr>
          <p:cNvPr id="3" name="Espace réservé du pied de page 2">
            <a:extLst>
              <a:ext uri="{FF2B5EF4-FFF2-40B4-BE49-F238E27FC236}">
                <a16:creationId xmlns:a16="http://schemas.microsoft.com/office/drawing/2014/main" id="{D07B3C68-C39E-564A-A4FB-FD729460C86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4163547-654E-DA44-A7DB-8DB2E4260342}"/>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3881743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7F2FC0-692B-8B49-893D-D4E3899DD1D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3847953-3E3D-F546-9C10-141081473A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2742A9-ADA5-4F4C-A3C2-AB37AFBC7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188F28-BF7E-3142-A247-6F829F750C26}"/>
              </a:ext>
            </a:extLst>
          </p:cNvPr>
          <p:cNvSpPr>
            <a:spLocks noGrp="1"/>
          </p:cNvSpPr>
          <p:nvPr>
            <p:ph type="dt" sz="half" idx="10"/>
          </p:nvPr>
        </p:nvSpPr>
        <p:spPr/>
        <p:txBody>
          <a:bodyPr/>
          <a:lstStyle/>
          <a:p>
            <a:fld id="{511FE4C4-AD90-6947-935B-6E3A667C3A68}" type="datetimeFigureOut">
              <a:rPr lang="fr-FR" smtClean="0"/>
              <a:t>22/10/2020</a:t>
            </a:fld>
            <a:endParaRPr lang="fr-FR"/>
          </a:p>
        </p:txBody>
      </p:sp>
      <p:sp>
        <p:nvSpPr>
          <p:cNvPr id="6" name="Espace réservé du pied de page 5">
            <a:extLst>
              <a:ext uri="{FF2B5EF4-FFF2-40B4-BE49-F238E27FC236}">
                <a16:creationId xmlns:a16="http://schemas.microsoft.com/office/drawing/2014/main" id="{05A1475A-7670-EE4E-A5ED-CC3C8EB8A4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5C758A3-DB73-6843-868F-96FABAD9CC7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71349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42D50-6C22-A14D-97BE-177569AD15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05BDF92-B1E3-9346-ABAD-4F5E22DC6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E6FC3E7D-288D-0C41-9319-BA63A7AC2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7F69EC-2D30-6F4B-8556-D8B7090E9B6D}"/>
              </a:ext>
            </a:extLst>
          </p:cNvPr>
          <p:cNvSpPr>
            <a:spLocks noGrp="1"/>
          </p:cNvSpPr>
          <p:nvPr>
            <p:ph type="dt" sz="half" idx="10"/>
          </p:nvPr>
        </p:nvSpPr>
        <p:spPr/>
        <p:txBody>
          <a:bodyPr/>
          <a:lstStyle/>
          <a:p>
            <a:fld id="{511FE4C4-AD90-6947-935B-6E3A667C3A68}" type="datetimeFigureOut">
              <a:rPr lang="fr-FR" smtClean="0"/>
              <a:t>22/10/2020</a:t>
            </a:fld>
            <a:endParaRPr lang="fr-FR"/>
          </a:p>
        </p:txBody>
      </p:sp>
      <p:sp>
        <p:nvSpPr>
          <p:cNvPr id="6" name="Espace réservé du pied de page 5">
            <a:extLst>
              <a:ext uri="{FF2B5EF4-FFF2-40B4-BE49-F238E27FC236}">
                <a16:creationId xmlns:a16="http://schemas.microsoft.com/office/drawing/2014/main" id="{74944D8A-45E6-0A44-9F99-472A385FAD1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57B1784-00D2-E444-A7C5-536B21E7D991}"/>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049737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8BD2EAB-C5BD-4345-83B9-9CC224549A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DC8DD8E-2D0D-4D4E-ACB4-F54C015C4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2AD3B7-50D1-444C-8067-C329CC0AB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FE4C4-AD90-6947-935B-6E3A667C3A68}" type="datetimeFigureOut">
              <a:rPr lang="fr-FR" smtClean="0"/>
              <a:t>22/10/2020</a:t>
            </a:fld>
            <a:endParaRPr lang="fr-FR"/>
          </a:p>
        </p:txBody>
      </p:sp>
      <p:sp>
        <p:nvSpPr>
          <p:cNvPr id="5" name="Espace réservé du pied de page 4">
            <a:extLst>
              <a:ext uri="{FF2B5EF4-FFF2-40B4-BE49-F238E27FC236}">
                <a16:creationId xmlns:a16="http://schemas.microsoft.com/office/drawing/2014/main" id="{021AB338-C25F-F34F-B5F8-C060B80AEB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8968280-77E1-CA4C-9B67-3016FBB8A6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00C8-DD4F-C840-906D-7C686C97148A}" type="slidenum">
              <a:rPr lang="fr-FR" smtClean="0"/>
              <a:t>‹N°›</a:t>
            </a:fld>
            <a:endParaRPr lang="fr-FR"/>
          </a:p>
        </p:txBody>
      </p:sp>
      <p:cxnSp>
        <p:nvCxnSpPr>
          <p:cNvPr id="8" name="Connecteur droit 7">
            <a:extLst>
              <a:ext uri="{FF2B5EF4-FFF2-40B4-BE49-F238E27FC236}">
                <a16:creationId xmlns:a16="http://schemas.microsoft.com/office/drawing/2014/main" id="{DB54ADE3-37B7-0148-8640-F246B40603A4}"/>
              </a:ext>
            </a:extLst>
          </p:cNvPr>
          <p:cNvCxnSpPr/>
          <p:nvPr userDrawn="1"/>
        </p:nvCxnSpPr>
        <p:spPr>
          <a:xfrm>
            <a:off x="0" y="910676"/>
            <a:ext cx="12192000" cy="0"/>
          </a:xfrm>
          <a:prstGeom prst="line">
            <a:avLst/>
          </a:prstGeom>
          <a:ln w="44450">
            <a:solidFill>
              <a:srgbClr val="3A57A7"/>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DF72F36A-5E0C-E94D-8364-9E078F8ABC46}"/>
              </a:ext>
            </a:extLst>
          </p:cNvPr>
          <p:cNvPicPr>
            <a:picLocks noChangeAspect="1"/>
          </p:cNvPicPr>
          <p:nvPr userDrawn="1"/>
        </p:nvPicPr>
        <p:blipFill>
          <a:blip r:embed="rId13"/>
          <a:stretch>
            <a:fillRect/>
          </a:stretch>
        </p:blipFill>
        <p:spPr>
          <a:xfrm>
            <a:off x="10417042" y="185738"/>
            <a:ext cx="1627247" cy="591233"/>
          </a:xfrm>
          <a:prstGeom prst="rect">
            <a:avLst/>
          </a:prstGeom>
        </p:spPr>
      </p:pic>
    </p:spTree>
    <p:extLst>
      <p:ext uri="{BB962C8B-B14F-4D97-AF65-F5344CB8AC3E}">
        <p14:creationId xmlns:p14="http://schemas.microsoft.com/office/powerpoint/2010/main" val="293246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EE277CA-0811-3A4C-B953-80DD6EBB1BE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794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8" name="Image 7">
            <a:extLst>
              <a:ext uri="{FF2B5EF4-FFF2-40B4-BE49-F238E27FC236}">
                <a16:creationId xmlns:a16="http://schemas.microsoft.com/office/drawing/2014/main" id="{3A39F869-B5F2-C247-92BF-766BC0793D10}"/>
              </a:ext>
            </a:extLst>
          </p:cNvPr>
          <p:cNvPicPr>
            <a:picLocks noChangeAspect="1"/>
          </p:cNvPicPr>
          <p:nvPr/>
        </p:nvPicPr>
        <p:blipFill rotWithShape="1">
          <a:blip r:embed="rId2"/>
          <a:srcRect t="9776" b="1229"/>
          <a:stretch/>
        </p:blipFill>
        <p:spPr>
          <a:xfrm>
            <a:off x="146676" y="929268"/>
            <a:ext cx="12192000" cy="5928732"/>
          </a:xfrm>
          <a:prstGeom prst="rect">
            <a:avLst/>
          </a:prstGeom>
        </p:spPr>
      </p:pic>
      <p:pic>
        <p:nvPicPr>
          <p:cNvPr id="10" name="Image 9">
            <a:extLst>
              <a:ext uri="{FF2B5EF4-FFF2-40B4-BE49-F238E27FC236}">
                <a16:creationId xmlns:a16="http://schemas.microsoft.com/office/drawing/2014/main" id="{4EF92625-1AA9-C449-B13E-06B3F2DB5722}"/>
              </a:ext>
            </a:extLst>
          </p:cNvPr>
          <p:cNvPicPr>
            <a:picLocks noChangeAspect="1"/>
          </p:cNvPicPr>
          <p:nvPr/>
        </p:nvPicPr>
        <p:blipFill>
          <a:blip r:embed="rId3"/>
          <a:stretch>
            <a:fillRect/>
          </a:stretch>
        </p:blipFill>
        <p:spPr>
          <a:xfrm>
            <a:off x="1583831" y="5009515"/>
            <a:ext cx="1855814" cy="1142423"/>
          </a:xfrm>
          <a:prstGeom prst="rect">
            <a:avLst/>
          </a:prstGeom>
        </p:spPr>
      </p:pic>
      <p:sp>
        <p:nvSpPr>
          <p:cNvPr id="11" name="Rectangle 10">
            <a:extLst>
              <a:ext uri="{FF2B5EF4-FFF2-40B4-BE49-F238E27FC236}">
                <a16:creationId xmlns:a16="http://schemas.microsoft.com/office/drawing/2014/main" id="{CE6E0783-F689-304B-A965-F6497D88CDEA}"/>
              </a:ext>
            </a:extLst>
          </p:cNvPr>
          <p:cNvSpPr/>
          <p:nvPr/>
        </p:nvSpPr>
        <p:spPr>
          <a:xfrm>
            <a:off x="4700546" y="3893634"/>
            <a:ext cx="6995850" cy="2800767"/>
          </a:xfrm>
          <a:prstGeom prst="rect">
            <a:avLst/>
          </a:prstGeom>
        </p:spPr>
        <p:txBody>
          <a:bodyPr wrap="square">
            <a:spAutoFit/>
          </a:bodyPr>
          <a:lstStyle/>
          <a:p>
            <a:r>
              <a:rPr lang="es-ES_tradnl" sz="1600" dirty="0">
                <a:solidFill>
                  <a:srgbClr val="000000"/>
                </a:solidFill>
                <a:latin typeface="Arial" panose="020B0604020202020204" pitchFamily="34" charset="0"/>
                <a:cs typeface="Arial" panose="020B0604020202020204" pitchFamily="34" charset="0"/>
              </a:rPr>
              <a:t>Nuestros </a:t>
            </a:r>
            <a:r>
              <a:rPr lang="es-ES_tradnl" sz="1600" b="1" dirty="0">
                <a:solidFill>
                  <a:srgbClr val="000000"/>
                </a:solidFill>
                <a:latin typeface="Arial" panose="020B0604020202020204" pitchFamily="34" charset="0"/>
                <a:cs typeface="Arial" panose="020B0604020202020204" pitchFamily="34" charset="0"/>
              </a:rPr>
              <a:t>GEO S12 </a:t>
            </a:r>
            <a:r>
              <a:rPr lang="es-ES_tradnl" sz="1600" dirty="0">
                <a:solidFill>
                  <a:srgbClr val="000000"/>
                </a:solidFill>
                <a:latin typeface="Arial" panose="020B0604020202020204" pitchFamily="34" charset="0"/>
                <a:cs typeface="Arial" panose="020B0604020202020204" pitchFamily="34" charset="0"/>
              </a:rPr>
              <a:t>y </a:t>
            </a:r>
            <a:r>
              <a:rPr lang="es-ES_tradnl" sz="1600" b="1" dirty="0">
                <a:solidFill>
                  <a:srgbClr val="000000"/>
                </a:solidFill>
                <a:latin typeface="Arial" panose="020B0604020202020204" pitchFamily="34" charset="0"/>
                <a:cs typeface="Arial" panose="020B0604020202020204" pitchFamily="34" charset="0"/>
              </a:rPr>
              <a:t>GEO S12-ST </a:t>
            </a:r>
            <a:r>
              <a:rPr lang="es-ES_tradnl" sz="1600" dirty="0">
                <a:solidFill>
                  <a:srgbClr val="000000"/>
                </a:solidFill>
                <a:latin typeface="Arial" panose="020B0604020202020204" pitchFamily="34" charset="0"/>
                <a:cs typeface="Arial" panose="020B0604020202020204" pitchFamily="34" charset="0"/>
              </a:rPr>
              <a:t>han pasado con éxito los procedimientos de pruebas y cumplimentado los rigurosos requerimientos para obtener la certificación EN54-24.</a:t>
            </a:r>
          </a:p>
          <a:p>
            <a:endParaRPr lang="es-ES_tradnl" sz="1600" dirty="0">
              <a:solidFill>
                <a:srgbClr val="000000"/>
              </a:solidFill>
              <a:latin typeface="Arial" panose="020B0604020202020204" pitchFamily="34" charset="0"/>
              <a:cs typeface="Arial" panose="020B0604020202020204" pitchFamily="34" charset="0"/>
            </a:endParaRPr>
          </a:p>
          <a:p>
            <a:r>
              <a:rPr lang="es-ES_tradnl" sz="1600" dirty="0">
                <a:solidFill>
                  <a:srgbClr val="000000"/>
                </a:solidFill>
                <a:latin typeface="Arial" panose="020B0604020202020204" pitchFamily="34" charset="0"/>
                <a:cs typeface="Arial" panose="020B0604020202020204" pitchFamily="34" charset="0"/>
              </a:rPr>
              <a:t>La certificación EN54 incluye solicitudes para la construcción de sistemas de alarma de voceo y su rendimiento bajo diferentes </a:t>
            </a:r>
            <a:r>
              <a:rPr lang="es-ES_tradnl" sz="1600" dirty="0">
                <a:solidFill>
                  <a:srgbClr val="4472C4"/>
                </a:solidFill>
                <a:latin typeface="Arial" panose="020B0604020202020204" pitchFamily="34" charset="0"/>
                <a:cs typeface="Arial" panose="020B0604020202020204" pitchFamily="34" charset="0"/>
              </a:rPr>
              <a:t>condiciones climáticas.</a:t>
            </a:r>
          </a:p>
          <a:p>
            <a:endParaRPr lang="es-ES_tradnl" sz="1600" dirty="0">
              <a:solidFill>
                <a:srgbClr val="4472C4"/>
              </a:solidFill>
              <a:latin typeface="Arial" panose="020B0604020202020204" pitchFamily="34" charset="0"/>
              <a:cs typeface="Arial" panose="020B0604020202020204" pitchFamily="34" charset="0"/>
            </a:endParaRPr>
          </a:p>
          <a:p>
            <a:r>
              <a:rPr lang="es-ES_tradnl" sz="1600" dirty="0">
                <a:solidFill>
                  <a:srgbClr val="000000"/>
                </a:solidFill>
                <a:latin typeface="Arial" panose="020B0604020202020204" pitchFamily="34" charset="0"/>
                <a:cs typeface="Arial" panose="020B0604020202020204" pitchFamily="34" charset="0"/>
              </a:rPr>
              <a:t>En caso de emergencia estos sistemas deben proveer un </a:t>
            </a:r>
            <a:r>
              <a:rPr lang="es-ES_tradnl" sz="1600" dirty="0">
                <a:solidFill>
                  <a:srgbClr val="4472C4"/>
                </a:solidFill>
                <a:latin typeface="Arial" panose="020B0604020202020204" pitchFamily="34" charset="0"/>
                <a:cs typeface="Arial" panose="020B0604020202020204" pitchFamily="34" charset="0"/>
              </a:rPr>
              <a:t>aviso e instrucciones de evacuación inteligible </a:t>
            </a:r>
            <a:r>
              <a:rPr lang="es-ES_tradnl" sz="1600" dirty="0">
                <a:solidFill>
                  <a:srgbClr val="000000"/>
                </a:solidFill>
                <a:latin typeface="Arial" panose="020B0604020202020204" pitchFamily="34" charset="0"/>
                <a:cs typeface="Arial" panose="020B0604020202020204" pitchFamily="34" charset="0"/>
              </a:rPr>
              <a:t>al publico en un breve lapso de tiempo.</a:t>
            </a:r>
          </a:p>
        </p:txBody>
      </p:sp>
    </p:spTree>
    <p:extLst>
      <p:ext uri="{BB962C8B-B14F-4D97-AF65-F5344CB8AC3E}">
        <p14:creationId xmlns:p14="http://schemas.microsoft.com/office/powerpoint/2010/main" val="12999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250"/>
                                        <p:tgtEl>
                                          <p:spTgt spid="11"/>
                                        </p:tgtEl>
                                      </p:cBhvr>
                                    </p:animEffect>
                                  </p:childTnLst>
                                </p:cTn>
                              </p:par>
                            </p:childTnLst>
                          </p:cTn>
                        </p:par>
                        <p:par>
                          <p:cTn id="12" fill="hold">
                            <p:stCondLst>
                              <p:cond delay="325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8D9DC7B1-B393-814D-AE37-75DB6BE4051F}"/>
              </a:ext>
            </a:extLst>
          </p:cNvPr>
          <p:cNvPicPr>
            <a:picLocks noChangeAspect="1"/>
          </p:cNvPicPr>
          <p:nvPr/>
        </p:nvPicPr>
        <p:blipFill rotWithShape="1">
          <a:blip r:embed="rId2"/>
          <a:srcRect r="20428"/>
          <a:stretch/>
        </p:blipFill>
        <p:spPr>
          <a:xfrm>
            <a:off x="5914663" y="941337"/>
            <a:ext cx="6277337" cy="5916664"/>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2" name="Rectangle 1">
            <a:extLst>
              <a:ext uri="{FF2B5EF4-FFF2-40B4-BE49-F238E27FC236}">
                <a16:creationId xmlns:a16="http://schemas.microsoft.com/office/drawing/2014/main" id="{868659ED-4CAA-2F4A-86F0-F7FE143E9798}"/>
              </a:ext>
            </a:extLst>
          </p:cNvPr>
          <p:cNvSpPr/>
          <p:nvPr/>
        </p:nvSpPr>
        <p:spPr>
          <a:xfrm>
            <a:off x="327101" y="1766391"/>
            <a:ext cx="7048389" cy="830997"/>
          </a:xfrm>
          <a:prstGeom prst="rect">
            <a:avLst/>
          </a:prstGeom>
        </p:spPr>
        <p:txBody>
          <a:bodyPr wrap="square">
            <a:spAutoFit/>
          </a:bodyPr>
          <a:lstStyle/>
          <a:p>
            <a:r>
              <a:rPr lang="es-ES_tradnl" sz="2400" dirty="0">
                <a:latin typeface="Arial" panose="020B0604020202020204" pitchFamily="34" charset="0"/>
                <a:cs typeface="Arial" panose="020B0604020202020204" pitchFamily="34" charset="0"/>
              </a:rPr>
              <a:t>En NEXO, creemos en el apoyo al consultor, no tratamos ser uno!</a:t>
            </a:r>
          </a:p>
        </p:txBody>
      </p:sp>
      <p:sp>
        <p:nvSpPr>
          <p:cNvPr id="5" name="Rectangle 4">
            <a:extLst>
              <a:ext uri="{FF2B5EF4-FFF2-40B4-BE49-F238E27FC236}">
                <a16:creationId xmlns:a16="http://schemas.microsoft.com/office/drawing/2014/main" id="{E8BF325E-ACFF-EC4E-B491-B7B837D3AB75}"/>
              </a:ext>
            </a:extLst>
          </p:cNvPr>
          <p:cNvSpPr/>
          <p:nvPr/>
        </p:nvSpPr>
        <p:spPr>
          <a:xfrm>
            <a:off x="327100" y="1058505"/>
            <a:ext cx="5680507" cy="707886"/>
          </a:xfrm>
          <a:prstGeom prst="rect">
            <a:avLst/>
          </a:prstGeom>
        </p:spPr>
        <p:txBody>
          <a:bodyPr wrap="square">
            <a:spAutoFit/>
          </a:bodyPr>
          <a:lstStyle/>
          <a:p>
            <a:r>
              <a:rPr lang="es-ES_tradnl" sz="4000" dirty="0">
                <a:solidFill>
                  <a:srgbClr val="3A57A7"/>
                </a:solidFill>
                <a:latin typeface="Arial" panose="020B0604020202020204" pitchFamily="34" charset="0"/>
                <a:cs typeface="Arial" panose="020B0604020202020204" pitchFamily="34" charset="0"/>
              </a:rPr>
              <a:t>APOYO ESPECÍFICO</a:t>
            </a:r>
          </a:p>
        </p:txBody>
      </p:sp>
      <p:graphicFrame>
        <p:nvGraphicFramePr>
          <p:cNvPr id="3" name="Diagramme 2">
            <a:extLst>
              <a:ext uri="{FF2B5EF4-FFF2-40B4-BE49-F238E27FC236}">
                <a16:creationId xmlns:a16="http://schemas.microsoft.com/office/drawing/2014/main" id="{04106073-9D96-0542-98ED-17BD8839C15A}"/>
              </a:ext>
            </a:extLst>
          </p:cNvPr>
          <p:cNvGraphicFramePr/>
          <p:nvPr>
            <p:extLst>
              <p:ext uri="{D42A27DB-BD31-4B8C-83A1-F6EECF244321}">
                <p14:modId xmlns:p14="http://schemas.microsoft.com/office/powerpoint/2010/main" val="1257261150"/>
              </p:ext>
            </p:extLst>
          </p:nvPr>
        </p:nvGraphicFramePr>
        <p:xfrm>
          <a:off x="327101" y="2806560"/>
          <a:ext cx="5014894" cy="3679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a:extLst>
              <a:ext uri="{FF2B5EF4-FFF2-40B4-BE49-F238E27FC236}">
                <a16:creationId xmlns:a16="http://schemas.microsoft.com/office/drawing/2014/main" id="{1135A3BF-0351-9642-B9F8-EAC5E8911662}"/>
              </a:ext>
            </a:extLst>
          </p:cNvPr>
          <p:cNvSpPr/>
          <p:nvPr/>
        </p:nvSpPr>
        <p:spPr>
          <a:xfrm>
            <a:off x="1155010" y="5888907"/>
            <a:ext cx="3359075" cy="276999"/>
          </a:xfrm>
          <a:prstGeom prst="rect">
            <a:avLst/>
          </a:prstGeom>
        </p:spPr>
        <p:txBody>
          <a:bodyPr wrap="square">
            <a:spAutoFit/>
          </a:bodyPr>
          <a:lstStyle/>
          <a:p>
            <a:pPr algn="ctr"/>
            <a:r>
              <a:rPr lang="fr-FR" sz="1200" dirty="0" err="1">
                <a:latin typeface="Arial" panose="020B0604020202020204" pitchFamily="34" charset="0"/>
                <a:cs typeface="Arial" panose="020B0604020202020204" pitchFamily="34" charset="0"/>
              </a:rPr>
              <a:t>Technical@nexo.fr</a:t>
            </a:r>
            <a:endParaRPr lang="fr-F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932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1000"/>
                                        <p:tgtEl>
                                          <p:spTgt spid="1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250"/>
                                        <p:tgtEl>
                                          <p:spTgt spid="3"/>
                                        </p:tgtEl>
                                      </p:cBhvr>
                                    </p:animEffect>
                                    <p:anim calcmode="lin" valueType="num">
                                      <p:cBhvr>
                                        <p:cTn id="20" dur="1250" fill="hold"/>
                                        <p:tgtEl>
                                          <p:spTgt spid="3"/>
                                        </p:tgtEl>
                                        <p:attrNameLst>
                                          <p:attrName>ppt_x</p:attrName>
                                        </p:attrNameLst>
                                      </p:cBhvr>
                                      <p:tavLst>
                                        <p:tav tm="0">
                                          <p:val>
                                            <p:strVal val="#ppt_x"/>
                                          </p:val>
                                        </p:tav>
                                        <p:tav tm="100000">
                                          <p:val>
                                            <p:strVal val="#ppt_x"/>
                                          </p:val>
                                        </p:tav>
                                      </p:tavLst>
                                    </p:anim>
                                    <p:anim calcmode="lin" valueType="num">
                                      <p:cBhvr>
                                        <p:cTn id="21" dur="125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75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Graphic spid="3" grpId="0">
        <p:bldAsOne/>
      </p:bldGraphic>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DC0E6D5-A3A1-9543-B3A6-8EE0D8B5D266}"/>
              </a:ext>
            </a:extLst>
          </p:cNvPr>
          <p:cNvPicPr>
            <a:picLocks noChangeAspect="1"/>
          </p:cNvPicPr>
          <p:nvPr/>
        </p:nvPicPr>
        <p:blipFill>
          <a:blip r:embed="rId2"/>
          <a:stretch>
            <a:fillRect/>
          </a:stretch>
        </p:blipFill>
        <p:spPr>
          <a:xfrm rot="16200000">
            <a:off x="-992021" y="1933316"/>
            <a:ext cx="5916705" cy="3932663"/>
          </a:xfrm>
          <a:prstGeom prst="rect">
            <a:avLst/>
          </a:prstGeom>
        </p:spPr>
      </p:pic>
      <p:pic>
        <p:nvPicPr>
          <p:cNvPr id="9" name="Image 8">
            <a:extLst>
              <a:ext uri="{FF2B5EF4-FFF2-40B4-BE49-F238E27FC236}">
                <a16:creationId xmlns:a16="http://schemas.microsoft.com/office/drawing/2014/main" id="{E1D7B736-B0AF-B646-B8FF-A1FCD457A03D}"/>
              </a:ext>
            </a:extLst>
          </p:cNvPr>
          <p:cNvPicPr>
            <a:picLocks noChangeAspect="1"/>
          </p:cNvPicPr>
          <p:nvPr/>
        </p:nvPicPr>
        <p:blipFill rotWithShape="1">
          <a:blip r:embed="rId3"/>
          <a:srcRect t="17651" r="27121" b="5271"/>
          <a:stretch/>
        </p:blipFill>
        <p:spPr>
          <a:xfrm>
            <a:off x="3724507" y="1048215"/>
            <a:ext cx="8474219" cy="5809786"/>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6" name="Rectangle 5">
            <a:extLst>
              <a:ext uri="{FF2B5EF4-FFF2-40B4-BE49-F238E27FC236}">
                <a16:creationId xmlns:a16="http://schemas.microsoft.com/office/drawing/2014/main" id="{E53DFD54-D9EC-B042-BB7C-0541126D0DBD}"/>
              </a:ext>
            </a:extLst>
          </p:cNvPr>
          <p:cNvSpPr/>
          <p:nvPr/>
        </p:nvSpPr>
        <p:spPr>
          <a:xfrm>
            <a:off x="1226996" y="1018832"/>
            <a:ext cx="6271084" cy="861774"/>
          </a:xfrm>
          <a:prstGeom prst="rect">
            <a:avLst/>
          </a:prstGeom>
        </p:spPr>
        <p:txBody>
          <a:bodyPr wrap="square">
            <a:spAutoFit/>
          </a:bodyPr>
          <a:lstStyle/>
          <a:p>
            <a:r>
              <a:rPr lang="es-ES_tradnl" sz="5000" dirty="0">
                <a:solidFill>
                  <a:srgbClr val="3A57A7"/>
                </a:solidFill>
                <a:latin typeface="Arial" panose="020B0604020202020204" pitchFamily="34" charset="0"/>
                <a:cs typeface="Arial" panose="020B0604020202020204" pitchFamily="34" charset="0"/>
              </a:rPr>
              <a:t>Diseño del sistema</a:t>
            </a:r>
          </a:p>
        </p:txBody>
      </p:sp>
      <p:sp>
        <p:nvSpPr>
          <p:cNvPr id="7" name="Rectangle 6">
            <a:extLst>
              <a:ext uri="{FF2B5EF4-FFF2-40B4-BE49-F238E27FC236}">
                <a16:creationId xmlns:a16="http://schemas.microsoft.com/office/drawing/2014/main" id="{7C3E1D97-2574-964B-836B-656712F124FE}"/>
              </a:ext>
            </a:extLst>
          </p:cNvPr>
          <p:cNvSpPr/>
          <p:nvPr/>
        </p:nvSpPr>
        <p:spPr>
          <a:xfrm>
            <a:off x="1443084" y="2566078"/>
            <a:ext cx="4962789" cy="2554545"/>
          </a:xfrm>
          <a:prstGeom prst="rect">
            <a:avLst/>
          </a:prstGeom>
        </p:spPr>
        <p:txBody>
          <a:bodyPr wrap="square">
            <a:spAutoFit/>
          </a:bodyPr>
          <a:lstStyle/>
          <a:p>
            <a:r>
              <a:rPr lang="es-ES_tradnl" sz="1600" dirty="0">
                <a:latin typeface="Arial" panose="020B0604020202020204" pitchFamily="34" charset="0"/>
                <a:cs typeface="Arial" panose="020B0604020202020204" pitchFamily="34" charset="0"/>
              </a:rPr>
              <a:t>NEXO puede proveer un servicio de soporte de diseño de sistema de sonido completo, mediante la inmensa experiencia y poderosas herramientas de simulación  aumentando así los recursos de consultores e integradores .</a:t>
            </a:r>
          </a:p>
          <a:p>
            <a:endParaRPr lang="es-ES_tradnl" sz="1600" dirty="0">
              <a:latin typeface="Arial" panose="020B0604020202020204" pitchFamily="34" charset="0"/>
              <a:cs typeface="Arial" panose="020B0604020202020204" pitchFamily="34" charset="0"/>
            </a:endParaRPr>
          </a:p>
          <a:p>
            <a:r>
              <a:rPr lang="es-ES_tradnl" sz="1600" dirty="0">
                <a:latin typeface="Arial" panose="020B0604020202020204" pitchFamily="34" charset="0"/>
                <a:cs typeface="Arial" panose="020B0604020202020204" pitchFamily="34" charset="0"/>
              </a:rPr>
              <a:t>El alma de nuestra herramienta de diseño es el  NS-1, un poderoso sistema de configuración y simulación que asegura un NPS uniforme de los sistemas NEXO en diferentes locaciones.</a:t>
            </a:r>
          </a:p>
        </p:txBody>
      </p:sp>
      <p:pic>
        <p:nvPicPr>
          <p:cNvPr id="8" name="Image 7">
            <a:extLst>
              <a:ext uri="{FF2B5EF4-FFF2-40B4-BE49-F238E27FC236}">
                <a16:creationId xmlns:a16="http://schemas.microsoft.com/office/drawing/2014/main" id="{4C49105C-E874-FF4E-B957-C18542CC268D}"/>
              </a:ext>
            </a:extLst>
          </p:cNvPr>
          <p:cNvPicPr>
            <a:picLocks noChangeAspect="1"/>
          </p:cNvPicPr>
          <p:nvPr/>
        </p:nvPicPr>
        <p:blipFill>
          <a:blip r:embed="rId4"/>
          <a:stretch>
            <a:fillRect/>
          </a:stretch>
        </p:blipFill>
        <p:spPr>
          <a:xfrm>
            <a:off x="9352155" y="1184110"/>
            <a:ext cx="2319454" cy="651578"/>
          </a:xfrm>
          <a:prstGeom prst="rect">
            <a:avLst/>
          </a:prstGeom>
        </p:spPr>
      </p:pic>
      <p:sp>
        <p:nvSpPr>
          <p:cNvPr id="12" name="Rectangle 11">
            <a:extLst>
              <a:ext uri="{FF2B5EF4-FFF2-40B4-BE49-F238E27FC236}">
                <a16:creationId xmlns:a16="http://schemas.microsoft.com/office/drawing/2014/main" id="{373D1326-BA8D-0B4D-9C5B-BF4A89FDCE74}"/>
              </a:ext>
            </a:extLst>
          </p:cNvPr>
          <p:cNvSpPr/>
          <p:nvPr/>
        </p:nvSpPr>
        <p:spPr>
          <a:xfrm>
            <a:off x="1443084" y="1944056"/>
            <a:ext cx="5524269" cy="523220"/>
          </a:xfrm>
          <a:prstGeom prst="rect">
            <a:avLst/>
          </a:prstGeom>
        </p:spPr>
        <p:txBody>
          <a:bodyPr wrap="none">
            <a:spAutoFit/>
          </a:bodyPr>
          <a:lstStyle/>
          <a:p>
            <a:r>
              <a:rPr lang="es-ES_tradnl" sz="2800" dirty="0">
                <a:latin typeface="Arial" panose="020B0604020202020204" pitchFamily="34" charset="0"/>
                <a:cs typeface="Arial" panose="020B0604020202020204" pitchFamily="34" charset="0"/>
              </a:rPr>
              <a:t>Facilitando la perfecta cobertura..</a:t>
            </a:r>
          </a:p>
        </p:txBody>
      </p:sp>
      <p:sp>
        <p:nvSpPr>
          <p:cNvPr id="13" name="Rectangle 12">
            <a:extLst>
              <a:ext uri="{FF2B5EF4-FFF2-40B4-BE49-F238E27FC236}">
                <a16:creationId xmlns:a16="http://schemas.microsoft.com/office/drawing/2014/main" id="{DBFBB221-2987-ED4A-B581-30C86A33499A}"/>
              </a:ext>
            </a:extLst>
          </p:cNvPr>
          <p:cNvSpPr/>
          <p:nvPr/>
        </p:nvSpPr>
        <p:spPr>
          <a:xfrm>
            <a:off x="1467386" y="5931696"/>
            <a:ext cx="4962789" cy="553998"/>
          </a:xfrm>
          <a:prstGeom prst="rect">
            <a:avLst/>
          </a:prstGeom>
        </p:spPr>
        <p:txBody>
          <a:bodyPr wrap="square">
            <a:spAutoFit/>
          </a:bodyPr>
          <a:lstStyle/>
          <a:p>
            <a:pPr algn="ctr"/>
            <a:r>
              <a:rPr lang="fr-FR" sz="1500" dirty="0" err="1">
                <a:solidFill>
                  <a:schemeClr val="tx1">
                    <a:lumMod val="50000"/>
                    <a:lumOff val="50000"/>
                  </a:schemeClr>
                </a:solidFill>
                <a:latin typeface="Arial" panose="020B0604020202020204" pitchFamily="34" charset="0"/>
                <a:cs typeface="Arial" panose="020B0604020202020204" pitchFamily="34" charset="0"/>
              </a:rPr>
              <a:t>Descargue</a:t>
            </a:r>
            <a:r>
              <a:rPr lang="fr-FR" sz="1500" dirty="0">
                <a:solidFill>
                  <a:schemeClr val="tx1">
                    <a:lumMod val="50000"/>
                    <a:lumOff val="50000"/>
                  </a:schemeClr>
                </a:solidFill>
                <a:latin typeface="Arial" panose="020B0604020202020204" pitchFamily="34" charset="0"/>
                <a:cs typeface="Arial" panose="020B0604020202020204" pitchFamily="34" charset="0"/>
              </a:rPr>
              <a:t> el  NS-1 en la web de NEXO</a:t>
            </a:r>
          </a:p>
          <a:p>
            <a:pPr algn="ctr"/>
            <a:r>
              <a:rPr lang="fr-FR" sz="1500" dirty="0" err="1">
                <a:solidFill>
                  <a:schemeClr val="tx1">
                    <a:lumMod val="50000"/>
                    <a:lumOff val="50000"/>
                  </a:schemeClr>
                </a:solidFill>
                <a:latin typeface="Arial" panose="020B0604020202020204" pitchFamily="34" charset="0"/>
                <a:cs typeface="Arial" panose="020B0604020202020204" pitchFamily="34" charset="0"/>
              </a:rPr>
              <a:t>nexo-sa.com</a:t>
            </a:r>
            <a:endParaRPr lang="fr-FR" sz="15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722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0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5F736C21-C03B-324D-B3CD-33CCCF842830}"/>
              </a:ext>
            </a:extLst>
          </p:cNvPr>
          <p:cNvPicPr>
            <a:picLocks noChangeAspect="1"/>
          </p:cNvPicPr>
          <p:nvPr/>
        </p:nvPicPr>
        <p:blipFill rotWithShape="1">
          <a:blip r:embed="rId2"/>
          <a:srcRect b="12664"/>
          <a:stretch/>
        </p:blipFill>
        <p:spPr>
          <a:xfrm>
            <a:off x="0" y="2125381"/>
            <a:ext cx="7850460" cy="4732619"/>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3" name="Image 2">
            <a:extLst>
              <a:ext uri="{FF2B5EF4-FFF2-40B4-BE49-F238E27FC236}">
                <a16:creationId xmlns:a16="http://schemas.microsoft.com/office/drawing/2014/main" id="{81AC9402-9E86-5146-8E7F-79A262DAB67E}"/>
              </a:ext>
            </a:extLst>
          </p:cNvPr>
          <p:cNvPicPr>
            <a:picLocks noChangeAspect="1"/>
          </p:cNvPicPr>
          <p:nvPr/>
        </p:nvPicPr>
        <p:blipFill>
          <a:blip r:embed="rId3"/>
          <a:stretch>
            <a:fillRect/>
          </a:stretch>
        </p:blipFill>
        <p:spPr>
          <a:xfrm>
            <a:off x="8619811" y="1969264"/>
            <a:ext cx="2516948" cy="1640399"/>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CA4FCE30-B837-7045-98E6-86AF064BA32B}"/>
              </a:ext>
            </a:extLst>
          </p:cNvPr>
          <p:cNvPicPr>
            <a:picLocks noChangeAspect="1"/>
          </p:cNvPicPr>
          <p:nvPr/>
        </p:nvPicPr>
        <p:blipFill>
          <a:blip r:embed="rId4"/>
          <a:stretch>
            <a:fillRect/>
          </a:stretch>
        </p:blipFill>
        <p:spPr>
          <a:xfrm>
            <a:off x="8650263" y="4334385"/>
            <a:ext cx="2510308" cy="1640399"/>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FBED9EB-C13E-7640-8AA2-28A1A6917913}"/>
              </a:ext>
            </a:extLst>
          </p:cNvPr>
          <p:cNvSpPr/>
          <p:nvPr/>
        </p:nvSpPr>
        <p:spPr>
          <a:xfrm>
            <a:off x="258188" y="1059120"/>
            <a:ext cx="6075704" cy="2585323"/>
          </a:xfrm>
          <a:prstGeom prst="rect">
            <a:avLst/>
          </a:prstGeom>
        </p:spPr>
        <p:txBody>
          <a:bodyPr wrap="square">
            <a:spAutoFit/>
          </a:bodyPr>
          <a:lstStyle/>
          <a:p>
            <a:r>
              <a:rPr lang="es-ES_tradnl" sz="3200" dirty="0">
                <a:solidFill>
                  <a:srgbClr val="3A57A7"/>
                </a:solidFill>
                <a:latin typeface="Arial" panose="020B0604020202020204" pitchFamily="34" charset="0"/>
                <a:cs typeface="Arial" panose="020B0604020202020204" pitchFamily="34" charset="0"/>
              </a:rPr>
              <a:t>Cálculos complejos</a:t>
            </a:r>
          </a:p>
          <a:p>
            <a:endParaRPr lang="es-ES_tradnl" b="1" dirty="0">
              <a:latin typeface="Arial" panose="020B0604020202020204" pitchFamily="34" charset="0"/>
              <a:cs typeface="Arial" panose="020B0604020202020204" pitchFamily="34" charset="0"/>
            </a:endParaRPr>
          </a:p>
          <a:p>
            <a:pPr algn="just"/>
            <a:r>
              <a:rPr lang="es-ES_tradnl" sz="1400" dirty="0">
                <a:latin typeface="Arial" panose="020B0604020202020204" pitchFamily="34" charset="0"/>
                <a:cs typeface="Arial" panose="020B0604020202020204" pitchFamily="34" charset="0"/>
              </a:rPr>
              <a:t>NEXO cuenta con una estrecha colaboración con los principales expertos mundiales en programación de simulación electroacústica. NS-1 modela el comportamiento de radiación de los altavoces mediante muestreo espacial en un gran número de </a:t>
            </a:r>
            <a:r>
              <a:rPr lang="es-ES_tradnl" sz="1400" dirty="0" err="1">
                <a:latin typeface="Arial" panose="020B0604020202020204" pitchFamily="34" charset="0"/>
                <a:cs typeface="Arial" panose="020B0604020202020204" pitchFamily="34" charset="0"/>
              </a:rPr>
              <a:t>monopolos</a:t>
            </a:r>
            <a:r>
              <a:rPr lang="es-ES_tradnl" sz="1400" dirty="0">
                <a:latin typeface="Arial" panose="020B0604020202020204" pitchFamily="34" charset="0"/>
                <a:cs typeface="Arial" panose="020B0604020202020204" pitchFamily="34" charset="0"/>
              </a:rPr>
              <a:t> y dipolos. En cada punto de malla de las superficies del local, la contribución de cada uno de los </a:t>
            </a:r>
            <a:r>
              <a:rPr lang="es-ES_tradnl" sz="1400" dirty="0" err="1">
                <a:latin typeface="Arial" panose="020B0604020202020204" pitchFamily="34" charset="0"/>
                <a:cs typeface="Arial" panose="020B0604020202020204" pitchFamily="34" charset="0"/>
              </a:rPr>
              <a:t>monopolos</a:t>
            </a:r>
            <a:r>
              <a:rPr lang="es-ES_tradnl" sz="1400" dirty="0">
                <a:latin typeface="Arial" panose="020B0604020202020204" pitchFamily="34" charset="0"/>
                <a:cs typeface="Arial" panose="020B0604020202020204" pitchFamily="34" charset="0"/>
              </a:rPr>
              <a:t> de altavoz se calcula para la banda de frecuencia de su elección. Los resultados de la simulación se mapean a las superficies, dando una representación 3D de la cobertura de NPS.</a:t>
            </a:r>
          </a:p>
        </p:txBody>
      </p:sp>
      <p:pic>
        <p:nvPicPr>
          <p:cNvPr id="10" name="Image 9">
            <a:extLst>
              <a:ext uri="{FF2B5EF4-FFF2-40B4-BE49-F238E27FC236}">
                <a16:creationId xmlns:a16="http://schemas.microsoft.com/office/drawing/2014/main" id="{000070CD-B6EA-0847-A1CC-C933FE2CF2F6}"/>
              </a:ext>
            </a:extLst>
          </p:cNvPr>
          <p:cNvPicPr>
            <a:picLocks noChangeAspect="1"/>
          </p:cNvPicPr>
          <p:nvPr/>
        </p:nvPicPr>
        <p:blipFill>
          <a:blip r:embed="rId5"/>
          <a:stretch>
            <a:fillRect/>
          </a:stretch>
        </p:blipFill>
        <p:spPr>
          <a:xfrm>
            <a:off x="10445791" y="1206413"/>
            <a:ext cx="1381936" cy="388212"/>
          </a:xfrm>
          <a:prstGeom prst="rect">
            <a:avLst/>
          </a:prstGeom>
        </p:spPr>
      </p:pic>
      <p:sp>
        <p:nvSpPr>
          <p:cNvPr id="13" name="Rectangle 12">
            <a:extLst>
              <a:ext uri="{FF2B5EF4-FFF2-40B4-BE49-F238E27FC236}">
                <a16:creationId xmlns:a16="http://schemas.microsoft.com/office/drawing/2014/main" id="{0C154CC2-23A1-D547-89D1-CBB36042BDDC}"/>
              </a:ext>
            </a:extLst>
          </p:cNvPr>
          <p:cNvSpPr/>
          <p:nvPr/>
        </p:nvSpPr>
        <p:spPr>
          <a:xfrm>
            <a:off x="8793574" y="6195534"/>
            <a:ext cx="2650084" cy="307777"/>
          </a:xfrm>
          <a:prstGeom prst="rect">
            <a:avLst/>
          </a:prstGeom>
        </p:spPr>
        <p:txBody>
          <a:bodyPr wrap="none">
            <a:spAutoFit/>
          </a:bodyPr>
          <a:lstStyle/>
          <a:p>
            <a:r>
              <a:rPr lang="fr-FR" sz="1400" i="1" dirty="0">
                <a:solidFill>
                  <a:schemeClr val="tx1">
                    <a:lumMod val="50000"/>
                    <a:lumOff val="50000"/>
                  </a:schemeClr>
                </a:solidFill>
                <a:latin typeface="Arial" panose="020B0604020202020204" pitchFamily="34" charset="0"/>
                <a:cs typeface="Arial" panose="020B0604020202020204" pitchFamily="34" charset="0"/>
              </a:rPr>
              <a:t>Captura de </a:t>
            </a:r>
            <a:r>
              <a:rPr lang="fr-FR" sz="1400" i="1" dirty="0" err="1">
                <a:solidFill>
                  <a:schemeClr val="tx1">
                    <a:lumMod val="50000"/>
                    <a:lumOff val="50000"/>
                  </a:schemeClr>
                </a:solidFill>
                <a:latin typeface="Arial" panose="020B0604020202020204" pitchFamily="34" charset="0"/>
                <a:cs typeface="Arial" panose="020B0604020202020204" pitchFamily="34" charset="0"/>
              </a:rPr>
              <a:t>pantalla</a:t>
            </a:r>
            <a:r>
              <a:rPr lang="fr-FR" sz="1400" i="1" dirty="0">
                <a:solidFill>
                  <a:schemeClr val="tx1">
                    <a:lumMod val="50000"/>
                    <a:lumOff val="50000"/>
                  </a:schemeClr>
                </a:solidFill>
                <a:latin typeface="Arial" panose="020B0604020202020204" pitchFamily="34" charset="0"/>
                <a:cs typeface="Arial" panose="020B0604020202020204" pitchFamily="34" charset="0"/>
              </a:rPr>
              <a:t> </a:t>
            </a:r>
            <a:r>
              <a:rPr lang="fr-FR" sz="1400" i="1" dirty="0" err="1">
                <a:solidFill>
                  <a:schemeClr val="tx1">
                    <a:lumMod val="50000"/>
                    <a:lumOff val="50000"/>
                  </a:schemeClr>
                </a:solidFill>
                <a:latin typeface="Arial" panose="020B0604020202020204" pitchFamily="34" charset="0"/>
                <a:cs typeface="Arial" panose="020B0604020202020204" pitchFamily="34" charset="0"/>
              </a:rPr>
              <a:t>del</a:t>
            </a:r>
            <a:r>
              <a:rPr lang="fr-FR" sz="1400" i="1" dirty="0">
                <a:solidFill>
                  <a:schemeClr val="tx1">
                    <a:lumMod val="50000"/>
                    <a:lumOff val="50000"/>
                  </a:schemeClr>
                </a:solidFill>
                <a:latin typeface="Arial" panose="020B0604020202020204" pitchFamily="34" charset="0"/>
                <a:cs typeface="Arial" panose="020B0604020202020204" pitchFamily="34" charset="0"/>
              </a:rPr>
              <a:t> reporte</a:t>
            </a:r>
          </a:p>
        </p:txBody>
      </p:sp>
      <p:sp>
        <p:nvSpPr>
          <p:cNvPr id="14" name="Rectangle 13">
            <a:extLst>
              <a:ext uri="{FF2B5EF4-FFF2-40B4-BE49-F238E27FC236}">
                <a16:creationId xmlns:a16="http://schemas.microsoft.com/office/drawing/2014/main" id="{2FFBB436-3AAC-4342-8E73-510F556D6F8D}"/>
              </a:ext>
            </a:extLst>
          </p:cNvPr>
          <p:cNvSpPr/>
          <p:nvPr/>
        </p:nvSpPr>
        <p:spPr>
          <a:xfrm>
            <a:off x="8223825" y="3762345"/>
            <a:ext cx="3308919" cy="307777"/>
          </a:xfrm>
          <a:prstGeom prst="rect">
            <a:avLst/>
          </a:prstGeom>
        </p:spPr>
        <p:txBody>
          <a:bodyPr wrap="none">
            <a:spAutoFit/>
          </a:bodyPr>
          <a:lstStyle/>
          <a:p>
            <a:r>
              <a:rPr lang="fr-FR" sz="1400" i="1" dirty="0">
                <a:solidFill>
                  <a:schemeClr val="tx1">
                    <a:lumMod val="50000"/>
                    <a:lumOff val="50000"/>
                  </a:schemeClr>
                </a:solidFill>
                <a:latin typeface="Arial" panose="020B0604020202020204" pitchFamily="34" charset="0"/>
                <a:cs typeface="Arial" panose="020B0604020202020204" pitchFamily="34" charset="0"/>
              </a:rPr>
              <a:t>Captura de </a:t>
            </a:r>
            <a:r>
              <a:rPr lang="fr-FR" sz="1400" i="1" dirty="0" err="1">
                <a:solidFill>
                  <a:schemeClr val="tx1">
                    <a:lumMod val="50000"/>
                    <a:lumOff val="50000"/>
                  </a:schemeClr>
                </a:solidFill>
                <a:latin typeface="Arial" panose="020B0604020202020204" pitchFamily="34" charset="0"/>
                <a:cs typeface="Arial" panose="020B0604020202020204" pitchFamily="34" charset="0"/>
              </a:rPr>
              <a:t>pantalla</a:t>
            </a:r>
            <a:r>
              <a:rPr lang="fr-FR" sz="1400" i="1" dirty="0">
                <a:solidFill>
                  <a:schemeClr val="tx1">
                    <a:lumMod val="50000"/>
                    <a:lumOff val="50000"/>
                  </a:schemeClr>
                </a:solidFill>
                <a:latin typeface="Arial" panose="020B0604020202020204" pitchFamily="34" charset="0"/>
                <a:cs typeface="Arial" panose="020B0604020202020204" pitchFamily="34" charset="0"/>
              </a:rPr>
              <a:t> de </a:t>
            </a:r>
            <a:r>
              <a:rPr lang="fr-FR" sz="1400" i="1" dirty="0" err="1">
                <a:solidFill>
                  <a:schemeClr val="tx1">
                    <a:lumMod val="50000"/>
                    <a:lumOff val="50000"/>
                  </a:schemeClr>
                </a:solidFill>
                <a:latin typeface="Arial" panose="020B0604020202020204" pitchFamily="34" charset="0"/>
                <a:cs typeface="Arial" panose="020B0604020202020204" pitchFamily="34" charset="0"/>
              </a:rPr>
              <a:t>Diseño</a:t>
            </a:r>
            <a:r>
              <a:rPr lang="fr-FR" sz="1400" i="1" dirty="0">
                <a:solidFill>
                  <a:schemeClr val="tx1">
                    <a:lumMod val="50000"/>
                    <a:lumOff val="50000"/>
                  </a:schemeClr>
                </a:solidFill>
                <a:latin typeface="Arial" panose="020B0604020202020204" pitchFamily="34" charset="0"/>
                <a:cs typeface="Arial" panose="020B0604020202020204" pitchFamily="34" charset="0"/>
              </a:rPr>
              <a:t> de </a:t>
            </a:r>
            <a:r>
              <a:rPr lang="fr-FR" sz="1400" i="1" dirty="0" err="1">
                <a:solidFill>
                  <a:schemeClr val="tx1">
                    <a:lumMod val="50000"/>
                    <a:lumOff val="50000"/>
                  </a:schemeClr>
                </a:solidFill>
                <a:latin typeface="Arial" panose="020B0604020202020204" pitchFamily="34" charset="0"/>
                <a:cs typeface="Arial" panose="020B0604020202020204" pitchFamily="34" charset="0"/>
              </a:rPr>
              <a:t>Subs</a:t>
            </a:r>
            <a:endParaRPr lang="fr-FR" sz="1400" i="1"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5313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250"/>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250"/>
                                        <p:tgtEl>
                                          <p:spTgt spid="12"/>
                                        </p:tgtEl>
                                      </p:cBhvr>
                                    </p:animEffect>
                                    <p:anim calcmode="lin" valueType="num">
                                      <p:cBhvr>
                                        <p:cTn id="16" dur="1250" fill="hold"/>
                                        <p:tgtEl>
                                          <p:spTgt spid="12"/>
                                        </p:tgtEl>
                                        <p:attrNameLst>
                                          <p:attrName>ppt_x</p:attrName>
                                        </p:attrNameLst>
                                      </p:cBhvr>
                                      <p:tavLst>
                                        <p:tav tm="0">
                                          <p:val>
                                            <p:strVal val="#ppt_x"/>
                                          </p:val>
                                        </p:tav>
                                        <p:tav tm="100000">
                                          <p:val>
                                            <p:strVal val="#ppt_x"/>
                                          </p:val>
                                        </p:tav>
                                      </p:tavLst>
                                    </p:anim>
                                    <p:anim calcmode="lin" valueType="num">
                                      <p:cBhvr>
                                        <p:cTn id="17" dur="125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9" name="Image 8">
            <a:extLst>
              <a:ext uri="{FF2B5EF4-FFF2-40B4-BE49-F238E27FC236}">
                <a16:creationId xmlns:a16="http://schemas.microsoft.com/office/drawing/2014/main" id="{2F850EBD-9FC4-B549-AA35-E4CCE5EA6334}"/>
              </a:ext>
            </a:extLst>
          </p:cNvPr>
          <p:cNvPicPr>
            <a:picLocks noChangeAspect="1"/>
          </p:cNvPicPr>
          <p:nvPr/>
        </p:nvPicPr>
        <p:blipFill>
          <a:blip r:embed="rId2"/>
          <a:stretch>
            <a:fillRect/>
          </a:stretch>
        </p:blipFill>
        <p:spPr>
          <a:xfrm>
            <a:off x="1159729" y="1314998"/>
            <a:ext cx="3586959" cy="2574797"/>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F14EFF6F-4D57-A147-A2AD-1AC40DBE877C}"/>
              </a:ext>
            </a:extLst>
          </p:cNvPr>
          <p:cNvPicPr>
            <a:picLocks noChangeAspect="1"/>
          </p:cNvPicPr>
          <p:nvPr/>
        </p:nvPicPr>
        <p:blipFill>
          <a:blip r:embed="rId3"/>
          <a:stretch>
            <a:fillRect/>
          </a:stretch>
        </p:blipFill>
        <p:spPr>
          <a:xfrm>
            <a:off x="7294421" y="1367466"/>
            <a:ext cx="3586951" cy="2574792"/>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0994E07F-640D-1341-A13D-312D516B65E4}"/>
              </a:ext>
            </a:extLst>
          </p:cNvPr>
          <p:cNvSpPr/>
          <p:nvPr/>
        </p:nvSpPr>
        <p:spPr>
          <a:xfrm>
            <a:off x="570340" y="4230540"/>
            <a:ext cx="5525660" cy="2462213"/>
          </a:xfrm>
          <a:prstGeom prst="rect">
            <a:avLst/>
          </a:prstGeom>
        </p:spPr>
        <p:txBody>
          <a:bodyPr wrap="square">
            <a:spAutoFit/>
          </a:bodyPr>
          <a:lstStyle/>
          <a:p>
            <a:r>
              <a:rPr lang="es-ES_tradnl" sz="1400" b="1" dirty="0">
                <a:solidFill>
                  <a:srgbClr val="3A57A7"/>
                </a:solidFill>
              </a:rPr>
              <a:t>Todos los modelos de NEXO con un toque</a:t>
            </a:r>
          </a:p>
          <a:p>
            <a:r>
              <a:rPr lang="es-ES_tradnl" sz="1400" dirty="0"/>
              <a:t>Una vez definida la geometría, los gabinetes pueden ser arrastrados dentro del proyecto y configurar su posición de a piso o volado.</a:t>
            </a:r>
          </a:p>
          <a:p>
            <a:endParaRPr lang="es-ES_tradnl" sz="1400" dirty="0"/>
          </a:p>
          <a:p>
            <a:r>
              <a:rPr lang="es-ES_tradnl" sz="1400" b="1" dirty="0">
                <a:solidFill>
                  <a:srgbClr val="3A57A7"/>
                </a:solidFill>
              </a:rPr>
              <a:t>Superficies</a:t>
            </a:r>
          </a:p>
          <a:p>
            <a:r>
              <a:rPr lang="es-ES_tradnl" sz="1400" dirty="0"/>
              <a:t>El NPS puede ser recibido en diferentes formas según la designación de la superficie del área de audiencia, que pueden ser:</a:t>
            </a:r>
          </a:p>
          <a:p>
            <a:pPr marL="285750" indent="-285750">
              <a:buFont typeface="Arial" panose="020B0604020202020204" pitchFamily="34" charset="0"/>
              <a:buChar char="•"/>
            </a:pPr>
            <a:r>
              <a:rPr lang="es-ES_tradnl" sz="1400" dirty="0"/>
              <a:t>Superficies simples</a:t>
            </a:r>
          </a:p>
          <a:p>
            <a:pPr marL="285750" indent="-285750">
              <a:buFont typeface="Arial" panose="020B0604020202020204" pitchFamily="34" charset="0"/>
              <a:buChar char="•"/>
            </a:pPr>
            <a:r>
              <a:rPr lang="es-ES_tradnl" sz="1400" dirty="0"/>
              <a:t>Audiencias de pie o sentados</a:t>
            </a:r>
          </a:p>
          <a:p>
            <a:pPr marL="285750" indent="-285750">
              <a:buFont typeface="Arial" panose="020B0604020202020204" pitchFamily="34" charset="0"/>
              <a:buChar char="•"/>
            </a:pPr>
            <a:r>
              <a:rPr lang="es-ES_tradnl" sz="1400" dirty="0"/>
              <a:t>Áreas de NO audiencia que serán tomadas como obstáculos</a:t>
            </a:r>
          </a:p>
          <a:p>
            <a:pPr marL="285750" indent="-285750">
              <a:buFont typeface="Arial" panose="020B0604020202020204" pitchFamily="34" charset="0"/>
              <a:buChar char="•"/>
            </a:pPr>
            <a:r>
              <a:rPr lang="es-ES_tradnl" sz="1400" dirty="0"/>
              <a:t>Áreas ocultas en los cálculos</a:t>
            </a:r>
          </a:p>
        </p:txBody>
      </p:sp>
      <p:sp>
        <p:nvSpPr>
          <p:cNvPr id="13" name="Rectangle 12">
            <a:extLst>
              <a:ext uri="{FF2B5EF4-FFF2-40B4-BE49-F238E27FC236}">
                <a16:creationId xmlns:a16="http://schemas.microsoft.com/office/drawing/2014/main" id="{143C9265-BA76-DD40-A24F-643F21AF94C2}"/>
              </a:ext>
            </a:extLst>
          </p:cNvPr>
          <p:cNvSpPr/>
          <p:nvPr/>
        </p:nvSpPr>
        <p:spPr>
          <a:xfrm>
            <a:off x="6522650" y="4154854"/>
            <a:ext cx="5308794" cy="2677656"/>
          </a:xfrm>
          <a:prstGeom prst="rect">
            <a:avLst/>
          </a:prstGeom>
        </p:spPr>
        <p:txBody>
          <a:bodyPr wrap="square">
            <a:spAutoFit/>
          </a:bodyPr>
          <a:lstStyle/>
          <a:p>
            <a:r>
              <a:rPr lang="es-ES_tradnl" sz="1400" b="1" dirty="0">
                <a:solidFill>
                  <a:srgbClr val="3A57A7"/>
                </a:solidFill>
              </a:rPr>
              <a:t>Cálculos de la fuente lineal</a:t>
            </a:r>
          </a:p>
          <a:p>
            <a:r>
              <a:rPr lang="es-ES_tradnl" sz="1400" dirty="0"/>
              <a:t>NS-1 ayuda a encontrar la serie de ángulos perfecto en su arreglo, para realizar los cálculos de presión acústica en las superficies. El resultado puede ser mostrado usando la cursa de dB MIF, u otra métrica de su elección.</a:t>
            </a:r>
          </a:p>
          <a:p>
            <a:endParaRPr lang="es-ES_tradnl" sz="1400" dirty="0"/>
          </a:p>
          <a:p>
            <a:r>
              <a:rPr lang="es-ES_tradnl" sz="1400" b="1" dirty="0">
                <a:solidFill>
                  <a:srgbClr val="3A57A7"/>
                </a:solidFill>
              </a:rPr>
              <a:t>Sonido Directo y coherencia de tiempo</a:t>
            </a:r>
          </a:p>
          <a:p>
            <a:r>
              <a:rPr lang="es-ES_tradnl" sz="1400" dirty="0"/>
              <a:t>NS-1 realiza cálculos de sonido directo en su geometría. Esto permite que usted utilice lo mejor en términos de posicionamiento, ganancia y retardos para alcanzar el objetivo de cobertura deseado.</a:t>
            </a:r>
          </a:p>
          <a:p>
            <a:r>
              <a:rPr lang="es-ES_tradnl" sz="1400" dirty="0"/>
              <a:t>Adicionalmente, NS-1 simplifica el calculo de retardos entre gabinetes a través de la función de tiempo- coherencia.</a:t>
            </a:r>
          </a:p>
        </p:txBody>
      </p:sp>
      <p:cxnSp>
        <p:nvCxnSpPr>
          <p:cNvPr id="14" name="Connecteur droit 13">
            <a:extLst>
              <a:ext uri="{FF2B5EF4-FFF2-40B4-BE49-F238E27FC236}">
                <a16:creationId xmlns:a16="http://schemas.microsoft.com/office/drawing/2014/main" id="{C6AC9CEB-785B-5645-BEBF-A3687F0FA7E4}"/>
              </a:ext>
            </a:extLst>
          </p:cNvPr>
          <p:cNvCxnSpPr>
            <a:cxnSpLocks/>
          </p:cNvCxnSpPr>
          <p:nvPr/>
        </p:nvCxnSpPr>
        <p:spPr>
          <a:xfrm>
            <a:off x="6114585" y="2365193"/>
            <a:ext cx="0" cy="2574797"/>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91DFFBA4-5C4C-1C4D-8B10-9D3872A0EBC5}"/>
              </a:ext>
            </a:extLst>
          </p:cNvPr>
          <p:cNvPicPr>
            <a:picLocks noChangeAspect="1"/>
          </p:cNvPicPr>
          <p:nvPr/>
        </p:nvPicPr>
        <p:blipFill>
          <a:blip r:embed="rId4"/>
          <a:stretch>
            <a:fillRect/>
          </a:stretch>
        </p:blipFill>
        <p:spPr>
          <a:xfrm>
            <a:off x="5324378" y="1493417"/>
            <a:ext cx="1392353" cy="391138"/>
          </a:xfrm>
          <a:prstGeom prst="rect">
            <a:avLst/>
          </a:prstGeom>
        </p:spPr>
      </p:pic>
    </p:spTree>
    <p:extLst>
      <p:ext uri="{BB962C8B-B14F-4D97-AF65-F5344CB8AC3E}">
        <p14:creationId xmlns:p14="http://schemas.microsoft.com/office/powerpoint/2010/main" val="33665365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par>
                          <p:cTn id="12" fill="hold">
                            <p:stCondLst>
                              <p:cond delay="1500"/>
                            </p:stCondLst>
                            <p:childTnLst>
                              <p:par>
                                <p:cTn id="13" presetID="16" presetClass="entr" presetSubtype="37"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750"/>
                                        <p:tgtEl>
                                          <p:spTgt spid="12"/>
                                        </p:tgtEl>
                                      </p:cBhvr>
                                    </p:animEffect>
                                  </p:childTnLst>
                                </p:cTn>
                              </p:par>
                            </p:childTnLst>
                          </p:cTn>
                        </p:par>
                        <p:par>
                          <p:cTn id="16" fill="hold">
                            <p:stCondLst>
                              <p:cond delay="225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750"/>
                                        <p:tgtEl>
                                          <p:spTgt spid="11"/>
                                        </p:tgtEl>
                                      </p:cBhvr>
                                    </p:animEffect>
                                  </p:childTnLst>
                                </p:cTn>
                              </p:par>
                            </p:childTnLst>
                          </p:cTn>
                        </p:par>
                        <p:par>
                          <p:cTn id="24" fill="hold">
                            <p:stCondLst>
                              <p:cond delay="3500"/>
                            </p:stCondLst>
                            <p:childTnLst>
                              <p:par>
                                <p:cTn id="25" presetID="16" presetClass="entr" presetSubtype="37"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Rectangle 4">
            <a:extLst>
              <a:ext uri="{FF2B5EF4-FFF2-40B4-BE49-F238E27FC236}">
                <a16:creationId xmlns:a16="http://schemas.microsoft.com/office/drawing/2014/main" id="{7AEB7BAB-740F-6244-A005-C03ED27C3D52}"/>
              </a:ext>
            </a:extLst>
          </p:cNvPr>
          <p:cNvSpPr/>
          <p:nvPr/>
        </p:nvSpPr>
        <p:spPr>
          <a:xfrm>
            <a:off x="300998" y="1180176"/>
            <a:ext cx="6960414" cy="954107"/>
          </a:xfrm>
          <a:prstGeom prst="rect">
            <a:avLst/>
          </a:prstGeom>
        </p:spPr>
        <p:txBody>
          <a:bodyPr wrap="square">
            <a:spAutoFit/>
          </a:bodyPr>
          <a:lstStyle/>
          <a:p>
            <a:r>
              <a:rPr lang="fr-FR" sz="3200" dirty="0" err="1">
                <a:solidFill>
                  <a:srgbClr val="3A57A7"/>
                </a:solidFill>
                <a:latin typeface="Arial" panose="020B0604020202020204" pitchFamily="34" charset="0"/>
                <a:cs typeface="Arial" panose="020B0604020202020204" pitchFamily="34" charset="0"/>
              </a:rPr>
              <a:t>Diseño</a:t>
            </a:r>
            <a:r>
              <a:rPr lang="fr-FR" sz="3200" dirty="0">
                <a:solidFill>
                  <a:srgbClr val="3A57A7"/>
                </a:solidFill>
                <a:latin typeface="Arial" panose="020B0604020202020204" pitchFamily="34" charset="0"/>
                <a:cs typeface="Arial" panose="020B0604020202020204" pitchFamily="34" charset="0"/>
              </a:rPr>
              <a:t> de </a:t>
            </a:r>
            <a:r>
              <a:rPr lang="fr-FR" sz="3200" dirty="0" err="1">
                <a:solidFill>
                  <a:srgbClr val="3A57A7"/>
                </a:solidFill>
                <a:latin typeface="Arial" panose="020B0604020202020204" pitchFamily="34" charset="0"/>
                <a:cs typeface="Arial" panose="020B0604020202020204" pitchFamily="34" charset="0"/>
              </a:rPr>
              <a:t>sistema</a:t>
            </a:r>
            <a:r>
              <a:rPr lang="fr-FR" sz="3200" dirty="0">
                <a:solidFill>
                  <a:srgbClr val="3A57A7"/>
                </a:solidFill>
                <a:latin typeface="Arial" panose="020B0604020202020204" pitchFamily="34" charset="0"/>
                <a:cs typeface="Arial" panose="020B0604020202020204" pitchFamily="34" charset="0"/>
              </a:rPr>
              <a:t>: </a:t>
            </a:r>
            <a:r>
              <a:rPr lang="fr-FR" sz="3200" dirty="0" err="1">
                <a:solidFill>
                  <a:srgbClr val="3A57A7"/>
                </a:solidFill>
                <a:latin typeface="Arial" panose="020B0604020202020204" pitchFamily="34" charset="0"/>
                <a:cs typeface="Arial" panose="020B0604020202020204" pitchFamily="34" charset="0"/>
              </a:rPr>
              <a:t>Etihad</a:t>
            </a:r>
            <a:r>
              <a:rPr lang="fr-FR" sz="3200" dirty="0">
                <a:solidFill>
                  <a:srgbClr val="3A57A7"/>
                </a:solidFill>
                <a:latin typeface="Arial" panose="020B0604020202020204" pitchFamily="34" charset="0"/>
                <a:cs typeface="Arial" panose="020B0604020202020204" pitchFamily="34" charset="0"/>
              </a:rPr>
              <a:t> Stadium</a:t>
            </a:r>
          </a:p>
          <a:p>
            <a:r>
              <a:rPr lang="fr-FR" sz="2400" dirty="0">
                <a:latin typeface="Arial" panose="020B0604020202020204" pitchFamily="34" charset="0"/>
                <a:cs typeface="Arial" panose="020B0604020202020204" pitchFamily="34" charset="0"/>
              </a:rPr>
              <a:t>Manchester, United-</a:t>
            </a:r>
            <a:r>
              <a:rPr lang="fr-FR" sz="2400" dirty="0" err="1">
                <a:latin typeface="Arial" panose="020B0604020202020204" pitchFamily="34" charset="0"/>
                <a:cs typeface="Arial" panose="020B0604020202020204" pitchFamily="34" charset="0"/>
              </a:rPr>
              <a:t>Kingdom</a:t>
            </a:r>
            <a:endParaRPr lang="fr-FR" sz="2400" dirty="0">
              <a:latin typeface="Arial" panose="020B0604020202020204" pitchFamily="34" charset="0"/>
              <a:cs typeface="Arial" panose="020B0604020202020204" pitchFamily="34" charset="0"/>
            </a:endParaRPr>
          </a:p>
        </p:txBody>
      </p:sp>
      <p:pic>
        <p:nvPicPr>
          <p:cNvPr id="7" name="Picture 3">
            <a:extLst>
              <a:ext uri="{FF2B5EF4-FFF2-40B4-BE49-F238E27FC236}">
                <a16:creationId xmlns:a16="http://schemas.microsoft.com/office/drawing/2014/main" id="{FED0AF8A-8ACE-7143-8BAB-538120B9BAA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0247" y="2336612"/>
            <a:ext cx="7611659" cy="4752716"/>
          </a:xfrm>
          <a:prstGeom prst="rect">
            <a:avLst/>
          </a:prstGeom>
        </p:spPr>
      </p:pic>
      <p:pic>
        <p:nvPicPr>
          <p:cNvPr id="3" name="Image 2">
            <a:extLst>
              <a:ext uri="{FF2B5EF4-FFF2-40B4-BE49-F238E27FC236}">
                <a16:creationId xmlns:a16="http://schemas.microsoft.com/office/drawing/2014/main" id="{848FB72C-1ADC-EA48-AD9F-42189757C00D}"/>
              </a:ext>
            </a:extLst>
          </p:cNvPr>
          <p:cNvPicPr>
            <a:picLocks noChangeAspect="1"/>
          </p:cNvPicPr>
          <p:nvPr/>
        </p:nvPicPr>
        <p:blipFill>
          <a:blip r:embed="rId3"/>
          <a:stretch>
            <a:fillRect/>
          </a:stretch>
        </p:blipFill>
        <p:spPr>
          <a:xfrm>
            <a:off x="7485321" y="1086075"/>
            <a:ext cx="4706679" cy="3530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642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Rectangle 4">
            <a:extLst>
              <a:ext uri="{FF2B5EF4-FFF2-40B4-BE49-F238E27FC236}">
                <a16:creationId xmlns:a16="http://schemas.microsoft.com/office/drawing/2014/main" id="{7AEB7BAB-740F-6244-A005-C03ED27C3D52}"/>
              </a:ext>
            </a:extLst>
          </p:cNvPr>
          <p:cNvSpPr/>
          <p:nvPr/>
        </p:nvSpPr>
        <p:spPr>
          <a:xfrm>
            <a:off x="300998" y="1180176"/>
            <a:ext cx="6960414" cy="954107"/>
          </a:xfrm>
          <a:prstGeom prst="rect">
            <a:avLst/>
          </a:prstGeom>
        </p:spPr>
        <p:txBody>
          <a:bodyPr wrap="square">
            <a:spAutoFit/>
          </a:bodyPr>
          <a:lstStyle/>
          <a:p>
            <a:r>
              <a:rPr lang="fr-FR" sz="3200" dirty="0" err="1">
                <a:solidFill>
                  <a:srgbClr val="3A57A7"/>
                </a:solidFill>
                <a:latin typeface="Arial" panose="020B0604020202020204" pitchFamily="34" charset="0"/>
                <a:cs typeface="Arial" panose="020B0604020202020204" pitchFamily="34" charset="0"/>
              </a:rPr>
              <a:t>Diseño</a:t>
            </a:r>
            <a:r>
              <a:rPr lang="fr-FR" sz="3200" dirty="0">
                <a:solidFill>
                  <a:srgbClr val="3A57A7"/>
                </a:solidFill>
                <a:latin typeface="Arial" panose="020B0604020202020204" pitchFamily="34" charset="0"/>
                <a:cs typeface="Arial" panose="020B0604020202020204" pitchFamily="34" charset="0"/>
              </a:rPr>
              <a:t> de </a:t>
            </a:r>
            <a:r>
              <a:rPr lang="fr-FR" sz="3200" dirty="0" err="1">
                <a:solidFill>
                  <a:srgbClr val="3A57A7"/>
                </a:solidFill>
                <a:latin typeface="Arial" panose="020B0604020202020204" pitchFamily="34" charset="0"/>
                <a:cs typeface="Arial" panose="020B0604020202020204" pitchFamily="34" charset="0"/>
              </a:rPr>
              <a:t>sistema</a:t>
            </a:r>
            <a:r>
              <a:rPr lang="fr-FR" sz="3200" dirty="0">
                <a:solidFill>
                  <a:srgbClr val="3A57A7"/>
                </a:solidFill>
                <a:latin typeface="Arial" panose="020B0604020202020204" pitchFamily="34" charset="0"/>
                <a:cs typeface="Arial" panose="020B0604020202020204" pitchFamily="34" charset="0"/>
              </a:rPr>
              <a:t>: </a:t>
            </a:r>
            <a:r>
              <a:rPr lang="fr-FR" sz="3200" dirty="0" err="1">
                <a:solidFill>
                  <a:srgbClr val="3A57A7"/>
                </a:solidFill>
                <a:latin typeface="Arial" panose="020B0604020202020204" pitchFamily="34" charset="0"/>
                <a:cs typeface="Arial" panose="020B0604020202020204" pitchFamily="34" charset="0"/>
              </a:rPr>
              <a:t>Croke</a:t>
            </a:r>
            <a:r>
              <a:rPr lang="fr-FR" sz="3200" dirty="0">
                <a:solidFill>
                  <a:srgbClr val="3A57A7"/>
                </a:solidFill>
                <a:latin typeface="Arial" panose="020B0604020202020204" pitchFamily="34" charset="0"/>
                <a:cs typeface="Arial" panose="020B0604020202020204" pitchFamily="34" charset="0"/>
              </a:rPr>
              <a:t> Park</a:t>
            </a:r>
          </a:p>
          <a:p>
            <a:r>
              <a:rPr lang="fr-FR" sz="2400" dirty="0">
                <a:latin typeface="Arial" panose="020B0604020202020204" pitchFamily="34" charset="0"/>
                <a:cs typeface="Arial" panose="020B0604020202020204" pitchFamily="34" charset="0"/>
              </a:rPr>
              <a:t>Dublin, Ireland</a:t>
            </a:r>
          </a:p>
        </p:txBody>
      </p:sp>
      <p:pic>
        <p:nvPicPr>
          <p:cNvPr id="6" name="Picture 3">
            <a:extLst>
              <a:ext uri="{FF2B5EF4-FFF2-40B4-BE49-F238E27FC236}">
                <a16:creationId xmlns:a16="http://schemas.microsoft.com/office/drawing/2014/main" id="{FA7D2FEC-8E88-DA42-BCFC-62FD698FD45C}"/>
              </a:ext>
            </a:extLst>
          </p:cNvPr>
          <p:cNvPicPr>
            <a:picLocks noChangeAspect="1"/>
          </p:cNvPicPr>
          <p:nvPr/>
        </p:nvPicPr>
        <p:blipFill rotWithShape="1">
          <a:blip r:embed="rId2"/>
          <a:srcRect r="10994" b="3540"/>
          <a:stretch/>
        </p:blipFill>
        <p:spPr>
          <a:xfrm>
            <a:off x="0" y="3062055"/>
            <a:ext cx="7402471" cy="3795945"/>
          </a:xfrm>
          <a:prstGeom prst="rect">
            <a:avLst/>
          </a:prstGeom>
        </p:spPr>
      </p:pic>
      <p:pic>
        <p:nvPicPr>
          <p:cNvPr id="3" name="Image 2">
            <a:extLst>
              <a:ext uri="{FF2B5EF4-FFF2-40B4-BE49-F238E27FC236}">
                <a16:creationId xmlns:a16="http://schemas.microsoft.com/office/drawing/2014/main" id="{0501A226-C663-274B-A51A-F5E3F5EC30BC}"/>
              </a:ext>
            </a:extLst>
          </p:cNvPr>
          <p:cNvPicPr>
            <a:picLocks noChangeAspect="1"/>
          </p:cNvPicPr>
          <p:nvPr/>
        </p:nvPicPr>
        <p:blipFill>
          <a:blip r:embed="rId3"/>
          <a:stretch>
            <a:fillRect/>
          </a:stretch>
        </p:blipFill>
        <p:spPr>
          <a:xfrm>
            <a:off x="7261412" y="1055228"/>
            <a:ext cx="4892364" cy="3264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867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10" name="Image 9">
            <a:extLst>
              <a:ext uri="{FF2B5EF4-FFF2-40B4-BE49-F238E27FC236}">
                <a16:creationId xmlns:a16="http://schemas.microsoft.com/office/drawing/2014/main" id="{37972A4F-E7E0-C94C-A3BF-4D52F4C71DC7}"/>
              </a:ext>
            </a:extLst>
          </p:cNvPr>
          <p:cNvPicPr>
            <a:picLocks noChangeAspect="1"/>
          </p:cNvPicPr>
          <p:nvPr/>
        </p:nvPicPr>
        <p:blipFill rotWithShape="1">
          <a:blip r:embed="rId2"/>
          <a:srcRect l="4682" t="26900" r="18277" b="33201"/>
          <a:stretch/>
        </p:blipFill>
        <p:spPr>
          <a:xfrm>
            <a:off x="0" y="3108521"/>
            <a:ext cx="8176437" cy="3655348"/>
          </a:xfrm>
          <a:prstGeom prst="rect">
            <a:avLst/>
          </a:prstGeom>
        </p:spPr>
      </p:pic>
      <p:sp>
        <p:nvSpPr>
          <p:cNvPr id="5" name="Rectangle 4">
            <a:extLst>
              <a:ext uri="{FF2B5EF4-FFF2-40B4-BE49-F238E27FC236}">
                <a16:creationId xmlns:a16="http://schemas.microsoft.com/office/drawing/2014/main" id="{7AEB7BAB-740F-6244-A005-C03ED27C3D52}"/>
              </a:ext>
            </a:extLst>
          </p:cNvPr>
          <p:cNvSpPr/>
          <p:nvPr/>
        </p:nvSpPr>
        <p:spPr>
          <a:xfrm>
            <a:off x="146676" y="1180176"/>
            <a:ext cx="7502262" cy="954107"/>
          </a:xfrm>
          <a:prstGeom prst="rect">
            <a:avLst/>
          </a:prstGeom>
        </p:spPr>
        <p:txBody>
          <a:bodyPr wrap="square">
            <a:spAutoFit/>
          </a:bodyPr>
          <a:lstStyle/>
          <a:p>
            <a:r>
              <a:rPr lang="fr-FR" sz="3200" dirty="0" err="1">
                <a:solidFill>
                  <a:srgbClr val="3A57A7"/>
                </a:solidFill>
                <a:latin typeface="Arial" panose="020B0604020202020204" pitchFamily="34" charset="0"/>
                <a:cs typeface="Arial" panose="020B0604020202020204" pitchFamily="34" charset="0"/>
              </a:rPr>
              <a:t>Diseño</a:t>
            </a:r>
            <a:r>
              <a:rPr lang="fr-FR" sz="3200" dirty="0">
                <a:solidFill>
                  <a:srgbClr val="3A57A7"/>
                </a:solidFill>
                <a:latin typeface="Arial" panose="020B0604020202020204" pitchFamily="34" charset="0"/>
                <a:cs typeface="Arial" panose="020B0604020202020204" pitchFamily="34" charset="0"/>
              </a:rPr>
              <a:t> de </a:t>
            </a:r>
            <a:r>
              <a:rPr lang="fr-FR" sz="3200" dirty="0" err="1">
                <a:solidFill>
                  <a:srgbClr val="3A57A7"/>
                </a:solidFill>
                <a:latin typeface="Arial" panose="020B0604020202020204" pitchFamily="34" charset="0"/>
                <a:cs typeface="Arial" panose="020B0604020202020204" pitchFamily="34" charset="0"/>
              </a:rPr>
              <a:t>sistema</a:t>
            </a:r>
            <a:r>
              <a:rPr lang="fr-FR" sz="3200" dirty="0">
                <a:solidFill>
                  <a:srgbClr val="3A57A7"/>
                </a:solidFill>
                <a:latin typeface="Arial" panose="020B0604020202020204" pitchFamily="34" charset="0"/>
                <a:cs typeface="Arial" panose="020B0604020202020204" pitchFamily="34" charset="0"/>
              </a:rPr>
              <a:t>: </a:t>
            </a:r>
            <a:r>
              <a:rPr lang="fr-FR" sz="3200" dirty="0" err="1">
                <a:solidFill>
                  <a:srgbClr val="3A57A7"/>
                </a:solidFill>
                <a:latin typeface="Arial" panose="020B0604020202020204" pitchFamily="34" charset="0"/>
                <a:cs typeface="Arial" panose="020B0604020202020204" pitchFamily="34" charset="0"/>
              </a:rPr>
              <a:t>Arena</a:t>
            </a:r>
            <a:r>
              <a:rPr lang="fr-FR" sz="3200" dirty="0">
                <a:solidFill>
                  <a:srgbClr val="3A57A7"/>
                </a:solidFill>
                <a:latin typeface="Arial" panose="020B0604020202020204" pitchFamily="34" charset="0"/>
                <a:cs typeface="Arial" panose="020B0604020202020204" pitchFamily="34" charset="0"/>
              </a:rPr>
              <a:t> du Pays d’Aix</a:t>
            </a:r>
          </a:p>
          <a:p>
            <a:r>
              <a:rPr lang="fr-FR" sz="2400" dirty="0">
                <a:latin typeface="Arial" panose="020B0604020202020204" pitchFamily="34" charset="0"/>
                <a:cs typeface="Arial" panose="020B0604020202020204" pitchFamily="34" charset="0"/>
              </a:rPr>
              <a:t>Aix en Provence, France</a:t>
            </a:r>
          </a:p>
        </p:txBody>
      </p:sp>
      <p:pic>
        <p:nvPicPr>
          <p:cNvPr id="3" name="Image 2">
            <a:extLst>
              <a:ext uri="{FF2B5EF4-FFF2-40B4-BE49-F238E27FC236}">
                <a16:creationId xmlns:a16="http://schemas.microsoft.com/office/drawing/2014/main" id="{B44CDA88-68BC-D848-9E46-B9A38236C4E7}"/>
              </a:ext>
            </a:extLst>
          </p:cNvPr>
          <p:cNvPicPr>
            <a:picLocks noChangeAspect="1"/>
          </p:cNvPicPr>
          <p:nvPr/>
        </p:nvPicPr>
        <p:blipFill>
          <a:blip r:embed="rId3"/>
          <a:stretch>
            <a:fillRect/>
          </a:stretch>
        </p:blipFill>
        <p:spPr>
          <a:xfrm>
            <a:off x="7648938" y="1107048"/>
            <a:ext cx="4543062" cy="3028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427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83AE523-8D0F-B048-9FE0-BBA0CFD5AA31}"/>
              </a:ext>
            </a:extLst>
          </p:cNvPr>
          <p:cNvPicPr>
            <a:picLocks noChangeAspect="1"/>
          </p:cNvPicPr>
          <p:nvPr/>
        </p:nvPicPr>
        <p:blipFill>
          <a:blip r:embed="rId2"/>
          <a:stretch>
            <a:fillRect/>
          </a:stretch>
        </p:blipFill>
        <p:spPr>
          <a:xfrm>
            <a:off x="5096107" y="943397"/>
            <a:ext cx="3754487" cy="5914603"/>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Rectangle 4">
            <a:extLst>
              <a:ext uri="{FF2B5EF4-FFF2-40B4-BE49-F238E27FC236}">
                <a16:creationId xmlns:a16="http://schemas.microsoft.com/office/drawing/2014/main" id="{7AEB7BAB-740F-6244-A005-C03ED27C3D52}"/>
              </a:ext>
            </a:extLst>
          </p:cNvPr>
          <p:cNvSpPr/>
          <p:nvPr/>
        </p:nvSpPr>
        <p:spPr>
          <a:xfrm>
            <a:off x="300998" y="1180176"/>
            <a:ext cx="6960414" cy="861774"/>
          </a:xfrm>
          <a:prstGeom prst="rect">
            <a:avLst/>
          </a:prstGeom>
        </p:spPr>
        <p:txBody>
          <a:bodyPr wrap="square">
            <a:spAutoFit/>
          </a:bodyPr>
          <a:lstStyle/>
          <a:p>
            <a:r>
              <a:rPr lang="fr-FR" sz="5000" dirty="0" err="1">
                <a:solidFill>
                  <a:srgbClr val="3A57A7"/>
                </a:solidFill>
                <a:latin typeface="Arial" panose="020B0604020202020204" pitchFamily="34" charset="0"/>
                <a:cs typeface="Arial" panose="020B0604020202020204" pitchFamily="34" charset="0"/>
              </a:rPr>
              <a:t>Mecánica</a:t>
            </a:r>
            <a:endParaRPr lang="fr-FR" sz="5000" dirty="0">
              <a:solidFill>
                <a:srgbClr val="3A57A7"/>
              </a:solidFill>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37183D7C-2986-A14C-8281-73FD8FF959A5}"/>
              </a:ext>
            </a:extLst>
          </p:cNvPr>
          <p:cNvPicPr/>
          <p:nvPr/>
        </p:nvPicPr>
        <p:blipFill rotWithShape="1">
          <a:blip r:embed="rId3"/>
          <a:srcRect l="-1" r="1052" b="1460"/>
          <a:stretch/>
        </p:blipFill>
        <p:spPr bwMode="auto">
          <a:xfrm>
            <a:off x="6264320" y="2174488"/>
            <a:ext cx="5626682" cy="361622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6126E257-4E49-8045-AFCC-A272C87BF7E8}"/>
              </a:ext>
            </a:extLst>
          </p:cNvPr>
          <p:cNvSpPr/>
          <p:nvPr/>
        </p:nvSpPr>
        <p:spPr>
          <a:xfrm>
            <a:off x="300998" y="2877918"/>
            <a:ext cx="5207704" cy="3785652"/>
          </a:xfrm>
          <a:prstGeom prst="rect">
            <a:avLst/>
          </a:prstGeom>
        </p:spPr>
        <p:txBody>
          <a:bodyPr wrap="square">
            <a:spAutoFit/>
          </a:bodyPr>
          <a:lstStyle/>
          <a:p>
            <a:pPr algn="just"/>
            <a:r>
              <a:rPr lang="es-ES_tradnl" sz="1600" dirty="0">
                <a:latin typeface="Arial" panose="020B0604020202020204" pitchFamily="34" charset="0"/>
                <a:cs typeface="Arial" panose="020B0604020202020204" pitchFamily="34" charset="0"/>
              </a:rPr>
              <a:t>Para NEXO, la seguridad es </a:t>
            </a:r>
            <a:r>
              <a:rPr lang="es-ES_tradnl" sz="1600" dirty="0">
                <a:solidFill>
                  <a:srgbClr val="3A57A7"/>
                </a:solidFill>
                <a:latin typeface="Arial" panose="020B0604020202020204" pitchFamily="34" charset="0"/>
                <a:cs typeface="Arial" panose="020B0604020202020204" pitchFamily="34" charset="0"/>
              </a:rPr>
              <a:t>la prioridad principal.</a:t>
            </a:r>
            <a:endParaRPr lang="es-ES_tradnl" sz="1600" dirty="0">
              <a:latin typeface="Arial" panose="020B0604020202020204" pitchFamily="34" charset="0"/>
              <a:cs typeface="Arial" panose="020B0604020202020204" pitchFamily="34" charset="0"/>
            </a:endParaRPr>
          </a:p>
          <a:p>
            <a:pPr algn="just"/>
            <a:endParaRPr lang="es-ES_tradnl" sz="1600" dirty="0">
              <a:latin typeface="Arial" panose="020B0604020202020204" pitchFamily="34" charset="0"/>
              <a:cs typeface="Arial" panose="020B0604020202020204" pitchFamily="34" charset="0"/>
            </a:endParaRPr>
          </a:p>
          <a:p>
            <a:pPr algn="just"/>
            <a:r>
              <a:rPr lang="es-ES_tradnl" sz="1600" dirty="0">
                <a:latin typeface="Arial" panose="020B0604020202020204" pitchFamily="34" charset="0"/>
                <a:cs typeface="Arial" panose="020B0604020202020204" pitchFamily="34" charset="0"/>
              </a:rPr>
              <a:t>Con la capacidad de realizar mas que predicciones electroacústicas, el NS-1 también calcula las trabajos de carga  de los sistemas a instalar, dándole luz verde a su diseño.</a:t>
            </a:r>
          </a:p>
          <a:p>
            <a:pPr algn="just"/>
            <a:endParaRPr lang="es-ES_tradnl" sz="1600" dirty="0">
              <a:latin typeface="Arial" panose="020B0604020202020204" pitchFamily="34" charset="0"/>
              <a:cs typeface="Arial" panose="020B0604020202020204" pitchFamily="34" charset="0"/>
            </a:endParaRPr>
          </a:p>
          <a:p>
            <a:pPr algn="just"/>
            <a:r>
              <a:rPr lang="es-ES_tradnl" sz="1600" dirty="0">
                <a:latin typeface="Arial" panose="020B0604020202020204" pitchFamily="34" charset="0"/>
                <a:cs typeface="Arial" panose="020B0604020202020204" pitchFamily="34" charset="0"/>
              </a:rPr>
              <a:t>La base de datos mecánica del NS-1 siempre es doblemente verificada por expertos independientes. Los avanzados algoritmos toman en cuenta desde los puntos de suspensión, tipo de </a:t>
            </a:r>
            <a:r>
              <a:rPr lang="es-ES_tradnl" sz="1600" dirty="0" err="1">
                <a:latin typeface="Arial" panose="020B0604020202020204" pitchFamily="34" charset="0"/>
                <a:cs typeface="Arial" panose="020B0604020202020204" pitchFamily="34" charset="0"/>
              </a:rPr>
              <a:t>bumper</a:t>
            </a:r>
            <a:r>
              <a:rPr lang="es-ES_tradnl" sz="1600" dirty="0">
                <a:latin typeface="Arial" panose="020B0604020202020204" pitchFamily="34" charset="0"/>
                <a:cs typeface="Arial" panose="020B0604020202020204" pitchFamily="34" charset="0"/>
              </a:rPr>
              <a:t> y lo mas importante , la variación de ángulos entre elementos, entregando de este modo un resultado que es certificado acorde el </a:t>
            </a:r>
            <a:r>
              <a:rPr lang="es-ES_tradnl" sz="1600" dirty="0" err="1">
                <a:latin typeface="Arial" panose="020B0604020202020204" pitchFamily="34" charset="0"/>
                <a:cs typeface="Arial" panose="020B0604020202020204" pitchFamily="34" charset="0"/>
              </a:rPr>
              <a:t>Eurocode</a:t>
            </a:r>
            <a:r>
              <a:rPr lang="es-ES_tradnl" sz="1600" dirty="0">
                <a:latin typeface="Arial" panose="020B0604020202020204" pitchFamily="34" charset="0"/>
                <a:cs typeface="Arial" panose="020B0604020202020204" pitchFamily="34" charset="0"/>
              </a:rPr>
              <a:t> 3 </a:t>
            </a:r>
            <a:r>
              <a:rPr lang="es-ES_tradnl" sz="1600" i="1" dirty="0">
                <a:latin typeface="Arial" panose="020B0604020202020204" pitchFamily="34" charset="0"/>
                <a:cs typeface="Arial" panose="020B0604020202020204" pitchFamily="34" charset="0"/>
              </a:rPr>
              <a:t>“</a:t>
            </a:r>
            <a:r>
              <a:rPr lang="es-ES_tradnl" sz="1600" i="1" dirty="0" err="1">
                <a:latin typeface="Arial" panose="020B0604020202020204" pitchFamily="34" charset="0"/>
                <a:cs typeface="Arial" panose="020B0604020202020204" pitchFamily="34" charset="0"/>
              </a:rPr>
              <a:t>Design</a:t>
            </a:r>
            <a:r>
              <a:rPr lang="es-ES_tradnl" sz="1600" i="1" dirty="0">
                <a:latin typeface="Arial" panose="020B0604020202020204" pitchFamily="34" charset="0"/>
                <a:cs typeface="Arial" panose="020B0604020202020204" pitchFamily="34" charset="0"/>
              </a:rPr>
              <a:t> of Steel </a:t>
            </a:r>
            <a:r>
              <a:rPr lang="es-ES_tradnl" sz="1600" i="1" dirty="0" err="1">
                <a:latin typeface="Arial" panose="020B0604020202020204" pitchFamily="34" charset="0"/>
                <a:cs typeface="Arial" panose="020B0604020202020204" pitchFamily="34" charset="0"/>
              </a:rPr>
              <a:t>Structure</a:t>
            </a:r>
            <a:r>
              <a:rPr lang="es-ES_tradnl" sz="1600" i="1" dirty="0">
                <a:latin typeface="Arial" panose="020B0604020202020204" pitchFamily="34" charset="0"/>
                <a:cs typeface="Arial" panose="020B0604020202020204" pitchFamily="34" charset="0"/>
              </a:rPr>
              <a:t>” </a:t>
            </a:r>
            <a:r>
              <a:rPr lang="es-ES_tradnl" sz="1600" dirty="0">
                <a:latin typeface="Arial" panose="020B0604020202020204" pitchFamily="34" charset="0"/>
                <a:cs typeface="Arial" panose="020B0604020202020204" pitchFamily="34" charset="0"/>
              </a:rPr>
              <a:t> de TÜV, líder mundial en certificación.</a:t>
            </a:r>
          </a:p>
        </p:txBody>
      </p:sp>
      <p:sp>
        <p:nvSpPr>
          <p:cNvPr id="8" name="Rectangle 7">
            <a:extLst>
              <a:ext uri="{FF2B5EF4-FFF2-40B4-BE49-F238E27FC236}">
                <a16:creationId xmlns:a16="http://schemas.microsoft.com/office/drawing/2014/main" id="{0415257F-86AE-5747-8099-23EE03B2294B}"/>
              </a:ext>
            </a:extLst>
          </p:cNvPr>
          <p:cNvSpPr/>
          <p:nvPr/>
        </p:nvSpPr>
        <p:spPr>
          <a:xfrm>
            <a:off x="300997" y="2016144"/>
            <a:ext cx="3754487" cy="584775"/>
          </a:xfrm>
          <a:prstGeom prst="rect">
            <a:avLst/>
          </a:prstGeom>
        </p:spPr>
        <p:txBody>
          <a:bodyPr wrap="square">
            <a:spAutoFit/>
          </a:bodyPr>
          <a:lstStyle/>
          <a:p>
            <a:r>
              <a:rPr lang="fr-FR" sz="3200" dirty="0" err="1">
                <a:latin typeface="Arial" panose="020B0604020202020204" pitchFamily="34" charset="0"/>
                <a:cs typeface="Arial" panose="020B0604020202020204" pitchFamily="34" charset="0"/>
              </a:rPr>
              <a:t>Colgado</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seguro</a:t>
            </a:r>
            <a:endParaRPr lang="fr-FR"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986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37"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900" decel="100000" fill="hold"/>
                                        <p:tgtEl>
                                          <p:spTgt spid="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4FF7CB17-352D-4D4E-B236-CC991EFC6929}"/>
              </a:ext>
            </a:extLst>
          </p:cNvPr>
          <p:cNvPicPr>
            <a:picLocks noChangeAspect="1"/>
          </p:cNvPicPr>
          <p:nvPr/>
        </p:nvPicPr>
        <p:blipFill rotWithShape="1">
          <a:blip r:embed="rId2"/>
          <a:srcRect/>
          <a:stretch/>
        </p:blipFill>
        <p:spPr>
          <a:xfrm>
            <a:off x="0" y="936702"/>
            <a:ext cx="6647071" cy="5921298"/>
          </a:xfrm>
          <a:prstGeom prst="rect">
            <a:avLst/>
          </a:prstGeom>
        </p:spPr>
      </p:pic>
      <p:pic>
        <p:nvPicPr>
          <p:cNvPr id="3" name="Image 2">
            <a:extLst>
              <a:ext uri="{FF2B5EF4-FFF2-40B4-BE49-F238E27FC236}">
                <a16:creationId xmlns:a16="http://schemas.microsoft.com/office/drawing/2014/main" id="{72661C20-7927-FC49-BAE7-EF109681EB6E}"/>
              </a:ext>
            </a:extLst>
          </p:cNvPr>
          <p:cNvPicPr>
            <a:picLocks noChangeAspect="1"/>
          </p:cNvPicPr>
          <p:nvPr/>
        </p:nvPicPr>
        <p:blipFill rotWithShape="1">
          <a:blip r:embed="rId3"/>
          <a:srcRect b="50285"/>
          <a:stretch/>
        </p:blipFill>
        <p:spPr>
          <a:xfrm>
            <a:off x="6398192" y="3190791"/>
            <a:ext cx="3442891" cy="3108962"/>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Rectangle 4">
            <a:extLst>
              <a:ext uri="{FF2B5EF4-FFF2-40B4-BE49-F238E27FC236}">
                <a16:creationId xmlns:a16="http://schemas.microsoft.com/office/drawing/2014/main" id="{7AEB7BAB-740F-6244-A005-C03ED27C3D52}"/>
              </a:ext>
            </a:extLst>
          </p:cNvPr>
          <p:cNvSpPr/>
          <p:nvPr/>
        </p:nvSpPr>
        <p:spPr>
          <a:xfrm>
            <a:off x="4262220" y="1044592"/>
            <a:ext cx="7241590" cy="861774"/>
          </a:xfrm>
          <a:prstGeom prst="rect">
            <a:avLst/>
          </a:prstGeom>
        </p:spPr>
        <p:txBody>
          <a:bodyPr wrap="square">
            <a:spAutoFit/>
          </a:bodyPr>
          <a:lstStyle/>
          <a:p>
            <a:r>
              <a:rPr lang="es-ES_tradnl" sz="5000" dirty="0">
                <a:solidFill>
                  <a:srgbClr val="3A57A7"/>
                </a:solidFill>
                <a:latin typeface="Arial" panose="020B0604020202020204" pitchFamily="34" charset="0"/>
                <a:cs typeface="Arial" panose="020B0604020202020204" pitchFamily="34" charset="0"/>
              </a:rPr>
              <a:t>Amplificación   </a:t>
            </a:r>
            <a:r>
              <a:rPr lang="fr-FR" sz="5000" dirty="0">
                <a:latin typeface="Arial" panose="020B0604020202020204" pitchFamily="34" charset="0"/>
                <a:cs typeface="Arial" panose="020B0604020202020204" pitchFamily="34" charset="0"/>
              </a:rPr>
              <a:t>NXAMP</a:t>
            </a:r>
          </a:p>
        </p:txBody>
      </p:sp>
      <p:sp>
        <p:nvSpPr>
          <p:cNvPr id="19" name="Rectangle 18">
            <a:extLst>
              <a:ext uri="{FF2B5EF4-FFF2-40B4-BE49-F238E27FC236}">
                <a16:creationId xmlns:a16="http://schemas.microsoft.com/office/drawing/2014/main" id="{C707AD98-1959-4F47-A41D-9E4B57C0FE0C}"/>
              </a:ext>
            </a:extLst>
          </p:cNvPr>
          <p:cNvSpPr/>
          <p:nvPr/>
        </p:nvSpPr>
        <p:spPr>
          <a:xfrm>
            <a:off x="6647071" y="6347539"/>
            <a:ext cx="3137210" cy="461665"/>
          </a:xfrm>
          <a:prstGeom prst="rect">
            <a:avLst/>
          </a:prstGeom>
        </p:spPr>
        <p:txBody>
          <a:bodyPr wrap="square">
            <a:spAutoFit/>
          </a:bodyPr>
          <a:lstStyle/>
          <a:p>
            <a:pPr algn="ctr"/>
            <a:r>
              <a:rPr lang="es-ES_tradnl" sz="1200" i="1" dirty="0">
                <a:solidFill>
                  <a:schemeClr val="tx1">
                    <a:lumMod val="50000"/>
                    <a:lumOff val="50000"/>
                  </a:schemeClr>
                </a:solidFill>
                <a:latin typeface="Arial" panose="020B0604020202020204" pitchFamily="34" charset="0"/>
                <a:cs typeface="Arial" panose="020B0604020202020204" pitchFamily="34" charset="0"/>
              </a:rPr>
              <a:t>Ejemplo de diagrama de bloque.</a:t>
            </a:r>
          </a:p>
          <a:p>
            <a:pPr algn="ctr"/>
            <a:r>
              <a:rPr lang="es-ES_tradnl" sz="1200" i="1" dirty="0" err="1">
                <a:solidFill>
                  <a:schemeClr val="tx1">
                    <a:lumMod val="50000"/>
                    <a:lumOff val="50000"/>
                  </a:schemeClr>
                </a:solidFill>
                <a:latin typeface="Arial" panose="020B0604020202020204" pitchFamily="34" charset="0"/>
                <a:cs typeface="Arial" panose="020B0604020202020204" pitchFamily="34" charset="0"/>
              </a:rPr>
              <a:t>NXAMPs</a:t>
            </a:r>
            <a:r>
              <a:rPr lang="es-ES_tradnl" sz="1200" i="1" dirty="0">
                <a:solidFill>
                  <a:schemeClr val="tx1">
                    <a:lumMod val="50000"/>
                    <a:lumOff val="50000"/>
                  </a:schemeClr>
                </a:solidFill>
                <a:latin typeface="Arial" panose="020B0604020202020204" pitchFamily="34" charset="0"/>
                <a:cs typeface="Arial" panose="020B0604020202020204" pitchFamily="34" charset="0"/>
              </a:rPr>
              <a:t> &gt; sistema GEO S12</a:t>
            </a:r>
          </a:p>
        </p:txBody>
      </p:sp>
      <p:sp>
        <p:nvSpPr>
          <p:cNvPr id="20" name="Rectangle 19">
            <a:extLst>
              <a:ext uri="{FF2B5EF4-FFF2-40B4-BE49-F238E27FC236}">
                <a16:creationId xmlns:a16="http://schemas.microsoft.com/office/drawing/2014/main" id="{AE72A13D-B709-C445-9CDB-AE9D85BFD188}"/>
              </a:ext>
            </a:extLst>
          </p:cNvPr>
          <p:cNvSpPr/>
          <p:nvPr/>
        </p:nvSpPr>
        <p:spPr>
          <a:xfrm>
            <a:off x="4262220" y="1886859"/>
            <a:ext cx="7845674" cy="461665"/>
          </a:xfrm>
          <a:prstGeom prst="rect">
            <a:avLst/>
          </a:prstGeom>
        </p:spPr>
        <p:txBody>
          <a:bodyPr wrap="none">
            <a:spAutoFit/>
          </a:bodyPr>
          <a:lstStyle/>
          <a:p>
            <a:r>
              <a:rPr lang="es-ES_tradnl" sz="2400" b="1" dirty="0"/>
              <a:t>Formidable potencia. Controles precisos. Adaptable a redes.</a:t>
            </a:r>
          </a:p>
        </p:txBody>
      </p:sp>
      <p:sp>
        <p:nvSpPr>
          <p:cNvPr id="22" name="Rectangle 21">
            <a:extLst>
              <a:ext uri="{FF2B5EF4-FFF2-40B4-BE49-F238E27FC236}">
                <a16:creationId xmlns:a16="http://schemas.microsoft.com/office/drawing/2014/main" id="{684DF341-A97F-8849-894E-A47E90194EEC}"/>
              </a:ext>
            </a:extLst>
          </p:cNvPr>
          <p:cNvSpPr/>
          <p:nvPr/>
        </p:nvSpPr>
        <p:spPr>
          <a:xfrm>
            <a:off x="4132671" y="2348524"/>
            <a:ext cx="7973933" cy="738664"/>
          </a:xfrm>
          <a:prstGeom prst="rect">
            <a:avLst/>
          </a:prstGeom>
        </p:spPr>
        <p:txBody>
          <a:bodyPr wrap="square">
            <a:spAutoFit/>
          </a:bodyPr>
          <a:lstStyle/>
          <a:p>
            <a:pPr algn="ctr"/>
            <a:r>
              <a:rPr lang="es-ES_tradnl" sz="1400" dirty="0">
                <a:latin typeface="Arial" panose="020B0604020202020204" pitchFamily="34" charset="0"/>
                <a:cs typeface="Arial" panose="020B0604020202020204" pitchFamily="34" charset="0"/>
              </a:rPr>
              <a:t>Disponibles en versiones de:4 X 1300 Watts, 4 X 2500 Watts and 4 X 4500 Watts , el  NXAMPMK2 combina avanzados procesos de señal con cuatro amplificadores Clase D creando una flexible , ligera y potente solución de control para los sistemas NEXO.</a:t>
            </a:r>
          </a:p>
        </p:txBody>
      </p:sp>
    </p:spTree>
    <p:extLst>
      <p:ext uri="{BB962C8B-B14F-4D97-AF65-F5344CB8AC3E}">
        <p14:creationId xmlns:p14="http://schemas.microsoft.com/office/powerpoint/2010/main" val="78087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9"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6B7CC7-578F-AB45-A90E-9D8C534B2F1B}"/>
              </a:ext>
            </a:extLst>
          </p:cNvPr>
          <p:cNvPicPr>
            <a:picLocks noChangeAspect="1"/>
          </p:cNvPicPr>
          <p:nvPr/>
        </p:nvPicPr>
        <p:blipFill rotWithShape="1">
          <a:blip r:embed="rId2"/>
          <a:srcRect t="3479" b="9837"/>
          <a:stretch/>
        </p:blipFill>
        <p:spPr>
          <a:xfrm>
            <a:off x="0" y="939800"/>
            <a:ext cx="12192000" cy="3454400"/>
          </a:xfrm>
          <a:prstGeom prst="rect">
            <a:avLst/>
          </a:prstGeom>
        </p:spPr>
      </p:pic>
      <p:sp>
        <p:nvSpPr>
          <p:cNvPr id="4" name="Title 1">
            <a:extLst>
              <a:ext uri="{FF2B5EF4-FFF2-40B4-BE49-F238E27FC236}">
                <a16:creationId xmlns:a16="http://schemas.microsoft.com/office/drawing/2014/main" id="{E68D94BF-0B56-3346-BC94-C087EA153FCD}"/>
              </a:ext>
            </a:extLst>
          </p:cNvPr>
          <p:cNvSpPr txBox="1">
            <a:spLocks/>
          </p:cNvSpPr>
          <p:nvPr/>
        </p:nvSpPr>
        <p:spPr>
          <a:xfrm>
            <a:off x="197476" y="3642839"/>
            <a:ext cx="5898524"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bg1"/>
                </a:solidFill>
                <a:latin typeface="Arial" panose="020B0604020202020204" pitchFamily="34" charset="0"/>
                <a:ea typeface="Helvetica Neue" panose="02000403000000020004" pitchFamily="2" charset="0"/>
                <a:cs typeface="Arial" panose="020B0604020202020204" pitchFamily="34" charset="0"/>
              </a:rPr>
              <a:t>El </a:t>
            </a:r>
            <a:r>
              <a:rPr lang="en-GB" sz="5400" b="1" dirty="0" err="1">
                <a:solidFill>
                  <a:schemeClr val="bg1"/>
                </a:solidFill>
                <a:latin typeface="Arial" panose="020B0604020202020204" pitchFamily="34" charset="0"/>
                <a:ea typeface="Helvetica Neue" panose="02000403000000020004" pitchFamily="2" charset="0"/>
                <a:cs typeface="Arial" panose="020B0604020202020204" pitchFamily="34" charset="0"/>
              </a:rPr>
              <a:t>equilibrio</a:t>
            </a:r>
            <a:endParaRPr lang="en-GB" sz="5400" b="1" dirty="0">
              <a:solidFill>
                <a:schemeClr val="bg1"/>
              </a:solidFill>
              <a:latin typeface="Arial" panose="020B0604020202020204" pitchFamily="34" charset="0"/>
              <a:ea typeface="Helvetica Neue" panose="02000403000000020004" pitchFamily="2" charset="0"/>
              <a:cs typeface="Arial" panose="020B0604020202020204" pitchFamily="34" charset="0"/>
            </a:endParaRPr>
          </a:p>
          <a:p>
            <a:r>
              <a:rPr lang="en-GB" sz="4000" b="1" dirty="0">
                <a:solidFill>
                  <a:srgbClr val="3A57A7"/>
                </a:solidFill>
                <a:latin typeface="Arial" panose="020B0604020202020204" pitchFamily="34" charset="0"/>
                <a:ea typeface="Helvetica Neue" panose="02000403000000020004" pitchFamily="2" charset="0"/>
                <a:cs typeface="Arial" panose="020B0604020202020204" pitchFamily="34" charset="0"/>
              </a:rPr>
              <a:t>entre</a:t>
            </a:r>
          </a:p>
          <a:p>
            <a:r>
              <a:rPr lang="en-GB" sz="4800" b="1" dirty="0" err="1">
                <a:solidFill>
                  <a:srgbClr val="3A57A7"/>
                </a:solidFill>
                <a:latin typeface="Arial" panose="020B0604020202020204" pitchFamily="34" charset="0"/>
                <a:ea typeface="Helvetica Neue" panose="02000403000000020004" pitchFamily="2" charset="0"/>
                <a:cs typeface="Arial" panose="020B0604020202020204" pitchFamily="34" charset="0"/>
              </a:rPr>
              <a:t>Sonido</a:t>
            </a:r>
            <a:r>
              <a:rPr lang="en-GB" sz="4800" b="1" dirty="0">
                <a:solidFill>
                  <a:srgbClr val="3A57A7"/>
                </a:solidFill>
                <a:latin typeface="Arial" panose="020B0604020202020204" pitchFamily="34" charset="0"/>
                <a:ea typeface="Helvetica Neue" panose="02000403000000020004" pitchFamily="2" charset="0"/>
                <a:cs typeface="Arial" panose="020B0604020202020204" pitchFamily="34" charset="0"/>
              </a:rPr>
              <a:t> y </a:t>
            </a:r>
            <a:r>
              <a:rPr lang="en-GB" sz="4800" b="1" dirty="0" err="1">
                <a:solidFill>
                  <a:srgbClr val="3A57A7"/>
                </a:solidFill>
                <a:latin typeface="Arial" panose="020B0604020202020204" pitchFamily="34" charset="0"/>
                <a:ea typeface="Helvetica Neue" panose="02000403000000020004" pitchFamily="2" charset="0"/>
                <a:cs typeface="Arial" panose="020B0604020202020204" pitchFamily="34" charset="0"/>
              </a:rPr>
              <a:t>precisión</a:t>
            </a:r>
            <a:r>
              <a:rPr lang="en-GB" sz="4800" b="1" dirty="0">
                <a:solidFill>
                  <a:srgbClr val="3A57A7"/>
                </a:solidFill>
                <a:latin typeface="Arial" panose="020B0604020202020204" pitchFamily="34" charset="0"/>
                <a:ea typeface="Helvetica Neue" panose="02000403000000020004" pitchFamily="2" charset="0"/>
                <a:cs typeface="Arial" panose="020B0604020202020204" pitchFamily="34" charset="0"/>
              </a:rPr>
              <a:t>.</a:t>
            </a: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7" name="Rectangle 6">
            <a:extLst>
              <a:ext uri="{FF2B5EF4-FFF2-40B4-BE49-F238E27FC236}">
                <a16:creationId xmlns:a16="http://schemas.microsoft.com/office/drawing/2014/main" id="{9B7057D1-4FBA-2142-8918-AC9D3BD8DB18}"/>
              </a:ext>
            </a:extLst>
          </p:cNvPr>
          <p:cNvSpPr/>
          <p:nvPr/>
        </p:nvSpPr>
        <p:spPr>
          <a:xfrm>
            <a:off x="6007072" y="4905419"/>
            <a:ext cx="6184928" cy="1815882"/>
          </a:xfrm>
          <a:prstGeom prst="rect">
            <a:avLst/>
          </a:prstGeom>
        </p:spPr>
        <p:txBody>
          <a:bodyPr wrap="square">
            <a:spAutoFit/>
          </a:bodyPr>
          <a:lstStyle/>
          <a:p>
            <a:r>
              <a:rPr lang="es-ES_tradnl" sz="1400" dirty="0">
                <a:solidFill>
                  <a:schemeClr val="tx1">
                    <a:lumMod val="50000"/>
                    <a:lumOff val="50000"/>
                  </a:schemeClr>
                </a:solidFill>
                <a:latin typeface="Arial" panose="020B0604020202020204" pitchFamily="34" charset="0"/>
                <a:cs typeface="Arial" panose="020B0604020202020204" pitchFamily="34" charset="0"/>
              </a:rPr>
              <a:t>Desde 1979 NEXO ha innovado diseñando soluciones de refuerzo de sonido en su fabrica en Francia.</a:t>
            </a:r>
          </a:p>
          <a:p>
            <a:endParaRPr lang="es-ES_tradnl" sz="1400" dirty="0">
              <a:solidFill>
                <a:schemeClr val="tx1">
                  <a:lumMod val="50000"/>
                  <a:lumOff val="50000"/>
                </a:schemeClr>
              </a:solidFill>
              <a:latin typeface="Arial" panose="020B0604020202020204" pitchFamily="34" charset="0"/>
              <a:cs typeface="Arial" panose="020B0604020202020204" pitchFamily="34" charset="0"/>
            </a:endParaRPr>
          </a:p>
          <a:p>
            <a:r>
              <a:rPr lang="es-ES_tradnl" sz="1400" dirty="0">
                <a:solidFill>
                  <a:schemeClr val="tx1">
                    <a:lumMod val="50000"/>
                    <a:lumOff val="50000"/>
                  </a:schemeClr>
                </a:solidFill>
                <a:latin typeface="Arial" panose="020B0604020202020204" pitchFamily="34" charset="0"/>
                <a:cs typeface="Arial" panose="020B0604020202020204" pitchFamily="34" charset="0"/>
              </a:rPr>
              <a:t>Como pioneros en diseños e innovadores de tecnología, su excelencia sónica a aportado soluciones de excelencia a grandes eventos de música en directo e instalaciones de refuerzo de sonido a lo largo del mundo durante décadas, ganándose el respeto y la confianza de los profesionales del audio en el mundo.</a:t>
            </a:r>
          </a:p>
        </p:txBody>
      </p:sp>
    </p:spTree>
    <p:extLst>
      <p:ext uri="{BB962C8B-B14F-4D97-AF65-F5344CB8AC3E}">
        <p14:creationId xmlns:p14="http://schemas.microsoft.com/office/powerpoint/2010/main" val="900243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8" name="Rectangle 7">
            <a:extLst>
              <a:ext uri="{FF2B5EF4-FFF2-40B4-BE49-F238E27FC236}">
                <a16:creationId xmlns:a16="http://schemas.microsoft.com/office/drawing/2014/main" id="{D00EE0C9-6F95-994F-B10F-814FBF14929C}"/>
              </a:ext>
            </a:extLst>
          </p:cNvPr>
          <p:cNvSpPr/>
          <p:nvPr/>
        </p:nvSpPr>
        <p:spPr>
          <a:xfrm>
            <a:off x="0" y="4965544"/>
            <a:ext cx="12110483" cy="1923604"/>
          </a:xfrm>
          <a:prstGeom prst="rect">
            <a:avLst/>
          </a:prstGeom>
        </p:spPr>
        <p:txBody>
          <a:bodyPr wrap="square">
            <a:spAutoFit/>
          </a:bodyPr>
          <a:lstStyle/>
          <a:p>
            <a:pPr algn="ctr"/>
            <a:r>
              <a:rPr lang="es-ES_tradnl" sz="1700" dirty="0"/>
              <a:t>La investigación de información para encontrar soluciones que satisfagan el requisito es donde ese proceso comienza a complicarse. </a:t>
            </a:r>
          </a:p>
          <a:p>
            <a:pPr algn="ctr"/>
            <a:endParaRPr lang="es-ES_tradnl" sz="1700" dirty="0"/>
          </a:p>
          <a:p>
            <a:pPr algn="ctr"/>
            <a:r>
              <a:rPr lang="es-ES_tradnl" sz="1700" dirty="0"/>
              <a:t>Los ajustes de los sistemas de sonido para eventos de conciertos, incluso los muy grandes, se basan en </a:t>
            </a:r>
            <a:r>
              <a:rPr lang="es-ES_tradnl" sz="1700" dirty="0">
                <a:solidFill>
                  <a:srgbClr val="4472C4"/>
                </a:solidFill>
              </a:rPr>
              <a:t>criterios de diseño completamente diferentes</a:t>
            </a:r>
            <a:r>
              <a:rPr lang="es-ES_tradnl" sz="1700" dirty="0"/>
              <a:t> a los adecuados para un espacio deportivo que esencialmente opera « en forma circular » en lugar de con una imagen estéreo izquierda/derecha.</a:t>
            </a:r>
          </a:p>
          <a:p>
            <a:pPr algn="ctr"/>
            <a:r>
              <a:rPr lang="es-ES_tradnl" sz="1700" dirty="0"/>
              <a:t> ¡Elija a sus socios cuidadosamente, en lugar de ser influenciados por el "polvo de estrellas" de qué bandas de clase mundial usaron los sistemas de altavoces el año pasado! </a:t>
            </a:r>
          </a:p>
        </p:txBody>
      </p:sp>
      <p:pic>
        <p:nvPicPr>
          <p:cNvPr id="14" name="Image 13">
            <a:extLst>
              <a:ext uri="{FF2B5EF4-FFF2-40B4-BE49-F238E27FC236}">
                <a16:creationId xmlns:a16="http://schemas.microsoft.com/office/drawing/2014/main" id="{8AB37BDF-C3AB-5643-98DC-31DB8D78BA89}"/>
              </a:ext>
            </a:extLst>
          </p:cNvPr>
          <p:cNvPicPr>
            <a:picLocks noChangeAspect="1"/>
          </p:cNvPicPr>
          <p:nvPr/>
        </p:nvPicPr>
        <p:blipFill rotWithShape="1">
          <a:blip r:embed="rId2"/>
          <a:srcRect t="25505" b="2539"/>
          <a:stretch/>
        </p:blipFill>
        <p:spPr>
          <a:xfrm>
            <a:off x="0" y="931758"/>
            <a:ext cx="12192000" cy="3783514"/>
          </a:xfrm>
          <a:prstGeom prst="rect">
            <a:avLst/>
          </a:prstGeom>
        </p:spPr>
      </p:pic>
      <p:sp>
        <p:nvSpPr>
          <p:cNvPr id="2" name="TextBox 1">
            <a:extLst>
              <a:ext uri="{FF2B5EF4-FFF2-40B4-BE49-F238E27FC236}">
                <a16:creationId xmlns:a16="http://schemas.microsoft.com/office/drawing/2014/main" id="{40E8A028-EB9C-1B47-A1FB-2A8B99B55400}"/>
              </a:ext>
            </a:extLst>
          </p:cNvPr>
          <p:cNvSpPr txBox="1"/>
          <p:nvPr/>
        </p:nvSpPr>
        <p:spPr>
          <a:xfrm>
            <a:off x="2030375" y="2191013"/>
            <a:ext cx="8131249" cy="1569660"/>
          </a:xfrm>
          <a:prstGeom prst="rect">
            <a:avLst/>
          </a:prstGeom>
          <a:solidFill>
            <a:schemeClr val="accent1"/>
          </a:solidFill>
        </p:spPr>
        <p:txBody>
          <a:bodyPr wrap="square" rtlCol="0">
            <a:spAutoFit/>
          </a:bodyPr>
          <a:lstStyle/>
          <a:p>
            <a:pPr algn="ctr"/>
            <a:r>
              <a:rPr lang="es-ES_tradnl" dirty="0"/>
              <a:t> </a:t>
            </a:r>
            <a:r>
              <a:rPr lang="es-ES_tradnl" sz="2400" b="1" dirty="0">
                <a:solidFill>
                  <a:schemeClr val="bg1"/>
                </a:solidFill>
              </a:rPr>
              <a:t>Cuando se realizan especificaciones para un sistema de audio multipropósito de alta complejidad tecnológica para una instalación de gran formato, </a:t>
            </a:r>
          </a:p>
          <a:p>
            <a:pPr algn="ctr"/>
            <a:r>
              <a:rPr lang="es-ES_tradnl" sz="2400" b="1" dirty="0">
                <a:solidFill>
                  <a:schemeClr val="bg1"/>
                </a:solidFill>
              </a:rPr>
              <a:t>la toma de decisiones no es siempre lineal.</a:t>
            </a:r>
          </a:p>
        </p:txBody>
      </p:sp>
    </p:spTree>
    <p:extLst>
      <p:ext uri="{BB962C8B-B14F-4D97-AF65-F5344CB8AC3E}">
        <p14:creationId xmlns:p14="http://schemas.microsoft.com/office/powerpoint/2010/main" val="2275587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B9518A-1E1F-DA4F-8623-D10C2FCDCFE5}"/>
              </a:ext>
            </a:extLst>
          </p:cNvPr>
          <p:cNvSpPr/>
          <p:nvPr/>
        </p:nvSpPr>
        <p:spPr>
          <a:xfrm>
            <a:off x="13280" y="914400"/>
            <a:ext cx="844344" cy="5943600"/>
          </a:xfrm>
          <a:prstGeom prst="rect">
            <a:avLst/>
          </a:prstGeom>
          <a:solidFill>
            <a:srgbClr val="3A5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3" name="Rectangle 2">
            <a:extLst>
              <a:ext uri="{FF2B5EF4-FFF2-40B4-BE49-F238E27FC236}">
                <a16:creationId xmlns:a16="http://schemas.microsoft.com/office/drawing/2014/main" id="{BC0D2079-8CDC-4B4F-9F2C-7F78DF7BD995}"/>
              </a:ext>
            </a:extLst>
          </p:cNvPr>
          <p:cNvSpPr/>
          <p:nvPr/>
        </p:nvSpPr>
        <p:spPr>
          <a:xfrm>
            <a:off x="1315844" y="1532204"/>
            <a:ext cx="2823209" cy="584775"/>
          </a:xfrm>
          <a:prstGeom prst="rect">
            <a:avLst/>
          </a:prstGeom>
        </p:spPr>
        <p:txBody>
          <a:bodyPr wrap="none">
            <a:spAutoFit/>
          </a:bodyPr>
          <a:lstStyle/>
          <a:p>
            <a:r>
              <a:rPr lang="fr-FR" sz="3200" b="1" dirty="0" err="1">
                <a:latin typeface="Arial" panose="020B0604020202020204" pitchFamily="34" charset="0"/>
                <a:cs typeface="Arial" panose="020B0604020202020204" pitchFamily="34" charset="0"/>
              </a:rPr>
              <a:t>Inteligibilidad</a:t>
            </a:r>
            <a:endParaRPr lang="fr-FR" sz="32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8ABE822-1E9B-6D4F-928E-12053C706A54}"/>
              </a:ext>
            </a:extLst>
          </p:cNvPr>
          <p:cNvSpPr/>
          <p:nvPr/>
        </p:nvSpPr>
        <p:spPr>
          <a:xfrm>
            <a:off x="1315844" y="2878487"/>
            <a:ext cx="3990755" cy="2800767"/>
          </a:xfrm>
          <a:prstGeom prst="rect">
            <a:avLst/>
          </a:prstGeom>
        </p:spPr>
        <p:txBody>
          <a:bodyPr wrap="square">
            <a:spAutoFit/>
          </a:bodyPr>
          <a:lstStyle/>
          <a:p>
            <a:pPr algn="just"/>
            <a:r>
              <a:rPr lang="es-ES_tradnl" sz="1600" dirty="0">
                <a:latin typeface="Arial" panose="020B0604020202020204" pitchFamily="34" charset="0"/>
                <a:cs typeface="Arial" panose="020B0604020202020204" pitchFamily="34" charset="0"/>
              </a:rPr>
              <a:t>Esto demuestra simplemente que tan bien el promedio de audiencia puede escuchar y distinguir los sonidos provenientes del sistema de refuerzo. Usted debe comprender que es un elemento subjetivo, pero realmente, existe un patrón mundial de medición estándar, (STIPA, que valora el STI o valor de “</a:t>
            </a:r>
            <a:r>
              <a:rPr lang="es-ES_tradnl" sz="1600" dirty="0" err="1">
                <a:latin typeface="Arial" panose="020B0604020202020204" pitchFamily="34" charset="0"/>
                <a:cs typeface="Arial" panose="020B0604020202020204" pitchFamily="34" charset="0"/>
              </a:rPr>
              <a:t>Speech</a:t>
            </a:r>
            <a:r>
              <a:rPr lang="es-ES_tradnl" sz="1600" dirty="0">
                <a:latin typeface="Arial" panose="020B0604020202020204" pitchFamily="34" charset="0"/>
                <a:cs typeface="Arial" panose="020B0604020202020204" pitchFamily="34" charset="0"/>
              </a:rPr>
              <a:t> </a:t>
            </a:r>
            <a:r>
              <a:rPr lang="es-ES_tradnl" sz="1600" dirty="0" err="1">
                <a:latin typeface="Arial" panose="020B0604020202020204" pitchFamily="34" charset="0"/>
                <a:cs typeface="Arial" panose="020B0604020202020204" pitchFamily="34" charset="0"/>
              </a:rPr>
              <a:t>Transmission</a:t>
            </a:r>
            <a:r>
              <a:rPr lang="es-ES_tradnl" sz="1600" dirty="0">
                <a:latin typeface="Arial" panose="020B0604020202020204" pitchFamily="34" charset="0"/>
                <a:cs typeface="Arial" panose="020B0604020202020204" pitchFamily="34" charset="0"/>
              </a:rPr>
              <a:t> </a:t>
            </a:r>
            <a:r>
              <a:rPr lang="es-ES_tradnl" sz="1600" dirty="0" err="1">
                <a:latin typeface="Arial" panose="020B0604020202020204" pitchFamily="34" charset="0"/>
                <a:cs typeface="Arial" panose="020B0604020202020204" pitchFamily="34" charset="0"/>
              </a:rPr>
              <a:t>Index</a:t>
            </a:r>
            <a:r>
              <a:rPr lang="es-ES_tradnl" sz="1600" dirty="0">
                <a:latin typeface="Arial" panose="020B0604020202020204" pitchFamily="34" charset="0"/>
                <a:cs typeface="Arial" panose="020B0604020202020204" pitchFamily="34" charset="0"/>
              </a:rPr>
              <a:t>”) con el cual se ponderan y juzgan los sistemas de sonidos exitosos.</a:t>
            </a:r>
          </a:p>
        </p:txBody>
      </p:sp>
      <p:pic>
        <p:nvPicPr>
          <p:cNvPr id="6" name="Image 5">
            <a:extLst>
              <a:ext uri="{FF2B5EF4-FFF2-40B4-BE49-F238E27FC236}">
                <a16:creationId xmlns:a16="http://schemas.microsoft.com/office/drawing/2014/main" id="{92684304-11F5-184E-9BFA-B1E10C54CB22}"/>
              </a:ext>
            </a:extLst>
          </p:cNvPr>
          <p:cNvPicPr/>
          <p:nvPr/>
        </p:nvPicPr>
        <p:blipFill rotWithShape="1">
          <a:blip r:embed="rId2"/>
          <a:srcRect l="21914" t="14848" b="20114"/>
          <a:stretch/>
        </p:blipFill>
        <p:spPr bwMode="auto">
          <a:xfrm>
            <a:off x="5778099" y="4006835"/>
            <a:ext cx="6116713" cy="2616990"/>
          </a:xfrm>
          <a:prstGeom prst="rect">
            <a:avLst/>
          </a:prstGeom>
          <a:ln>
            <a:noFill/>
          </a:ln>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id="{3C1C50F0-1217-294B-B2AA-864845F27B44}"/>
              </a:ext>
            </a:extLst>
          </p:cNvPr>
          <p:cNvPicPr/>
          <p:nvPr/>
        </p:nvPicPr>
        <p:blipFill rotWithShape="1">
          <a:blip r:embed="rId3">
            <a:extLst>
              <a:ext uri="{28A0092B-C50C-407E-A947-70E740481C1C}">
                <a14:useLocalDpi xmlns:a14="http://schemas.microsoft.com/office/drawing/2010/main" val="0"/>
              </a:ext>
            </a:extLst>
          </a:blip>
          <a:srcRect b="8100"/>
          <a:stretch/>
        </p:blipFill>
        <p:spPr bwMode="auto">
          <a:xfrm>
            <a:off x="5664821" y="1191607"/>
            <a:ext cx="6413898" cy="2616990"/>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7A2AA50-D9D8-9C47-A7B9-F6FDD1168A2E}"/>
              </a:ext>
            </a:extLst>
          </p:cNvPr>
          <p:cNvSpPr/>
          <p:nvPr/>
        </p:nvSpPr>
        <p:spPr>
          <a:xfrm rot="16200000">
            <a:off x="-850125" y="3577764"/>
            <a:ext cx="2571153" cy="461665"/>
          </a:xfrm>
          <a:prstGeom prst="rect">
            <a:avLst/>
          </a:prstGeom>
        </p:spPr>
        <p:txBody>
          <a:bodyPr wrap="none">
            <a:spAutoFit/>
          </a:bodyPr>
          <a:lstStyle/>
          <a:p>
            <a:r>
              <a:rPr lang="fr-FR" sz="2400" dirty="0">
                <a:solidFill>
                  <a:schemeClr val="bg1"/>
                </a:solidFill>
                <a:latin typeface="Arial" panose="020B0604020202020204" pitchFamily="34" charset="0"/>
                <a:cs typeface="Arial" panose="020B0604020202020204" pitchFamily="34" charset="0"/>
              </a:rPr>
              <a:t>CRITERIO VITAL</a:t>
            </a:r>
          </a:p>
        </p:txBody>
      </p:sp>
    </p:spTree>
    <p:extLst>
      <p:ext uri="{BB962C8B-B14F-4D97-AF65-F5344CB8AC3E}">
        <p14:creationId xmlns:p14="http://schemas.microsoft.com/office/powerpoint/2010/main" val="2289679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B9518A-1E1F-DA4F-8623-D10C2FCDCFE5}"/>
              </a:ext>
            </a:extLst>
          </p:cNvPr>
          <p:cNvSpPr/>
          <p:nvPr/>
        </p:nvSpPr>
        <p:spPr>
          <a:xfrm>
            <a:off x="1" y="925551"/>
            <a:ext cx="844344" cy="5932449"/>
          </a:xfrm>
          <a:prstGeom prst="rect">
            <a:avLst/>
          </a:prstGeom>
          <a:solidFill>
            <a:srgbClr val="3A5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3" name="Rectangle 2">
            <a:extLst>
              <a:ext uri="{FF2B5EF4-FFF2-40B4-BE49-F238E27FC236}">
                <a16:creationId xmlns:a16="http://schemas.microsoft.com/office/drawing/2014/main" id="{BC0D2079-8CDC-4B4F-9F2C-7F78DF7BD995}"/>
              </a:ext>
            </a:extLst>
          </p:cNvPr>
          <p:cNvSpPr/>
          <p:nvPr/>
        </p:nvSpPr>
        <p:spPr>
          <a:xfrm>
            <a:off x="1315844" y="1532204"/>
            <a:ext cx="1885453" cy="584775"/>
          </a:xfrm>
          <a:prstGeom prst="rect">
            <a:avLst/>
          </a:prstGeom>
        </p:spPr>
        <p:txBody>
          <a:bodyPr wrap="none">
            <a:spAutoFit/>
          </a:bodyPr>
          <a:lstStyle/>
          <a:p>
            <a:r>
              <a:rPr lang="fr-FR" sz="3200" b="1" dirty="0" err="1">
                <a:latin typeface="Arial" panose="020B0604020202020204" pitchFamily="34" charset="0"/>
                <a:cs typeface="Arial" panose="020B0604020202020204" pitchFamily="34" charset="0"/>
              </a:rPr>
              <a:t>Volumen</a:t>
            </a:r>
            <a:endParaRPr lang="fr-FR" sz="32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8ABE822-1E9B-6D4F-928E-12053C706A54}"/>
              </a:ext>
            </a:extLst>
          </p:cNvPr>
          <p:cNvSpPr/>
          <p:nvPr/>
        </p:nvSpPr>
        <p:spPr>
          <a:xfrm>
            <a:off x="1315844" y="2699447"/>
            <a:ext cx="4137102" cy="3046988"/>
          </a:xfrm>
          <a:prstGeom prst="rect">
            <a:avLst/>
          </a:prstGeom>
        </p:spPr>
        <p:txBody>
          <a:bodyPr wrap="square">
            <a:spAutoFit/>
          </a:bodyPr>
          <a:lstStyle/>
          <a:p>
            <a:pPr algn="just"/>
            <a:r>
              <a:rPr lang="es-ES_tradnl" sz="1600" dirty="0">
                <a:latin typeface="Arial" panose="020B0604020202020204" pitchFamily="34" charset="0"/>
                <a:cs typeface="Arial" panose="020B0604020202020204" pitchFamily="34" charset="0"/>
              </a:rPr>
              <a:t>Todos nosotros pensamos que el volumen o nivel de un Sistema de sonido se mide en decibeles, pero también el sonido es percibido por el oído humano en relación a otros sonidos. Para tener suficiente Volumen en el Sistema debemos pensar en el ruido ambiente del lugar – algunos fanáticos de futbol son mas ruidosos que otros – Esta diferencia de volumen tiene un costo y es muy importante tener un buen diseño de sistema de sonido para encontrar el balance entre calidad y costo.</a:t>
            </a:r>
          </a:p>
        </p:txBody>
      </p:sp>
      <p:pic>
        <p:nvPicPr>
          <p:cNvPr id="10" name="Image 9">
            <a:extLst>
              <a:ext uri="{FF2B5EF4-FFF2-40B4-BE49-F238E27FC236}">
                <a16:creationId xmlns:a16="http://schemas.microsoft.com/office/drawing/2014/main" id="{B455C058-84C0-854F-B1B6-A53E685F5ECE}"/>
              </a:ext>
            </a:extLst>
          </p:cNvPr>
          <p:cNvPicPr>
            <a:picLocks noChangeAspect="1"/>
          </p:cNvPicPr>
          <p:nvPr/>
        </p:nvPicPr>
        <p:blipFill>
          <a:blip r:embed="rId2"/>
          <a:stretch>
            <a:fillRect/>
          </a:stretch>
        </p:blipFill>
        <p:spPr>
          <a:xfrm>
            <a:off x="6739056" y="3055734"/>
            <a:ext cx="4485037" cy="1505724"/>
          </a:xfrm>
          <a:prstGeom prst="rect">
            <a:avLst/>
          </a:prstGeom>
        </p:spPr>
      </p:pic>
      <p:sp>
        <p:nvSpPr>
          <p:cNvPr id="9" name="Rectangle 8">
            <a:extLst>
              <a:ext uri="{FF2B5EF4-FFF2-40B4-BE49-F238E27FC236}">
                <a16:creationId xmlns:a16="http://schemas.microsoft.com/office/drawing/2014/main" id="{C70BB052-F076-7440-B4EE-B455A8C54419}"/>
              </a:ext>
            </a:extLst>
          </p:cNvPr>
          <p:cNvSpPr/>
          <p:nvPr/>
        </p:nvSpPr>
        <p:spPr>
          <a:xfrm rot="16200000">
            <a:off x="-843620" y="3660942"/>
            <a:ext cx="2571153" cy="461665"/>
          </a:xfrm>
          <a:prstGeom prst="rect">
            <a:avLst/>
          </a:prstGeom>
        </p:spPr>
        <p:txBody>
          <a:bodyPr wrap="none">
            <a:spAutoFit/>
          </a:bodyPr>
          <a:lstStyle/>
          <a:p>
            <a:r>
              <a:rPr lang="fr-FR" sz="2400" dirty="0">
                <a:solidFill>
                  <a:schemeClr val="bg1"/>
                </a:solidFill>
                <a:latin typeface="Arial" panose="020B0604020202020204" pitchFamily="34" charset="0"/>
                <a:cs typeface="Arial" panose="020B0604020202020204" pitchFamily="34" charset="0"/>
              </a:rPr>
              <a:t>CRITERIO VITAL</a:t>
            </a:r>
          </a:p>
        </p:txBody>
      </p:sp>
    </p:spTree>
    <p:extLst>
      <p:ext uri="{BB962C8B-B14F-4D97-AF65-F5344CB8AC3E}">
        <p14:creationId xmlns:p14="http://schemas.microsoft.com/office/powerpoint/2010/main" val="3240963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B9518A-1E1F-DA4F-8623-D10C2FCDCFE5}"/>
              </a:ext>
            </a:extLst>
          </p:cNvPr>
          <p:cNvSpPr/>
          <p:nvPr/>
        </p:nvSpPr>
        <p:spPr>
          <a:xfrm>
            <a:off x="1" y="893135"/>
            <a:ext cx="844344" cy="5964865"/>
          </a:xfrm>
          <a:prstGeom prst="rect">
            <a:avLst/>
          </a:prstGeom>
          <a:solidFill>
            <a:srgbClr val="3A5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3" name="Rectangle 2">
            <a:extLst>
              <a:ext uri="{FF2B5EF4-FFF2-40B4-BE49-F238E27FC236}">
                <a16:creationId xmlns:a16="http://schemas.microsoft.com/office/drawing/2014/main" id="{BC0D2079-8CDC-4B4F-9F2C-7F78DF7BD995}"/>
              </a:ext>
            </a:extLst>
          </p:cNvPr>
          <p:cNvSpPr/>
          <p:nvPr/>
        </p:nvSpPr>
        <p:spPr>
          <a:xfrm>
            <a:off x="1315844" y="1532204"/>
            <a:ext cx="2143536" cy="584775"/>
          </a:xfrm>
          <a:prstGeom prst="rect">
            <a:avLst/>
          </a:prstGeom>
        </p:spPr>
        <p:txBody>
          <a:bodyPr wrap="none">
            <a:spAutoFit/>
          </a:bodyPr>
          <a:lstStyle/>
          <a:p>
            <a:r>
              <a:rPr lang="fr-FR" sz="3200" b="1" dirty="0" err="1">
                <a:latin typeface="Arial" panose="020B0604020202020204" pitchFamily="34" charset="0"/>
                <a:cs typeface="Arial" panose="020B0604020202020204" pitchFamily="34" charset="0"/>
              </a:rPr>
              <a:t>Cobertura</a:t>
            </a:r>
            <a:endParaRPr lang="fr-FR" sz="32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8ABE822-1E9B-6D4F-928E-12053C706A54}"/>
              </a:ext>
            </a:extLst>
          </p:cNvPr>
          <p:cNvSpPr/>
          <p:nvPr/>
        </p:nvSpPr>
        <p:spPr>
          <a:xfrm>
            <a:off x="1315844" y="2345731"/>
            <a:ext cx="4780156" cy="3785652"/>
          </a:xfrm>
          <a:prstGeom prst="rect">
            <a:avLst/>
          </a:prstGeom>
        </p:spPr>
        <p:txBody>
          <a:bodyPr wrap="square">
            <a:spAutoFit/>
          </a:bodyPr>
          <a:lstStyle/>
          <a:p>
            <a:pPr algn="just"/>
            <a:r>
              <a:rPr lang="es-ES_tradnl" sz="1600" dirty="0">
                <a:latin typeface="Arial" panose="020B0604020202020204" pitchFamily="34" charset="0"/>
                <a:cs typeface="Arial" panose="020B0604020202020204" pitchFamily="34" charset="0"/>
              </a:rPr>
              <a:t>El Sistema de sonido puede sonar perfecto en los asientos costosos, peor que sucede con los otros? Un sistema de sonido de alta calidad puede entregar el mismo resultado en todos los asientos sin espacios de sombras sonoras. El proveedor debe ser capaz de modelar sus propuestas en un software de simulación.</a:t>
            </a:r>
          </a:p>
          <a:p>
            <a:pPr algn="just"/>
            <a:r>
              <a:rPr lang="es-ES_tradnl" sz="1600" dirty="0">
                <a:latin typeface="Arial" panose="020B0604020202020204" pitchFamily="34" charset="0"/>
                <a:cs typeface="Arial" panose="020B0604020202020204" pitchFamily="34" charset="0"/>
              </a:rPr>
              <a:t>Existen diferentes caminos para conseguir cobertura, pero es importante que su diseñador, integrador y fabricante tengan experiencia en emplazamientos de gran formato. Colocar los sistemas para un show tiene poco en común con sistemas distribuidos por zonas que proporcionan flexibilidad para anuncios y protocolos de evacuación.</a:t>
            </a:r>
          </a:p>
        </p:txBody>
      </p:sp>
      <p:pic>
        <p:nvPicPr>
          <p:cNvPr id="9" name="Image 8">
            <a:extLst>
              <a:ext uri="{FF2B5EF4-FFF2-40B4-BE49-F238E27FC236}">
                <a16:creationId xmlns:a16="http://schemas.microsoft.com/office/drawing/2014/main" id="{E33F0385-71E2-3B4A-AEDA-08CE39426EC6}"/>
              </a:ext>
            </a:extLst>
          </p:cNvPr>
          <p:cNvPicPr/>
          <p:nvPr/>
        </p:nvPicPr>
        <p:blipFill rotWithShape="1">
          <a:blip r:embed="rId2"/>
          <a:srcRect l="15670" b="24566"/>
          <a:stretch/>
        </p:blipFill>
        <p:spPr bwMode="auto">
          <a:xfrm>
            <a:off x="6317700" y="2345731"/>
            <a:ext cx="5512679" cy="4409877"/>
          </a:xfrm>
          <a:prstGeom prst="rect">
            <a:avLst/>
          </a:prstGeom>
          <a:ln>
            <a:noFill/>
          </a:ln>
          <a:extLst>
            <a:ext uri="{53640926-AAD7-44D8-BBD7-CCE9431645EC}">
              <a14:shadowObscured xmlns:a14="http://schemas.microsoft.com/office/drawing/2010/main"/>
            </a:ext>
          </a:extLst>
        </p:spPr>
      </p:pic>
      <p:pic>
        <p:nvPicPr>
          <p:cNvPr id="10" name="Image 9">
            <a:extLst>
              <a:ext uri="{FF2B5EF4-FFF2-40B4-BE49-F238E27FC236}">
                <a16:creationId xmlns:a16="http://schemas.microsoft.com/office/drawing/2014/main" id="{39C1E59A-D67F-4D4E-9581-B28B1E145241}"/>
              </a:ext>
            </a:extLst>
          </p:cNvPr>
          <p:cNvPicPr/>
          <p:nvPr/>
        </p:nvPicPr>
        <p:blipFill rotWithShape="1">
          <a:blip r:embed="rId3"/>
          <a:srcRect l="3087" t="8182" r="2668" b="24543"/>
          <a:stretch/>
        </p:blipFill>
        <p:spPr bwMode="auto">
          <a:xfrm>
            <a:off x="6949699" y="1139903"/>
            <a:ext cx="3783330" cy="2146300"/>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C5F717DF-F8D0-5742-B586-D3B6AEAD90E6}"/>
              </a:ext>
            </a:extLst>
          </p:cNvPr>
          <p:cNvSpPr/>
          <p:nvPr/>
        </p:nvSpPr>
        <p:spPr>
          <a:xfrm rot="16200000">
            <a:off x="-850125" y="3577764"/>
            <a:ext cx="2571153" cy="461665"/>
          </a:xfrm>
          <a:prstGeom prst="rect">
            <a:avLst/>
          </a:prstGeom>
        </p:spPr>
        <p:txBody>
          <a:bodyPr wrap="none">
            <a:spAutoFit/>
          </a:bodyPr>
          <a:lstStyle/>
          <a:p>
            <a:r>
              <a:rPr lang="fr-FR" sz="2400" dirty="0">
                <a:solidFill>
                  <a:schemeClr val="bg1"/>
                </a:solidFill>
                <a:latin typeface="Arial" panose="020B0604020202020204" pitchFamily="34" charset="0"/>
                <a:cs typeface="Arial" panose="020B0604020202020204" pitchFamily="34" charset="0"/>
              </a:rPr>
              <a:t>CRITERIO VITAL</a:t>
            </a:r>
          </a:p>
        </p:txBody>
      </p:sp>
    </p:spTree>
    <p:extLst>
      <p:ext uri="{BB962C8B-B14F-4D97-AF65-F5344CB8AC3E}">
        <p14:creationId xmlns:p14="http://schemas.microsoft.com/office/powerpoint/2010/main" val="1575837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C958327-06A2-E64E-B91C-BB68F5AFAB53}"/>
              </a:ext>
            </a:extLst>
          </p:cNvPr>
          <p:cNvPicPr/>
          <p:nvPr/>
        </p:nvPicPr>
        <p:blipFill>
          <a:blip r:embed="rId2"/>
          <a:stretch>
            <a:fillRect/>
          </a:stretch>
        </p:blipFill>
        <p:spPr>
          <a:xfrm>
            <a:off x="7036746" y="3167904"/>
            <a:ext cx="4153781" cy="3690096"/>
          </a:xfrm>
          <a:prstGeom prst="rect">
            <a:avLst/>
          </a:prstGeom>
        </p:spPr>
      </p:pic>
      <p:sp>
        <p:nvSpPr>
          <p:cNvPr id="2" name="Rectangle 1">
            <a:extLst>
              <a:ext uri="{FF2B5EF4-FFF2-40B4-BE49-F238E27FC236}">
                <a16:creationId xmlns:a16="http://schemas.microsoft.com/office/drawing/2014/main" id="{04B9518A-1E1F-DA4F-8623-D10C2FCDCFE5}"/>
              </a:ext>
            </a:extLst>
          </p:cNvPr>
          <p:cNvSpPr/>
          <p:nvPr/>
        </p:nvSpPr>
        <p:spPr>
          <a:xfrm>
            <a:off x="1" y="925551"/>
            <a:ext cx="844344" cy="5932449"/>
          </a:xfrm>
          <a:prstGeom prst="rect">
            <a:avLst/>
          </a:prstGeom>
          <a:solidFill>
            <a:srgbClr val="3A57A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3" name="Rectangle 2">
            <a:extLst>
              <a:ext uri="{FF2B5EF4-FFF2-40B4-BE49-F238E27FC236}">
                <a16:creationId xmlns:a16="http://schemas.microsoft.com/office/drawing/2014/main" id="{BC0D2079-8CDC-4B4F-9F2C-7F78DF7BD995}"/>
              </a:ext>
            </a:extLst>
          </p:cNvPr>
          <p:cNvSpPr/>
          <p:nvPr/>
        </p:nvSpPr>
        <p:spPr>
          <a:xfrm>
            <a:off x="1315844" y="1532204"/>
            <a:ext cx="2347117" cy="584775"/>
          </a:xfrm>
          <a:prstGeom prst="rect">
            <a:avLst/>
          </a:prstGeom>
        </p:spPr>
        <p:txBody>
          <a:bodyPr wrap="none">
            <a:spAutoFit/>
          </a:bodyPr>
          <a:lstStyle/>
          <a:p>
            <a:r>
              <a:rPr lang="es-ES_tradnl" sz="3200" b="1" dirty="0">
                <a:latin typeface="Arial" panose="020B0604020202020204" pitchFamily="34" charset="0"/>
                <a:cs typeface="Arial" panose="020B0604020202020204" pitchFamily="34" charset="0"/>
              </a:rPr>
              <a:t>Frecuencia</a:t>
            </a:r>
          </a:p>
        </p:txBody>
      </p:sp>
      <p:sp>
        <p:nvSpPr>
          <p:cNvPr id="5" name="Rectangle 4">
            <a:extLst>
              <a:ext uri="{FF2B5EF4-FFF2-40B4-BE49-F238E27FC236}">
                <a16:creationId xmlns:a16="http://schemas.microsoft.com/office/drawing/2014/main" id="{98ABE822-1E9B-6D4F-928E-12053C706A54}"/>
              </a:ext>
            </a:extLst>
          </p:cNvPr>
          <p:cNvSpPr/>
          <p:nvPr/>
        </p:nvSpPr>
        <p:spPr>
          <a:xfrm>
            <a:off x="1283989" y="2878487"/>
            <a:ext cx="4615005" cy="2554545"/>
          </a:xfrm>
          <a:prstGeom prst="rect">
            <a:avLst/>
          </a:prstGeom>
        </p:spPr>
        <p:txBody>
          <a:bodyPr wrap="square">
            <a:spAutoFit/>
          </a:bodyPr>
          <a:lstStyle/>
          <a:p>
            <a:pPr algn="just"/>
            <a:r>
              <a:rPr lang="es-ES_tradnl" sz="1600" dirty="0">
                <a:latin typeface="Arial" panose="020B0604020202020204" pitchFamily="34" charset="0"/>
                <a:cs typeface="Arial" panose="020B0604020202020204" pitchFamily="34" charset="0"/>
              </a:rPr>
              <a:t>Algunos sistemas de sonido poseen un rango dinámico que es mejor para música en vivo, otros para lograr inteligibilidad. En instalaciones deportivas de gran porte, con ajustadas regulaciones de seguridad, la respuesta de frecuencia del Sistema de sonido debe ser optimizada para anuncios y también para música. Este es el desafío para los productos como para los diseñadores, y esto finalmente requiere muchísima experiencia practica.</a:t>
            </a:r>
          </a:p>
        </p:txBody>
      </p:sp>
      <p:pic>
        <p:nvPicPr>
          <p:cNvPr id="9" name="Image 8">
            <a:extLst>
              <a:ext uri="{FF2B5EF4-FFF2-40B4-BE49-F238E27FC236}">
                <a16:creationId xmlns:a16="http://schemas.microsoft.com/office/drawing/2014/main" id="{3488D7BE-35E6-5442-BA31-D64C261A5307}"/>
              </a:ext>
            </a:extLst>
          </p:cNvPr>
          <p:cNvPicPr/>
          <p:nvPr/>
        </p:nvPicPr>
        <p:blipFill rotWithShape="1">
          <a:blip r:embed="rId3"/>
          <a:srcRect l="65807" t="51282" r="7408" b="21653"/>
          <a:stretch/>
        </p:blipFill>
        <p:spPr bwMode="auto">
          <a:xfrm>
            <a:off x="7193713" y="1066054"/>
            <a:ext cx="3839845" cy="210185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8C9F8B53-99BA-3F4D-BFE6-BE885954EC1D}"/>
              </a:ext>
            </a:extLst>
          </p:cNvPr>
          <p:cNvSpPr/>
          <p:nvPr/>
        </p:nvSpPr>
        <p:spPr>
          <a:xfrm rot="16200000">
            <a:off x="-850125" y="3577764"/>
            <a:ext cx="2571153" cy="461665"/>
          </a:xfrm>
          <a:prstGeom prst="rect">
            <a:avLst/>
          </a:prstGeom>
        </p:spPr>
        <p:txBody>
          <a:bodyPr wrap="none">
            <a:spAutoFit/>
          </a:bodyPr>
          <a:lstStyle/>
          <a:p>
            <a:r>
              <a:rPr lang="fr-FR" sz="2400" dirty="0">
                <a:solidFill>
                  <a:schemeClr val="bg1"/>
                </a:solidFill>
                <a:latin typeface="Arial" panose="020B0604020202020204" pitchFamily="34" charset="0"/>
                <a:cs typeface="Arial" panose="020B0604020202020204" pitchFamily="34" charset="0"/>
              </a:rPr>
              <a:t>CRITERIO VITAL</a:t>
            </a:r>
          </a:p>
        </p:txBody>
      </p:sp>
    </p:spTree>
    <p:extLst>
      <p:ext uri="{BB962C8B-B14F-4D97-AF65-F5344CB8AC3E}">
        <p14:creationId xmlns:p14="http://schemas.microsoft.com/office/powerpoint/2010/main" val="1588968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13" name="Image 12">
            <a:extLst>
              <a:ext uri="{FF2B5EF4-FFF2-40B4-BE49-F238E27FC236}">
                <a16:creationId xmlns:a16="http://schemas.microsoft.com/office/drawing/2014/main" id="{DE8EDA55-262B-464C-A0AE-48B2DF4B90F5}"/>
              </a:ext>
            </a:extLst>
          </p:cNvPr>
          <p:cNvPicPr>
            <a:picLocks noChangeAspect="1"/>
          </p:cNvPicPr>
          <p:nvPr/>
        </p:nvPicPr>
        <p:blipFill>
          <a:blip r:embed="rId2"/>
          <a:stretch>
            <a:fillRect/>
          </a:stretch>
        </p:blipFill>
        <p:spPr>
          <a:xfrm>
            <a:off x="2288188" y="1872509"/>
            <a:ext cx="7615622" cy="3688861"/>
          </a:xfrm>
          <a:prstGeom prst="rect">
            <a:avLst/>
          </a:prstGeom>
        </p:spPr>
      </p:pic>
      <p:sp>
        <p:nvSpPr>
          <p:cNvPr id="14" name="Title 1">
            <a:extLst>
              <a:ext uri="{FF2B5EF4-FFF2-40B4-BE49-F238E27FC236}">
                <a16:creationId xmlns:a16="http://schemas.microsoft.com/office/drawing/2014/main" id="{1B35218F-4AE3-9549-9DA8-FA937C71C579}"/>
              </a:ext>
            </a:extLst>
          </p:cNvPr>
          <p:cNvSpPr txBox="1">
            <a:spLocks/>
          </p:cNvSpPr>
          <p:nvPr/>
        </p:nvSpPr>
        <p:spPr>
          <a:xfrm>
            <a:off x="52038" y="1065542"/>
            <a:ext cx="12087921" cy="665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4000" dirty="0" err="1">
                <a:solidFill>
                  <a:srgbClr val="3A57A7"/>
                </a:solidFill>
                <a:latin typeface="Arial" panose="020B0604020202020204" pitchFamily="34" charset="0"/>
                <a:ea typeface="Helvetica Neue" panose="02000403000000020004" pitchFamily="2" charset="0"/>
                <a:cs typeface="Arial" panose="020B0604020202020204" pitchFamily="34" charset="0"/>
              </a:rPr>
              <a:t>Instalaciones</a:t>
            </a:r>
            <a:r>
              <a:rPr lang="en" sz="4000" dirty="0">
                <a:solidFill>
                  <a:srgbClr val="3A57A7"/>
                </a:solidFill>
                <a:latin typeface="Arial" panose="020B0604020202020204" pitchFamily="34" charset="0"/>
                <a:ea typeface="Helvetica Neue" panose="02000403000000020004" pitchFamily="2" charset="0"/>
                <a:cs typeface="Arial" panose="020B0604020202020204" pitchFamily="34" charset="0"/>
              </a:rPr>
              <a:t> </a:t>
            </a:r>
            <a:r>
              <a:rPr lang="en" sz="4000" dirty="0" err="1">
                <a:solidFill>
                  <a:srgbClr val="3A57A7"/>
                </a:solidFill>
                <a:latin typeface="Arial" panose="020B0604020202020204" pitchFamily="34" charset="0"/>
                <a:ea typeface="Helvetica Neue" panose="02000403000000020004" pitchFamily="2" charset="0"/>
                <a:cs typeface="Arial" panose="020B0604020202020204" pitchFamily="34" charset="0"/>
              </a:rPr>
              <a:t>prestigiosas</a:t>
            </a:r>
            <a:r>
              <a:rPr lang="en-GB" sz="4000" dirty="0">
                <a:solidFill>
                  <a:srgbClr val="3A57A7"/>
                </a:solidFill>
                <a:latin typeface="Arial" panose="020B0604020202020204" pitchFamily="34" charset="0"/>
                <a:ea typeface="Helvetica Neue" panose="02000403000000020004" pitchFamily="2" charset="0"/>
                <a:cs typeface="Arial" panose="020B0604020202020204" pitchFamily="34" charset="0"/>
              </a:rPr>
              <a:t>,</a:t>
            </a:r>
            <a:r>
              <a:rPr lang="en-GB" sz="4000" dirty="0">
                <a:latin typeface="Arial" panose="020B0604020202020204" pitchFamily="34" charset="0"/>
                <a:ea typeface="Helvetica Neue" panose="02000403000000020004" pitchFamily="2" charset="0"/>
                <a:cs typeface="Arial" panose="020B0604020202020204" pitchFamily="34" charset="0"/>
              </a:rPr>
              <a:t> </a:t>
            </a:r>
            <a:r>
              <a:rPr lang="en-GB" sz="4000" dirty="0" err="1">
                <a:latin typeface="Arial" panose="020B0604020202020204" pitchFamily="34" charset="0"/>
                <a:ea typeface="Helvetica Neue" panose="02000403000000020004" pitchFamily="2" charset="0"/>
                <a:cs typeface="Arial" panose="020B0604020202020204" pitchFamily="34" charset="0"/>
              </a:rPr>
              <a:t>Mundiales</a:t>
            </a:r>
            <a:r>
              <a:rPr lang="en-GB" sz="4000" dirty="0">
                <a:latin typeface="Arial" panose="020B0604020202020204" pitchFamily="34" charset="0"/>
                <a:ea typeface="Helvetica Neue" panose="02000403000000020004" pitchFamily="2" charset="0"/>
                <a:cs typeface="Arial" panose="020B0604020202020204" pitchFamily="34" charset="0"/>
              </a:rPr>
              <a:t>.</a:t>
            </a:r>
          </a:p>
        </p:txBody>
      </p:sp>
      <p:sp>
        <p:nvSpPr>
          <p:cNvPr id="15" name="Rectangle 14">
            <a:extLst>
              <a:ext uri="{FF2B5EF4-FFF2-40B4-BE49-F238E27FC236}">
                <a16:creationId xmlns:a16="http://schemas.microsoft.com/office/drawing/2014/main" id="{094046F9-523E-7C45-BD95-347461B325E9}"/>
              </a:ext>
            </a:extLst>
          </p:cNvPr>
          <p:cNvSpPr/>
          <p:nvPr/>
        </p:nvSpPr>
        <p:spPr>
          <a:xfrm>
            <a:off x="2288188" y="5703247"/>
            <a:ext cx="7814817" cy="954107"/>
          </a:xfrm>
          <a:prstGeom prst="rect">
            <a:avLst/>
          </a:prstGeom>
        </p:spPr>
        <p:txBody>
          <a:bodyPr wrap="square">
            <a:spAutoFit/>
          </a:bodyPr>
          <a:lstStyle/>
          <a:p>
            <a:pPr algn="ctr"/>
            <a:r>
              <a:rPr lang="fr-FR" sz="1400" b="1" dirty="0" err="1">
                <a:solidFill>
                  <a:schemeClr val="tx1">
                    <a:lumMod val="50000"/>
                    <a:lumOff val="50000"/>
                  </a:schemeClr>
                </a:solidFill>
              </a:rPr>
              <a:t>Instalaciones</a:t>
            </a:r>
            <a:r>
              <a:rPr lang="fr-FR" sz="1400" b="1" dirty="0">
                <a:solidFill>
                  <a:schemeClr val="tx1">
                    <a:lumMod val="50000"/>
                    <a:lumOff val="50000"/>
                  </a:schemeClr>
                </a:solidFill>
              </a:rPr>
              <a:t> </a:t>
            </a:r>
            <a:r>
              <a:rPr lang="fr-FR" sz="1400" b="1" dirty="0" err="1">
                <a:solidFill>
                  <a:schemeClr val="tx1">
                    <a:lumMod val="50000"/>
                    <a:lumOff val="50000"/>
                  </a:schemeClr>
                </a:solidFill>
              </a:rPr>
              <a:t>representastivas</a:t>
            </a:r>
            <a:endParaRPr lang="fr-FR" sz="1400" b="1" dirty="0">
              <a:solidFill>
                <a:schemeClr val="tx1">
                  <a:lumMod val="50000"/>
                  <a:lumOff val="50000"/>
                </a:schemeClr>
              </a:solidFill>
            </a:endParaRPr>
          </a:p>
          <a:p>
            <a:r>
              <a:rPr lang="fr-FR" sz="1400" dirty="0">
                <a:solidFill>
                  <a:schemeClr val="bg1">
                    <a:lumMod val="50000"/>
                  </a:schemeClr>
                </a:solidFill>
              </a:rPr>
              <a:t>Stade de France (Paris-France) </a:t>
            </a:r>
            <a:r>
              <a:rPr lang="fr-FR" sz="1400" dirty="0">
                <a:solidFill>
                  <a:srgbClr val="3A57A7"/>
                </a:solidFill>
              </a:rPr>
              <a:t>//</a:t>
            </a:r>
            <a:r>
              <a:rPr lang="fr-FR" sz="1400" dirty="0">
                <a:solidFill>
                  <a:schemeClr val="bg1">
                    <a:lumMod val="50000"/>
                  </a:schemeClr>
                </a:solidFill>
              </a:rPr>
              <a:t> Stade Roland-Garros (Paris-France) </a:t>
            </a:r>
            <a:r>
              <a:rPr lang="fr-FR" sz="1400" dirty="0">
                <a:solidFill>
                  <a:srgbClr val="3A57A7"/>
                </a:solidFill>
              </a:rPr>
              <a:t>//</a:t>
            </a:r>
            <a:r>
              <a:rPr lang="fr-FR" sz="1400" dirty="0">
                <a:solidFill>
                  <a:schemeClr val="bg1">
                    <a:lumMod val="50000"/>
                  </a:schemeClr>
                </a:solidFill>
              </a:rPr>
              <a:t> Wimbledon (London-UK) </a:t>
            </a:r>
            <a:r>
              <a:rPr lang="fr-FR" sz="1400" dirty="0">
                <a:solidFill>
                  <a:srgbClr val="3A57A7"/>
                </a:solidFill>
              </a:rPr>
              <a:t>//</a:t>
            </a:r>
            <a:r>
              <a:rPr lang="fr-FR" sz="1400" dirty="0">
                <a:solidFill>
                  <a:schemeClr val="bg1">
                    <a:lumMod val="50000"/>
                  </a:schemeClr>
                </a:solidFill>
              </a:rPr>
              <a:t> </a:t>
            </a:r>
          </a:p>
          <a:p>
            <a:r>
              <a:rPr lang="fr-FR" sz="1400" dirty="0" err="1">
                <a:solidFill>
                  <a:schemeClr val="bg1">
                    <a:lumMod val="50000"/>
                  </a:schemeClr>
                </a:solidFill>
              </a:rPr>
              <a:t>Etihad</a:t>
            </a:r>
            <a:r>
              <a:rPr lang="fr-FR" sz="1400" dirty="0">
                <a:solidFill>
                  <a:schemeClr val="bg1">
                    <a:lumMod val="50000"/>
                  </a:schemeClr>
                </a:solidFill>
              </a:rPr>
              <a:t> Stadium (Manchester-UK) </a:t>
            </a:r>
            <a:r>
              <a:rPr lang="fr-FR" sz="1400" dirty="0">
                <a:solidFill>
                  <a:srgbClr val="3A57A7"/>
                </a:solidFill>
              </a:rPr>
              <a:t>//</a:t>
            </a:r>
            <a:r>
              <a:rPr lang="fr-FR" sz="1400" dirty="0">
                <a:solidFill>
                  <a:schemeClr val="bg1">
                    <a:lumMod val="50000"/>
                  </a:schemeClr>
                </a:solidFill>
              </a:rPr>
              <a:t> O2 </a:t>
            </a:r>
            <a:r>
              <a:rPr lang="fr-FR" sz="1400" dirty="0" err="1">
                <a:solidFill>
                  <a:schemeClr val="bg1">
                    <a:lumMod val="50000"/>
                  </a:schemeClr>
                </a:solidFill>
              </a:rPr>
              <a:t>Arena</a:t>
            </a:r>
            <a:r>
              <a:rPr lang="fr-FR" sz="1400" dirty="0">
                <a:solidFill>
                  <a:schemeClr val="bg1">
                    <a:lumMod val="50000"/>
                  </a:schemeClr>
                </a:solidFill>
              </a:rPr>
              <a:t> (Prague-</a:t>
            </a:r>
            <a:r>
              <a:rPr lang="fr-FR" sz="1400" dirty="0" err="1">
                <a:solidFill>
                  <a:schemeClr val="bg1">
                    <a:lumMod val="50000"/>
                  </a:schemeClr>
                </a:solidFill>
              </a:rPr>
              <a:t>Czech</a:t>
            </a:r>
            <a:r>
              <a:rPr lang="fr-FR" sz="1400" dirty="0">
                <a:solidFill>
                  <a:schemeClr val="bg1">
                    <a:lumMod val="50000"/>
                  </a:schemeClr>
                </a:solidFill>
              </a:rPr>
              <a:t> </a:t>
            </a:r>
            <a:r>
              <a:rPr lang="fr-FR" sz="1400" dirty="0" err="1">
                <a:solidFill>
                  <a:schemeClr val="bg1">
                    <a:lumMod val="50000"/>
                  </a:schemeClr>
                </a:solidFill>
              </a:rPr>
              <a:t>Republic</a:t>
            </a:r>
            <a:r>
              <a:rPr lang="fr-FR" sz="1400" dirty="0">
                <a:solidFill>
                  <a:schemeClr val="bg1">
                    <a:lumMod val="50000"/>
                  </a:schemeClr>
                </a:solidFill>
              </a:rPr>
              <a:t>) </a:t>
            </a:r>
            <a:r>
              <a:rPr lang="fr-FR" sz="1400" dirty="0">
                <a:solidFill>
                  <a:srgbClr val="3A57A7"/>
                </a:solidFill>
              </a:rPr>
              <a:t>//</a:t>
            </a:r>
            <a:r>
              <a:rPr lang="fr-FR" sz="1400" dirty="0">
                <a:solidFill>
                  <a:schemeClr val="bg1">
                    <a:lumMod val="50000"/>
                  </a:schemeClr>
                </a:solidFill>
              </a:rPr>
              <a:t> </a:t>
            </a:r>
            <a:r>
              <a:rPr lang="fr-FR" sz="1400" dirty="0" err="1">
                <a:solidFill>
                  <a:schemeClr val="bg1">
                    <a:lumMod val="50000"/>
                  </a:schemeClr>
                </a:solidFill>
              </a:rPr>
              <a:t>Optus</a:t>
            </a:r>
            <a:r>
              <a:rPr lang="fr-FR" sz="1400" dirty="0">
                <a:solidFill>
                  <a:schemeClr val="bg1">
                    <a:lumMod val="50000"/>
                  </a:schemeClr>
                </a:solidFill>
              </a:rPr>
              <a:t> Stadium (Perth-</a:t>
            </a:r>
            <a:r>
              <a:rPr lang="fr-FR" sz="1400" dirty="0" err="1">
                <a:solidFill>
                  <a:schemeClr val="bg1">
                    <a:lumMod val="50000"/>
                  </a:schemeClr>
                </a:solidFill>
              </a:rPr>
              <a:t>Australia</a:t>
            </a:r>
            <a:r>
              <a:rPr lang="fr-FR" sz="1400" dirty="0">
                <a:solidFill>
                  <a:schemeClr val="bg1">
                    <a:lumMod val="50000"/>
                  </a:schemeClr>
                </a:solidFill>
              </a:rPr>
              <a:t>) </a:t>
            </a:r>
            <a:r>
              <a:rPr lang="fr-FR" sz="1400" dirty="0">
                <a:solidFill>
                  <a:srgbClr val="3A57A7"/>
                </a:solidFill>
              </a:rPr>
              <a:t>//</a:t>
            </a:r>
            <a:r>
              <a:rPr lang="fr-FR" sz="1400" dirty="0">
                <a:solidFill>
                  <a:schemeClr val="bg1">
                    <a:lumMod val="50000"/>
                  </a:schemeClr>
                </a:solidFill>
              </a:rPr>
              <a:t> Standard de Liège Stadium (Liège-</a:t>
            </a:r>
            <a:r>
              <a:rPr lang="fr-FR" sz="1400" dirty="0" err="1">
                <a:solidFill>
                  <a:schemeClr val="bg1">
                    <a:lumMod val="50000"/>
                  </a:schemeClr>
                </a:solidFill>
              </a:rPr>
              <a:t>Belgium</a:t>
            </a:r>
            <a:r>
              <a:rPr lang="fr-FR" sz="1400" dirty="0">
                <a:solidFill>
                  <a:schemeClr val="bg1">
                    <a:lumMod val="50000"/>
                  </a:schemeClr>
                </a:solidFill>
              </a:rPr>
              <a:t>) </a:t>
            </a:r>
            <a:r>
              <a:rPr lang="fr-FR" sz="1400" dirty="0">
                <a:solidFill>
                  <a:srgbClr val="3A57A7"/>
                </a:solidFill>
              </a:rPr>
              <a:t>// </a:t>
            </a:r>
            <a:r>
              <a:rPr lang="fr-FR" sz="1400" dirty="0" err="1">
                <a:solidFill>
                  <a:schemeClr val="bg1">
                    <a:lumMod val="50000"/>
                  </a:schemeClr>
                </a:solidFill>
              </a:rPr>
              <a:t>Croke</a:t>
            </a:r>
            <a:r>
              <a:rPr lang="fr-FR" sz="1400" dirty="0">
                <a:solidFill>
                  <a:schemeClr val="bg1">
                    <a:lumMod val="50000"/>
                  </a:schemeClr>
                </a:solidFill>
              </a:rPr>
              <a:t> Park Stadium (Dublin-Ireland)…y mas.</a:t>
            </a:r>
          </a:p>
        </p:txBody>
      </p:sp>
    </p:spTree>
    <p:extLst>
      <p:ext uri="{BB962C8B-B14F-4D97-AF65-F5344CB8AC3E}">
        <p14:creationId xmlns:p14="http://schemas.microsoft.com/office/powerpoint/2010/main" val="1200988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18" name="Image 17">
            <a:extLst>
              <a:ext uri="{FF2B5EF4-FFF2-40B4-BE49-F238E27FC236}">
                <a16:creationId xmlns:a16="http://schemas.microsoft.com/office/drawing/2014/main" id="{126BF550-419D-594D-BD2D-E453E1747E1F}"/>
              </a:ext>
            </a:extLst>
          </p:cNvPr>
          <p:cNvPicPr>
            <a:picLocks noChangeAspect="1"/>
          </p:cNvPicPr>
          <p:nvPr/>
        </p:nvPicPr>
        <p:blipFill>
          <a:blip r:embed="rId2"/>
          <a:stretch>
            <a:fillRect/>
          </a:stretch>
        </p:blipFill>
        <p:spPr>
          <a:xfrm>
            <a:off x="0" y="941294"/>
            <a:ext cx="12192000" cy="5916706"/>
          </a:xfrm>
          <a:prstGeom prst="rect">
            <a:avLst/>
          </a:prstGeom>
        </p:spPr>
      </p:pic>
      <p:sp>
        <p:nvSpPr>
          <p:cNvPr id="19" name="Title 1">
            <a:extLst>
              <a:ext uri="{FF2B5EF4-FFF2-40B4-BE49-F238E27FC236}">
                <a16:creationId xmlns:a16="http://schemas.microsoft.com/office/drawing/2014/main" id="{A98657ED-A17B-0746-A2A2-3D2C5DD748ED}"/>
              </a:ext>
            </a:extLst>
          </p:cNvPr>
          <p:cNvSpPr txBox="1">
            <a:spLocks/>
          </p:cNvSpPr>
          <p:nvPr/>
        </p:nvSpPr>
        <p:spPr>
          <a:xfrm>
            <a:off x="146677" y="1633778"/>
            <a:ext cx="4577724"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latin typeface="Arial" panose="020B0604020202020204" pitchFamily="34" charset="0"/>
                <a:ea typeface="Helvetica Neue" panose="02000403000000020004" pitchFamily="2" charset="0"/>
                <a:cs typeface="Arial" panose="020B0604020202020204" pitchFamily="34" charset="0"/>
              </a:rPr>
              <a:t>Optus Stadium</a:t>
            </a:r>
          </a:p>
          <a:p>
            <a:r>
              <a:rPr lang="en-GB" sz="1800" dirty="0">
                <a:latin typeface="Arial" panose="020B0604020202020204" pitchFamily="34" charset="0"/>
                <a:ea typeface="Helvetica Neue" panose="02000403000000020004" pitchFamily="2" charset="0"/>
                <a:cs typeface="Arial" panose="020B0604020202020204" pitchFamily="34" charset="0"/>
              </a:rPr>
              <a:t>Perth, Australia</a:t>
            </a:r>
          </a:p>
        </p:txBody>
      </p:sp>
      <p:sp>
        <p:nvSpPr>
          <p:cNvPr id="20" name="Rectangle 19">
            <a:extLst>
              <a:ext uri="{FF2B5EF4-FFF2-40B4-BE49-F238E27FC236}">
                <a16:creationId xmlns:a16="http://schemas.microsoft.com/office/drawing/2014/main" id="{23577FE5-34A3-5040-AABC-78172E5DE49D}"/>
              </a:ext>
            </a:extLst>
          </p:cNvPr>
          <p:cNvSpPr/>
          <p:nvPr/>
        </p:nvSpPr>
        <p:spPr>
          <a:xfrm>
            <a:off x="146676" y="2796276"/>
            <a:ext cx="4577724" cy="1600438"/>
          </a:xfrm>
          <a:prstGeom prst="rect">
            <a:avLst/>
          </a:prstGeom>
        </p:spPr>
        <p:txBody>
          <a:bodyPr wrap="square">
            <a:spAutoFit/>
          </a:bodyPr>
          <a:lstStyle/>
          <a:p>
            <a:r>
              <a:rPr lang="es-ES_tradnl" sz="1400" dirty="0">
                <a:solidFill>
                  <a:srgbClr val="000000"/>
                </a:solidFill>
                <a:latin typeface="Arial" panose="020B0604020202020204" pitchFamily="34" charset="0"/>
                <a:cs typeface="Arial" panose="020B0604020202020204" pitchFamily="34" charset="0"/>
              </a:rPr>
              <a:t>Alrededor de  500 gabinetes entre  line </a:t>
            </a:r>
            <a:r>
              <a:rPr lang="es-ES_tradnl" sz="1400" dirty="0" err="1">
                <a:solidFill>
                  <a:srgbClr val="000000"/>
                </a:solidFill>
                <a:latin typeface="Arial" panose="020B0604020202020204" pitchFamily="34" charset="0"/>
                <a:cs typeface="Arial" panose="020B0604020202020204" pitchFamily="34" charset="0"/>
              </a:rPr>
              <a:t>array</a:t>
            </a:r>
            <a:r>
              <a:rPr lang="es-ES_tradnl" sz="1400" dirty="0">
                <a:solidFill>
                  <a:srgbClr val="000000"/>
                </a:solidFill>
                <a:latin typeface="Arial" panose="020B0604020202020204" pitchFamily="34" charset="0"/>
                <a:cs typeface="Arial" panose="020B0604020202020204" pitchFamily="34" charset="0"/>
              </a:rPr>
              <a:t> y fuentes puntuales, han sido instalados, en un Sistema e AV de ultima generación , entregado por el integrador de sistemas #1 de, </a:t>
            </a:r>
            <a:r>
              <a:rPr lang="es-ES_tradnl" sz="1400" dirty="0" err="1">
                <a:solidFill>
                  <a:srgbClr val="000000"/>
                </a:solidFill>
                <a:latin typeface="Arial" panose="020B0604020202020204" pitchFamily="34" charset="0"/>
                <a:cs typeface="Arial" panose="020B0604020202020204" pitchFamily="34" charset="0"/>
              </a:rPr>
              <a:t>Rutledge</a:t>
            </a:r>
            <a:r>
              <a:rPr lang="es-ES_tradnl" sz="1400" dirty="0">
                <a:solidFill>
                  <a:srgbClr val="000000"/>
                </a:solidFill>
                <a:latin typeface="Arial" panose="020B0604020202020204" pitchFamily="34" charset="0"/>
                <a:cs typeface="Arial" panose="020B0604020202020204" pitchFamily="34" charset="0"/>
              </a:rPr>
              <a:t> AV.  Con un proceso de diseño de tres años y una exhaustiva evaluación de sistemas de sonido, </a:t>
            </a:r>
            <a:r>
              <a:rPr lang="es-ES_tradnl" sz="1400" dirty="0" err="1">
                <a:solidFill>
                  <a:srgbClr val="000000"/>
                </a:solidFill>
                <a:latin typeface="Arial" panose="020B0604020202020204" pitchFamily="34" charset="0"/>
                <a:cs typeface="Arial" panose="020B0604020202020204" pitchFamily="34" charset="0"/>
              </a:rPr>
              <a:t>Group</a:t>
            </a:r>
            <a:r>
              <a:rPr lang="es-ES_tradnl" sz="1400" dirty="0">
                <a:solidFill>
                  <a:srgbClr val="000000"/>
                </a:solidFill>
                <a:latin typeface="Arial" panose="020B0604020202020204" pitchFamily="34" charset="0"/>
                <a:cs typeface="Arial" panose="020B0604020202020204" pitchFamily="34" charset="0"/>
              </a:rPr>
              <a:t> Technologies finalmente se adjudico el contrato con la solución de NEXO.</a:t>
            </a:r>
            <a:endParaRPr lang="es-ES_tradnl" sz="14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7E4A5A2-DDD2-224E-BBD4-580A3B9DEDBA}"/>
              </a:ext>
            </a:extLst>
          </p:cNvPr>
          <p:cNvSpPr/>
          <p:nvPr/>
        </p:nvSpPr>
        <p:spPr>
          <a:xfrm>
            <a:off x="9970463" y="6273225"/>
            <a:ext cx="2064989" cy="584775"/>
          </a:xfrm>
          <a:prstGeom prst="rect">
            <a:avLst/>
          </a:prstGeom>
        </p:spPr>
        <p:txBody>
          <a:bodyPr wrap="none">
            <a:spAutoFit/>
          </a:bodyPr>
          <a:lstStyle/>
          <a:p>
            <a:pPr algn="ctr"/>
            <a:r>
              <a:rPr lang="fr-FR" sz="1600" dirty="0" err="1">
                <a:solidFill>
                  <a:srgbClr val="3A57A7"/>
                </a:solidFill>
                <a:latin typeface="Arial" panose="020B0604020202020204" pitchFamily="34" charset="0"/>
                <a:cs typeface="Arial" panose="020B0604020202020204" pitchFamily="34" charset="0"/>
              </a:rPr>
              <a:t>Capacidad</a:t>
            </a:r>
            <a:r>
              <a:rPr lang="fr-FR" sz="1600" dirty="0">
                <a:solidFill>
                  <a:srgbClr val="3A57A7"/>
                </a:solidFill>
                <a:latin typeface="Arial" panose="020B0604020202020204" pitchFamily="34" charset="0"/>
                <a:cs typeface="Arial" panose="020B0604020202020204" pitchFamily="34" charset="0"/>
              </a:rPr>
              <a:t> : 65,000</a:t>
            </a:r>
            <a:endParaRPr lang="en" sz="1600" dirty="0">
              <a:latin typeface="Arial" panose="020B0604020202020204" pitchFamily="34" charset="0"/>
              <a:cs typeface="Arial" panose="020B0604020202020204" pitchFamily="34" charset="0"/>
            </a:endParaRPr>
          </a:p>
          <a:p>
            <a:r>
              <a:rPr lang="pt" sz="1600" dirty="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E2A7352-A408-A046-9B19-A5FD809AEA29}"/>
              </a:ext>
            </a:extLst>
          </p:cNvPr>
          <p:cNvSpPr/>
          <p:nvPr/>
        </p:nvSpPr>
        <p:spPr>
          <a:xfrm>
            <a:off x="750338" y="5213339"/>
            <a:ext cx="4577724" cy="1184940"/>
          </a:xfrm>
          <a:prstGeom prst="rect">
            <a:avLst/>
          </a:prstGeom>
        </p:spPr>
        <p:txBody>
          <a:bodyPr wrap="square">
            <a:spAutoFit/>
          </a:bodyPr>
          <a:lstStyle/>
          <a:p>
            <a:r>
              <a:rPr lang="es-ES_tradnl" sz="1500" b="1" dirty="0">
                <a:solidFill>
                  <a:srgbClr val="000000"/>
                </a:solidFill>
                <a:latin typeface="Arial" panose="020B0604020202020204" pitchFamily="34" charset="0"/>
                <a:cs typeface="Arial" panose="020B0604020202020204" pitchFamily="34" charset="0"/>
              </a:rPr>
              <a:t>Lista de equipos</a:t>
            </a:r>
          </a:p>
          <a:p>
            <a:pPr marL="285750" indent="-285750">
              <a:buFont typeface="Arial" panose="020B0604020202020204" pitchFamily="34" charset="0"/>
              <a:buChar char="•"/>
            </a:pPr>
            <a:r>
              <a:rPr lang="es-ES_tradnl" sz="1400" dirty="0">
                <a:solidFill>
                  <a:srgbClr val="000000"/>
                </a:solidFill>
                <a:latin typeface="Arial" panose="020B0604020202020204" pitchFamily="34" charset="0"/>
                <a:cs typeface="Arial" panose="020B0604020202020204" pitchFamily="34" charset="0"/>
              </a:rPr>
              <a:t>216 x GEO S12</a:t>
            </a:r>
          </a:p>
          <a:p>
            <a:pPr marL="285750" indent="-285750">
              <a:buFont typeface="Arial" panose="020B0604020202020204" pitchFamily="34" charset="0"/>
              <a:buChar char="•"/>
            </a:pPr>
            <a:r>
              <a:rPr lang="es-ES_tradnl" sz="1400" dirty="0">
                <a:solidFill>
                  <a:srgbClr val="000000"/>
                </a:solidFill>
                <a:latin typeface="Arial" panose="020B0604020202020204" pitchFamily="34" charset="0"/>
                <a:cs typeface="Arial" panose="020B0604020202020204" pitchFamily="34" charset="0"/>
              </a:rPr>
              <a:t>54 x LS18</a:t>
            </a:r>
          </a:p>
          <a:p>
            <a:pPr marL="285750" indent="-285750">
              <a:buFont typeface="Arial" panose="020B0604020202020204" pitchFamily="34" charset="0"/>
              <a:buChar char="•"/>
            </a:pPr>
            <a:r>
              <a:rPr lang="es-ES_tradnl" sz="1400" dirty="0">
                <a:solidFill>
                  <a:srgbClr val="000000"/>
                </a:solidFill>
                <a:latin typeface="Arial" panose="020B0604020202020204" pitchFamily="34" charset="0"/>
                <a:cs typeface="Arial" panose="020B0604020202020204" pitchFamily="34" charset="0"/>
              </a:rPr>
              <a:t>200 x ID24</a:t>
            </a:r>
          </a:p>
          <a:p>
            <a:pPr marL="285750" indent="-285750">
              <a:buFont typeface="Arial" panose="020B0604020202020204" pitchFamily="34" charset="0"/>
              <a:buChar char="•"/>
            </a:pPr>
            <a:r>
              <a:rPr lang="es-ES_tradnl" sz="1400" dirty="0">
                <a:solidFill>
                  <a:srgbClr val="000000"/>
                </a:solidFill>
                <a:latin typeface="Arial" panose="020B0604020202020204" pitchFamily="34" charset="0"/>
                <a:cs typeface="Arial" panose="020B0604020202020204" pitchFamily="34" charset="0"/>
              </a:rPr>
              <a:t>NXAMP4x1 / 4x4 </a:t>
            </a:r>
            <a:endParaRPr lang="es-ES_tradnl" sz="1400" dirty="0">
              <a:latin typeface="Arial" panose="020B0604020202020204" pitchFamily="34" charset="0"/>
              <a:cs typeface="Arial" panose="020B0604020202020204" pitchFamily="34" charset="0"/>
            </a:endParaRPr>
          </a:p>
        </p:txBody>
      </p:sp>
      <p:cxnSp>
        <p:nvCxnSpPr>
          <p:cNvPr id="23" name="Connecteur droit 22">
            <a:extLst>
              <a:ext uri="{FF2B5EF4-FFF2-40B4-BE49-F238E27FC236}">
                <a16:creationId xmlns:a16="http://schemas.microsoft.com/office/drawing/2014/main" id="{09C19CD7-4330-964A-B2E6-1FEF1E2DF345}"/>
              </a:ext>
            </a:extLst>
          </p:cNvPr>
          <p:cNvCxnSpPr>
            <a:cxnSpLocks/>
          </p:cNvCxnSpPr>
          <p:nvPr/>
        </p:nvCxnSpPr>
        <p:spPr>
          <a:xfrm>
            <a:off x="543796" y="5213339"/>
            <a:ext cx="0" cy="1652936"/>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38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750"/>
                                        <p:tgtEl>
                                          <p:spTgt spid="20"/>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750"/>
                                        <p:tgtEl>
                                          <p:spTgt spid="23"/>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Title 1">
            <a:extLst>
              <a:ext uri="{FF2B5EF4-FFF2-40B4-BE49-F238E27FC236}">
                <a16:creationId xmlns:a16="http://schemas.microsoft.com/office/drawing/2014/main" id="{D56026EA-C8A6-E648-A511-12D89D287CF2}"/>
              </a:ext>
            </a:extLst>
          </p:cNvPr>
          <p:cNvSpPr txBox="1">
            <a:spLocks/>
          </p:cNvSpPr>
          <p:nvPr/>
        </p:nvSpPr>
        <p:spPr>
          <a:xfrm>
            <a:off x="146676" y="1188301"/>
            <a:ext cx="638307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ea typeface="Helvetica Neue" panose="02000403000000020004" pitchFamily="2" charset="0"/>
                <a:cs typeface="Arial" panose="020B0604020202020204" pitchFamily="34" charset="0"/>
              </a:rPr>
              <a:t>Optus Stadium </a:t>
            </a:r>
            <a:r>
              <a:rPr lang="en-GB" sz="2000" dirty="0">
                <a:latin typeface="Arial" panose="020B0604020202020204" pitchFamily="34" charset="0"/>
                <a:ea typeface="Helvetica Neue" panose="02000403000000020004" pitchFamily="2" charset="0"/>
                <a:cs typeface="Arial" panose="020B0604020202020204" pitchFamily="34" charset="0"/>
              </a:rPr>
              <a:t>Perth</a:t>
            </a:r>
            <a:r>
              <a:rPr lang="en-GB" sz="1800" dirty="0">
                <a:latin typeface="Arial" panose="020B0604020202020204" pitchFamily="34" charset="0"/>
                <a:ea typeface="Helvetica Neue" panose="02000403000000020004" pitchFamily="2" charset="0"/>
                <a:cs typeface="Arial" panose="020B0604020202020204" pitchFamily="34" charset="0"/>
              </a:rPr>
              <a:t>, Australia</a:t>
            </a:r>
          </a:p>
        </p:txBody>
      </p:sp>
      <p:pic>
        <p:nvPicPr>
          <p:cNvPr id="8" name="Image 7">
            <a:extLst>
              <a:ext uri="{FF2B5EF4-FFF2-40B4-BE49-F238E27FC236}">
                <a16:creationId xmlns:a16="http://schemas.microsoft.com/office/drawing/2014/main" id="{BB0CF279-9F15-BD4F-AF9E-A707541FD117}"/>
              </a:ext>
            </a:extLst>
          </p:cNvPr>
          <p:cNvPicPr>
            <a:picLocks noChangeAspect="1"/>
          </p:cNvPicPr>
          <p:nvPr/>
        </p:nvPicPr>
        <p:blipFill rotWithShape="1">
          <a:blip r:embed="rId2"/>
          <a:srcRect l="4277" r="34396"/>
          <a:stretch/>
        </p:blipFill>
        <p:spPr>
          <a:xfrm>
            <a:off x="394195" y="1755795"/>
            <a:ext cx="3777002" cy="4642338"/>
          </a:xfrm>
          <a:prstGeom prst="rect">
            <a:avLst/>
          </a:prstGeom>
        </p:spPr>
      </p:pic>
      <p:pic>
        <p:nvPicPr>
          <p:cNvPr id="12" name="Image 11">
            <a:extLst>
              <a:ext uri="{FF2B5EF4-FFF2-40B4-BE49-F238E27FC236}">
                <a16:creationId xmlns:a16="http://schemas.microsoft.com/office/drawing/2014/main" id="{6DA91F6C-E35E-EF49-819A-733AEF0A4AB8}"/>
              </a:ext>
            </a:extLst>
          </p:cNvPr>
          <p:cNvPicPr>
            <a:picLocks noChangeAspect="1"/>
          </p:cNvPicPr>
          <p:nvPr/>
        </p:nvPicPr>
        <p:blipFill rotWithShape="1">
          <a:blip r:embed="rId3"/>
          <a:srcRect t="-1" b="26104"/>
          <a:stretch/>
        </p:blipFill>
        <p:spPr>
          <a:xfrm>
            <a:off x="4599991" y="937846"/>
            <a:ext cx="7592012" cy="3764017"/>
          </a:xfrm>
          <a:prstGeom prst="rect">
            <a:avLst/>
          </a:prstGeom>
        </p:spPr>
      </p:pic>
      <p:sp>
        <p:nvSpPr>
          <p:cNvPr id="13" name="Rectangle 12">
            <a:extLst>
              <a:ext uri="{FF2B5EF4-FFF2-40B4-BE49-F238E27FC236}">
                <a16:creationId xmlns:a16="http://schemas.microsoft.com/office/drawing/2014/main" id="{20C4B1D6-E36E-794E-957E-1699679AE5F0}"/>
              </a:ext>
            </a:extLst>
          </p:cNvPr>
          <p:cNvSpPr/>
          <p:nvPr/>
        </p:nvSpPr>
        <p:spPr>
          <a:xfrm>
            <a:off x="4700961" y="4931035"/>
            <a:ext cx="7491039" cy="738664"/>
          </a:xfrm>
          <a:prstGeom prst="rect">
            <a:avLst/>
          </a:prstGeom>
        </p:spPr>
        <p:txBody>
          <a:bodyPr wrap="square">
            <a:spAutoFit/>
          </a:bodyPr>
          <a:lstStyle/>
          <a:p>
            <a:r>
              <a:rPr lang="es-ES_tradnl" sz="1400" dirty="0">
                <a:solidFill>
                  <a:srgbClr val="000000"/>
                </a:solidFill>
                <a:latin typeface="Arial" panose="020B0604020202020204" pitchFamily="34" charset="0"/>
                <a:cs typeface="Arial" panose="020B0604020202020204" pitchFamily="34" charset="0"/>
              </a:rPr>
              <a:t>El desafío para </a:t>
            </a:r>
            <a:r>
              <a:rPr lang="es-ES_tradnl" sz="1400" dirty="0" err="1">
                <a:solidFill>
                  <a:srgbClr val="000000"/>
                </a:solidFill>
                <a:latin typeface="Arial" panose="020B0604020202020204" pitchFamily="34" charset="0"/>
                <a:cs typeface="Arial" panose="020B0604020202020204" pitchFamily="34" charset="0"/>
              </a:rPr>
              <a:t>Rutledge</a:t>
            </a:r>
            <a:r>
              <a:rPr lang="es-ES_tradnl" sz="1400" dirty="0">
                <a:solidFill>
                  <a:srgbClr val="000000"/>
                </a:solidFill>
                <a:latin typeface="Arial" panose="020B0604020202020204" pitchFamily="34" charset="0"/>
                <a:cs typeface="Arial" panose="020B0604020202020204" pitchFamily="34" charset="0"/>
              </a:rPr>
              <a:t> AV fue implementar un Sistema de refuerzo de sonido que pueda proveer un ambicioso 0.6 </a:t>
            </a:r>
            <a:r>
              <a:rPr lang="es-ES_tradnl" sz="1400" dirty="0" err="1">
                <a:solidFill>
                  <a:srgbClr val="000000"/>
                </a:solidFill>
                <a:latin typeface="Arial" panose="020B0604020202020204" pitchFamily="34" charset="0"/>
                <a:cs typeface="Arial" panose="020B0604020202020204" pitchFamily="34" charset="0"/>
              </a:rPr>
              <a:t>STi</a:t>
            </a:r>
            <a:r>
              <a:rPr lang="es-ES_tradnl" sz="1400" dirty="0">
                <a:solidFill>
                  <a:srgbClr val="000000"/>
                </a:solidFill>
                <a:latin typeface="Arial" panose="020B0604020202020204" pitchFamily="34" charset="0"/>
                <a:cs typeface="Arial" panose="020B0604020202020204" pitchFamily="34" charset="0"/>
              </a:rPr>
              <a:t> en todo el estadio.</a:t>
            </a:r>
          </a:p>
          <a:p>
            <a:r>
              <a:rPr lang="es-ES_tradnl" sz="1400" dirty="0">
                <a:solidFill>
                  <a:srgbClr val="000000"/>
                </a:solidFill>
                <a:latin typeface="Arial" panose="020B0604020202020204" pitchFamily="34" charset="0"/>
                <a:cs typeface="Arial" panose="020B0604020202020204" pitchFamily="34" charset="0"/>
              </a:rPr>
              <a:t>Adicionalmente un NPS nominal de 102dB (±3dB) fue estipulado para los 60,000 asientos.</a:t>
            </a:r>
            <a:endParaRPr lang="es-ES_tradnl" sz="14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5993439-F989-4145-B90D-57DD566671BA}"/>
              </a:ext>
            </a:extLst>
          </p:cNvPr>
          <p:cNvSpPr/>
          <p:nvPr/>
        </p:nvSpPr>
        <p:spPr>
          <a:xfrm>
            <a:off x="4700955" y="5770461"/>
            <a:ext cx="7491045" cy="1015663"/>
          </a:xfrm>
          <a:prstGeom prst="rect">
            <a:avLst/>
          </a:prstGeom>
        </p:spPr>
        <p:txBody>
          <a:bodyPr wrap="square">
            <a:spAutoFit/>
          </a:bodyPr>
          <a:lstStyle/>
          <a:p>
            <a:r>
              <a:rPr lang="en" sz="1500" dirty="0">
                <a:solidFill>
                  <a:schemeClr val="bg1">
                    <a:lumMod val="50000"/>
                  </a:schemeClr>
                </a:solidFill>
                <a:latin typeface="Arial" panose="020B0604020202020204" pitchFamily="34" charset="0"/>
                <a:cs typeface="Arial" panose="020B0604020202020204" pitchFamily="34" charset="0"/>
              </a:rPr>
              <a:t>“</a:t>
            </a:r>
            <a:r>
              <a:rPr lang="es-ES_tradnl" sz="1500" i="1" dirty="0">
                <a:solidFill>
                  <a:schemeClr val="bg1">
                    <a:lumMod val="50000"/>
                  </a:schemeClr>
                </a:solidFill>
                <a:latin typeface="Arial" panose="020B0604020202020204" pitchFamily="34" charset="0"/>
                <a:cs typeface="Arial" panose="020B0604020202020204" pitchFamily="34" charset="0"/>
              </a:rPr>
              <a:t>Desde el principio, NEXO era el claro ganador por una variedad de factores, y a lo largo del Proyecto, el fabricante y su distribuidor se comportaron como excelentes socios realizando todo el soporte necesario, cualquiera que haya sido</a:t>
            </a:r>
            <a:r>
              <a:rPr lang="es-ES_tradnl" sz="1500" dirty="0">
                <a:solidFill>
                  <a:schemeClr val="bg1">
                    <a:lumMod val="50000"/>
                  </a:schemeClr>
                </a:solidFill>
                <a:latin typeface="Arial" panose="020B0604020202020204" pitchFamily="34" charset="0"/>
                <a:cs typeface="Arial" panose="020B0604020202020204" pitchFamily="34" charset="0"/>
              </a:rPr>
              <a:t>” - </a:t>
            </a:r>
            <a:r>
              <a:rPr lang="es-ES_tradnl" sz="1500" dirty="0" err="1">
                <a:solidFill>
                  <a:schemeClr val="bg1">
                    <a:lumMod val="50000"/>
                  </a:schemeClr>
                </a:solidFill>
                <a:latin typeface="Arial" panose="020B0604020202020204" pitchFamily="34" charset="0"/>
                <a:cs typeface="Arial" panose="020B0604020202020204" pitchFamily="34" charset="0"/>
              </a:rPr>
              <a:t>Elijah</a:t>
            </a:r>
            <a:r>
              <a:rPr lang="es-ES_tradnl" sz="1500" dirty="0">
                <a:solidFill>
                  <a:schemeClr val="bg1">
                    <a:lumMod val="50000"/>
                  </a:schemeClr>
                </a:solidFill>
                <a:latin typeface="Arial" panose="020B0604020202020204" pitchFamily="34" charset="0"/>
                <a:cs typeface="Arial" panose="020B0604020202020204" pitchFamily="34" charset="0"/>
              </a:rPr>
              <a:t> </a:t>
            </a:r>
            <a:r>
              <a:rPr lang="es-ES_tradnl" sz="1500" dirty="0" err="1">
                <a:solidFill>
                  <a:schemeClr val="bg1">
                    <a:lumMod val="50000"/>
                  </a:schemeClr>
                </a:solidFill>
                <a:latin typeface="Arial" panose="020B0604020202020204" pitchFamily="34" charset="0"/>
                <a:cs typeface="Arial" panose="020B0604020202020204" pitchFamily="34" charset="0"/>
              </a:rPr>
              <a:t>Steele</a:t>
            </a:r>
            <a:r>
              <a:rPr lang="es-ES_tradnl" sz="1500" dirty="0">
                <a:solidFill>
                  <a:schemeClr val="bg1">
                    <a:lumMod val="50000"/>
                  </a:schemeClr>
                </a:solidFill>
                <a:latin typeface="Arial" panose="020B0604020202020204" pitchFamily="34" charset="0"/>
                <a:cs typeface="Arial" panose="020B0604020202020204" pitchFamily="34" charset="0"/>
              </a:rPr>
              <a:t>, </a:t>
            </a:r>
            <a:r>
              <a:rPr lang="es-ES_tradnl" sz="1500" dirty="0" err="1">
                <a:solidFill>
                  <a:schemeClr val="bg1">
                    <a:lumMod val="50000"/>
                  </a:schemeClr>
                </a:solidFill>
                <a:latin typeface="Arial" panose="020B0604020202020204" pitchFamily="34" charset="0"/>
                <a:cs typeface="Arial" panose="020B0604020202020204" pitchFamily="34" charset="0"/>
              </a:rPr>
              <a:t>Rutledge</a:t>
            </a:r>
            <a:r>
              <a:rPr lang="es-ES_tradnl" sz="1500" dirty="0">
                <a:solidFill>
                  <a:schemeClr val="bg1">
                    <a:lumMod val="50000"/>
                  </a:schemeClr>
                </a:solidFill>
                <a:latin typeface="Arial" panose="020B0604020202020204" pitchFamily="34" charset="0"/>
                <a:cs typeface="Arial" panose="020B0604020202020204" pitchFamily="34" charset="0"/>
              </a:rPr>
              <a:t> Project Manager</a:t>
            </a:r>
          </a:p>
        </p:txBody>
      </p:sp>
      <p:cxnSp>
        <p:nvCxnSpPr>
          <p:cNvPr id="16" name="Connecteur droit 15">
            <a:extLst>
              <a:ext uri="{FF2B5EF4-FFF2-40B4-BE49-F238E27FC236}">
                <a16:creationId xmlns:a16="http://schemas.microsoft.com/office/drawing/2014/main" id="{55E36B14-5CA2-9549-BFF2-C95FA5A77563}"/>
              </a:ext>
            </a:extLst>
          </p:cNvPr>
          <p:cNvCxnSpPr/>
          <p:nvPr/>
        </p:nvCxnSpPr>
        <p:spPr>
          <a:xfrm>
            <a:off x="4599991" y="5023345"/>
            <a:ext cx="0" cy="1834655"/>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626814"/>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Title 1">
            <a:extLst>
              <a:ext uri="{FF2B5EF4-FFF2-40B4-BE49-F238E27FC236}">
                <a16:creationId xmlns:a16="http://schemas.microsoft.com/office/drawing/2014/main" id="{D56026EA-C8A6-E648-A511-12D89D287CF2}"/>
              </a:ext>
            </a:extLst>
          </p:cNvPr>
          <p:cNvSpPr txBox="1">
            <a:spLocks/>
          </p:cNvSpPr>
          <p:nvPr/>
        </p:nvSpPr>
        <p:spPr>
          <a:xfrm>
            <a:off x="146676" y="1188301"/>
            <a:ext cx="638307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ea typeface="Helvetica Neue" panose="02000403000000020004" pitchFamily="2" charset="0"/>
                <a:cs typeface="Arial" panose="020B0604020202020204" pitchFamily="34" charset="0"/>
              </a:rPr>
              <a:t>Optus Stadium </a:t>
            </a:r>
            <a:r>
              <a:rPr lang="en-GB" sz="2000" dirty="0">
                <a:latin typeface="Arial" panose="020B0604020202020204" pitchFamily="34" charset="0"/>
                <a:ea typeface="Helvetica Neue" panose="02000403000000020004" pitchFamily="2" charset="0"/>
                <a:cs typeface="Arial" panose="020B0604020202020204" pitchFamily="34" charset="0"/>
              </a:rPr>
              <a:t>Perth</a:t>
            </a:r>
            <a:r>
              <a:rPr lang="en-GB" sz="1800" dirty="0">
                <a:latin typeface="Arial" panose="020B0604020202020204" pitchFamily="34" charset="0"/>
                <a:ea typeface="Helvetica Neue" panose="02000403000000020004" pitchFamily="2" charset="0"/>
                <a:cs typeface="Arial" panose="020B0604020202020204" pitchFamily="34" charset="0"/>
              </a:rPr>
              <a:t>, Australia</a:t>
            </a:r>
          </a:p>
        </p:txBody>
      </p:sp>
      <p:pic>
        <p:nvPicPr>
          <p:cNvPr id="7" name="Image 6">
            <a:extLst>
              <a:ext uri="{FF2B5EF4-FFF2-40B4-BE49-F238E27FC236}">
                <a16:creationId xmlns:a16="http://schemas.microsoft.com/office/drawing/2014/main" id="{8D811DBB-1A3E-9A4E-994C-C52666B150A1}"/>
              </a:ext>
            </a:extLst>
          </p:cNvPr>
          <p:cNvPicPr>
            <a:picLocks noChangeAspect="1"/>
          </p:cNvPicPr>
          <p:nvPr/>
        </p:nvPicPr>
        <p:blipFill rotWithShape="1">
          <a:blip r:embed="rId2"/>
          <a:srcRect t="5428"/>
          <a:stretch/>
        </p:blipFill>
        <p:spPr>
          <a:xfrm>
            <a:off x="236844" y="4510049"/>
            <a:ext cx="3725556" cy="2347952"/>
          </a:xfrm>
          <a:prstGeom prst="rect">
            <a:avLst/>
          </a:prstGeom>
        </p:spPr>
      </p:pic>
      <p:sp>
        <p:nvSpPr>
          <p:cNvPr id="11" name="Rectangle 10">
            <a:extLst>
              <a:ext uri="{FF2B5EF4-FFF2-40B4-BE49-F238E27FC236}">
                <a16:creationId xmlns:a16="http://schemas.microsoft.com/office/drawing/2014/main" id="{4A9A2698-BA65-8346-84B7-09491BBC301E}"/>
              </a:ext>
            </a:extLst>
          </p:cNvPr>
          <p:cNvSpPr/>
          <p:nvPr/>
        </p:nvSpPr>
        <p:spPr>
          <a:xfrm>
            <a:off x="5408340" y="5223917"/>
            <a:ext cx="6349333" cy="1384995"/>
          </a:xfrm>
          <a:prstGeom prst="rect">
            <a:avLst/>
          </a:prstGeom>
        </p:spPr>
        <p:txBody>
          <a:bodyPr wrap="square">
            <a:spAutoFit/>
          </a:bodyPr>
          <a:lstStyle/>
          <a:p>
            <a:pPr algn="just"/>
            <a:r>
              <a:rPr lang="es-ES_tradnl" sz="1400" dirty="0">
                <a:solidFill>
                  <a:srgbClr val="000000"/>
                </a:solidFill>
                <a:latin typeface="Arial" panose="020B0604020202020204" pitchFamily="34" charset="0"/>
                <a:cs typeface="Arial" panose="020B0604020202020204" pitchFamily="34" charset="0"/>
              </a:rPr>
              <a:t>Para lograr el </a:t>
            </a:r>
            <a:r>
              <a:rPr lang="es-ES_tradnl" sz="1400" dirty="0" err="1">
                <a:solidFill>
                  <a:srgbClr val="000000"/>
                </a:solidFill>
                <a:latin typeface="Arial" panose="020B0604020202020204" pitchFamily="34" charset="0"/>
                <a:cs typeface="Arial" panose="020B0604020202020204" pitchFamily="34" charset="0"/>
              </a:rPr>
              <a:t>STi</a:t>
            </a:r>
            <a:r>
              <a:rPr lang="es-ES_tradnl" sz="1400" dirty="0">
                <a:solidFill>
                  <a:srgbClr val="000000"/>
                </a:solidFill>
                <a:latin typeface="Arial" panose="020B0604020202020204" pitchFamily="34" charset="0"/>
                <a:cs typeface="Arial" panose="020B0604020202020204" pitchFamily="34" charset="0"/>
              </a:rPr>
              <a:t> de 0.6 en las áreas de bajo balcón , se utilizaron 200x NEXO ID24 . Cada ID24 fue retrasado en señal , el dipolo de 4 “ proporciono la cobertura necesaria en aquellos espacios en sombra de los GEOS12.</a:t>
            </a:r>
          </a:p>
          <a:p>
            <a:pPr algn="just"/>
            <a:r>
              <a:rPr lang="es-ES_tradnl" sz="1400" dirty="0">
                <a:solidFill>
                  <a:srgbClr val="000000"/>
                </a:solidFill>
                <a:latin typeface="Arial" panose="020B0604020202020204" pitchFamily="34" charset="0"/>
                <a:cs typeface="Arial" panose="020B0604020202020204" pitchFamily="34" charset="0"/>
              </a:rPr>
              <a:t>“Estas cajas engañosamente poderosas nos permitieron cumplir con el manejo de 100 dB SPL en lo que llamamos las áreas de sombra, mientras que su tamaño compacto proporciona discreción visual,” explica </a:t>
            </a:r>
            <a:r>
              <a:rPr lang="es-ES_tradnl" sz="1400" dirty="0" err="1">
                <a:solidFill>
                  <a:srgbClr val="000000"/>
                </a:solidFill>
                <a:latin typeface="Arial" panose="020B0604020202020204" pitchFamily="34" charset="0"/>
                <a:cs typeface="Arial" panose="020B0604020202020204" pitchFamily="34" charset="0"/>
              </a:rPr>
              <a:t>Steele</a:t>
            </a:r>
            <a:r>
              <a:rPr lang="es-ES_tradnl" sz="1400" dirty="0">
                <a:solidFill>
                  <a:srgbClr val="000000"/>
                </a:solidFill>
                <a:latin typeface="Arial" panose="020B0604020202020204" pitchFamily="34" charset="0"/>
                <a:cs typeface="Arial" panose="020B0604020202020204" pitchFamily="34" charset="0"/>
              </a:rPr>
              <a:t>.</a:t>
            </a:r>
            <a:endParaRPr lang="es-ES_tradnl" sz="1400" dirty="0">
              <a:latin typeface="Arial" panose="020B0604020202020204" pitchFamily="34" charset="0"/>
              <a:cs typeface="Arial" panose="020B0604020202020204" pitchFamily="34" charset="0"/>
            </a:endParaRPr>
          </a:p>
        </p:txBody>
      </p:sp>
      <p:pic>
        <p:nvPicPr>
          <p:cNvPr id="20" name="Image 19">
            <a:extLst>
              <a:ext uri="{FF2B5EF4-FFF2-40B4-BE49-F238E27FC236}">
                <a16:creationId xmlns:a16="http://schemas.microsoft.com/office/drawing/2014/main" id="{A2BECE3B-30AF-B647-8B68-885573466681}"/>
              </a:ext>
            </a:extLst>
          </p:cNvPr>
          <p:cNvPicPr>
            <a:picLocks noChangeAspect="1"/>
          </p:cNvPicPr>
          <p:nvPr/>
        </p:nvPicPr>
        <p:blipFill rotWithShape="1">
          <a:blip r:embed="rId3"/>
          <a:srcRect t="1656"/>
          <a:stretch/>
        </p:blipFill>
        <p:spPr>
          <a:xfrm>
            <a:off x="5772432" y="1025385"/>
            <a:ext cx="6182724" cy="4035616"/>
          </a:xfrm>
          <a:prstGeom prst="rect">
            <a:avLst/>
          </a:prstGeom>
        </p:spPr>
      </p:pic>
      <p:sp>
        <p:nvSpPr>
          <p:cNvPr id="13" name="Rectangle 12">
            <a:extLst>
              <a:ext uri="{FF2B5EF4-FFF2-40B4-BE49-F238E27FC236}">
                <a16:creationId xmlns:a16="http://schemas.microsoft.com/office/drawing/2014/main" id="{20C4B1D6-E36E-794E-957E-1699679AE5F0}"/>
              </a:ext>
            </a:extLst>
          </p:cNvPr>
          <p:cNvSpPr/>
          <p:nvPr/>
        </p:nvSpPr>
        <p:spPr>
          <a:xfrm>
            <a:off x="146676" y="1723388"/>
            <a:ext cx="5943370" cy="2462213"/>
          </a:xfrm>
          <a:prstGeom prst="rect">
            <a:avLst/>
          </a:prstGeom>
        </p:spPr>
        <p:txBody>
          <a:bodyPr wrap="square">
            <a:spAutoFit/>
          </a:bodyPr>
          <a:lstStyle/>
          <a:p>
            <a:pPr algn="just"/>
            <a:r>
              <a:rPr lang="es-ES_tradnl" sz="1400" dirty="0">
                <a:solidFill>
                  <a:srgbClr val="000000"/>
                </a:solidFill>
                <a:latin typeface="Arial" panose="020B0604020202020204" pitchFamily="34" charset="0"/>
                <a:cs typeface="Arial" panose="020B0604020202020204" pitchFamily="34" charset="0"/>
              </a:rPr>
              <a:t>Dieciocho arreglos, cada uno combinando 12x GEO S12 con 3xgabineres de sub bajos  LS18 , que fueron instalados para proporcionar la diferencia en este estadio el “PUNCH”</a:t>
            </a:r>
          </a:p>
          <a:p>
            <a:pPr algn="just"/>
            <a:r>
              <a:rPr lang="es-ES_tradnl" sz="1400" dirty="0">
                <a:solidFill>
                  <a:srgbClr val="000000"/>
                </a:solidFill>
                <a:latin typeface="Arial" panose="020B0604020202020204" pitchFamily="34" charset="0"/>
                <a:cs typeface="Arial" panose="020B0604020202020204" pitchFamily="34" charset="0"/>
              </a:rPr>
              <a:t> </a:t>
            </a:r>
          </a:p>
          <a:p>
            <a:pPr algn="just"/>
            <a:r>
              <a:rPr lang="es-ES_tradnl" sz="1400" dirty="0">
                <a:solidFill>
                  <a:srgbClr val="000000"/>
                </a:solidFill>
                <a:latin typeface="Arial" panose="020B0604020202020204" pitchFamily="34" charset="0"/>
                <a:cs typeface="Arial" panose="020B0604020202020204" pitchFamily="34" charset="0"/>
              </a:rPr>
              <a:t>Como las simulaciones de NS-1 indicaron, las versiones especiales de los módulos de GEO S1210 y S1230 proporcionaron un tiro largo para asegurar cobertura desde lo bajo hasta la zona L1 de asientos.</a:t>
            </a:r>
            <a:br>
              <a:rPr lang="es-ES_tradnl" sz="1400" dirty="0">
                <a:solidFill>
                  <a:srgbClr val="000000"/>
                </a:solidFill>
                <a:latin typeface="Arial" panose="020B0604020202020204" pitchFamily="34" charset="0"/>
                <a:cs typeface="Arial" panose="020B0604020202020204" pitchFamily="34" charset="0"/>
              </a:rPr>
            </a:br>
            <a:r>
              <a:rPr lang="es-ES_tradnl" sz="1400" dirty="0">
                <a:solidFill>
                  <a:srgbClr val="000000"/>
                </a:solidFill>
                <a:latin typeface="Arial" panose="020B0604020202020204" pitchFamily="34" charset="0"/>
                <a:cs typeface="Arial" panose="020B0604020202020204" pitchFamily="34" charset="0"/>
              </a:rPr>
              <a:t> El control vertical y horizontal es realzado por las guías de onda hiperboloides y los dispositivos de </a:t>
            </a:r>
            <a:r>
              <a:rPr lang="es-ES_tradnl" sz="1400" dirty="0" err="1">
                <a:solidFill>
                  <a:srgbClr val="000000"/>
                </a:solidFill>
                <a:latin typeface="Arial" panose="020B0604020202020204" pitchFamily="34" charset="0"/>
                <a:cs typeface="Arial" panose="020B0604020202020204" pitchFamily="34" charset="0"/>
              </a:rPr>
              <a:t>directividad</a:t>
            </a:r>
            <a:r>
              <a:rPr lang="es-ES_tradnl" sz="1400" dirty="0">
                <a:solidFill>
                  <a:srgbClr val="000000"/>
                </a:solidFill>
                <a:latin typeface="Arial" panose="020B0604020202020204" pitchFamily="34" charset="0"/>
                <a:cs typeface="Arial" panose="020B0604020202020204" pitchFamily="34" charset="0"/>
              </a:rPr>
              <a:t> PDD, la presencia de los tres adicionales sub bajos en cada arreglo extendieron la respuesta de frecuencia hasta 32Hz (-6dB)</a:t>
            </a:r>
            <a:endParaRPr lang="es-ES_tradnl" sz="1400" dirty="0">
              <a:latin typeface="Arial" panose="020B0604020202020204" pitchFamily="34" charset="0"/>
              <a:cs typeface="Arial" panose="020B0604020202020204" pitchFamily="34" charset="0"/>
            </a:endParaRPr>
          </a:p>
        </p:txBody>
      </p:sp>
      <p:cxnSp>
        <p:nvCxnSpPr>
          <p:cNvPr id="23" name="Connecteur droit 22">
            <a:extLst>
              <a:ext uri="{FF2B5EF4-FFF2-40B4-BE49-F238E27FC236}">
                <a16:creationId xmlns:a16="http://schemas.microsoft.com/office/drawing/2014/main" id="{3837928D-0F20-4F4F-8AD7-D5EC9E2FCC97}"/>
              </a:ext>
            </a:extLst>
          </p:cNvPr>
          <p:cNvCxnSpPr>
            <a:cxnSpLocks/>
          </p:cNvCxnSpPr>
          <p:nvPr/>
        </p:nvCxnSpPr>
        <p:spPr>
          <a:xfrm>
            <a:off x="5010289" y="5205064"/>
            <a:ext cx="0" cy="1652936"/>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3BE6846D-E029-474D-8BCA-0508415555BC}"/>
              </a:ext>
            </a:extLst>
          </p:cNvPr>
          <p:cNvCxnSpPr>
            <a:cxnSpLocks/>
          </p:cNvCxnSpPr>
          <p:nvPr/>
        </p:nvCxnSpPr>
        <p:spPr>
          <a:xfrm>
            <a:off x="6206043" y="1755795"/>
            <a:ext cx="0" cy="2574797"/>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187791"/>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E414E6E-A704-234F-9B47-4939C28E631C}"/>
              </a:ext>
            </a:extLst>
          </p:cNvPr>
          <p:cNvPicPr>
            <a:picLocks noChangeAspect="1"/>
          </p:cNvPicPr>
          <p:nvPr/>
        </p:nvPicPr>
        <p:blipFill>
          <a:blip r:embed="rId2"/>
          <a:stretch>
            <a:fillRect/>
          </a:stretch>
        </p:blipFill>
        <p:spPr>
          <a:xfrm>
            <a:off x="0" y="937846"/>
            <a:ext cx="12192000" cy="5920154"/>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19" name="Title 1">
            <a:extLst>
              <a:ext uri="{FF2B5EF4-FFF2-40B4-BE49-F238E27FC236}">
                <a16:creationId xmlns:a16="http://schemas.microsoft.com/office/drawing/2014/main" id="{A98657ED-A17B-0746-A2A2-3D2C5DD748ED}"/>
              </a:ext>
            </a:extLst>
          </p:cNvPr>
          <p:cNvSpPr txBox="1">
            <a:spLocks/>
          </p:cNvSpPr>
          <p:nvPr/>
        </p:nvSpPr>
        <p:spPr>
          <a:xfrm>
            <a:off x="146677" y="1633778"/>
            <a:ext cx="494113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latin typeface="Arial" panose="020B0604020202020204" pitchFamily="34" charset="0"/>
                <a:ea typeface="Helvetica Neue" panose="02000403000000020004" pitchFamily="2" charset="0"/>
                <a:cs typeface="Arial" panose="020B0604020202020204" pitchFamily="34" charset="0"/>
              </a:rPr>
              <a:t>Stade de France</a:t>
            </a:r>
          </a:p>
          <a:p>
            <a:r>
              <a:rPr lang="en-GB" sz="1800" dirty="0">
                <a:latin typeface="Arial" panose="020B0604020202020204" pitchFamily="34" charset="0"/>
                <a:ea typeface="Helvetica Neue" panose="02000403000000020004" pitchFamily="2" charset="0"/>
                <a:cs typeface="Arial" panose="020B0604020202020204" pitchFamily="34" charset="0"/>
              </a:rPr>
              <a:t>Paris, France</a:t>
            </a:r>
          </a:p>
        </p:txBody>
      </p:sp>
      <p:sp>
        <p:nvSpPr>
          <p:cNvPr id="20" name="Rectangle 19">
            <a:extLst>
              <a:ext uri="{FF2B5EF4-FFF2-40B4-BE49-F238E27FC236}">
                <a16:creationId xmlns:a16="http://schemas.microsoft.com/office/drawing/2014/main" id="{23577FE5-34A3-5040-AABC-78172E5DE49D}"/>
              </a:ext>
            </a:extLst>
          </p:cNvPr>
          <p:cNvSpPr/>
          <p:nvPr/>
        </p:nvSpPr>
        <p:spPr>
          <a:xfrm>
            <a:off x="146676" y="2768767"/>
            <a:ext cx="4577725" cy="1815882"/>
          </a:xfrm>
          <a:prstGeom prst="rect">
            <a:avLst/>
          </a:prstGeom>
        </p:spPr>
        <p:txBody>
          <a:bodyPr wrap="square">
            <a:spAutoFit/>
          </a:bodyPr>
          <a:lstStyle/>
          <a:p>
            <a:r>
              <a:rPr lang="es-ES_tradnl" sz="1400" dirty="0">
                <a:solidFill>
                  <a:srgbClr val="000000"/>
                </a:solidFill>
                <a:latin typeface="Arial" panose="020B0604020202020204" pitchFamily="34" charset="0"/>
                <a:cs typeface="Arial" panose="020B0604020202020204" pitchFamily="34" charset="0"/>
              </a:rPr>
              <a:t>El </a:t>
            </a:r>
            <a:r>
              <a:rPr lang="es-ES_tradnl" sz="1400" dirty="0" err="1">
                <a:solidFill>
                  <a:srgbClr val="000000"/>
                </a:solidFill>
                <a:latin typeface="Arial" panose="020B0604020202020204" pitchFamily="34" charset="0"/>
                <a:cs typeface="Arial" panose="020B0604020202020204" pitchFamily="34" charset="0"/>
              </a:rPr>
              <a:t>Stade</a:t>
            </a:r>
            <a:r>
              <a:rPr lang="es-ES_tradnl" sz="1400" dirty="0">
                <a:solidFill>
                  <a:srgbClr val="000000"/>
                </a:solidFill>
                <a:latin typeface="Arial" panose="020B0604020202020204" pitchFamily="34" charset="0"/>
                <a:cs typeface="Arial" panose="020B0604020202020204" pitchFamily="34" charset="0"/>
              </a:rPr>
              <a:t> de France en </a:t>
            </a:r>
            <a:r>
              <a:rPr lang="es-ES_tradnl" sz="1400" dirty="0" err="1">
                <a:solidFill>
                  <a:srgbClr val="000000"/>
                </a:solidFill>
                <a:latin typeface="Arial" panose="020B0604020202020204" pitchFamily="34" charset="0"/>
                <a:cs typeface="Arial" panose="020B0604020202020204" pitchFamily="34" charset="0"/>
              </a:rPr>
              <a:t>St</a:t>
            </a:r>
            <a:r>
              <a:rPr lang="es-ES_tradnl" sz="1400" dirty="0">
                <a:solidFill>
                  <a:srgbClr val="000000"/>
                </a:solidFill>
                <a:latin typeface="Arial" panose="020B0604020202020204" pitchFamily="34" charset="0"/>
                <a:cs typeface="Arial" panose="020B0604020202020204" pitchFamily="34" charset="0"/>
              </a:rPr>
              <a:t> Denis, Paris, es el estadio icónico de Francia. Con una capacidad de 80,000asientos y un fantástico techo flotante. Construido como el estadio principal de la copa de mundo de futbol 1998, realizada y ganada por Francia, este estadio a estado siempre provisto por el mismo fabricante francés NEXO, con alrededor de 300 gabinetes de alta potencia instalados.</a:t>
            </a:r>
            <a:endParaRPr lang="es-ES_tradnl" sz="14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7E4A5A2-DDD2-224E-BBD4-580A3B9DEDBA}"/>
              </a:ext>
            </a:extLst>
          </p:cNvPr>
          <p:cNvSpPr/>
          <p:nvPr/>
        </p:nvSpPr>
        <p:spPr>
          <a:xfrm>
            <a:off x="10021758" y="6273225"/>
            <a:ext cx="1962397" cy="584775"/>
          </a:xfrm>
          <a:prstGeom prst="rect">
            <a:avLst/>
          </a:prstGeom>
        </p:spPr>
        <p:txBody>
          <a:bodyPr wrap="none">
            <a:spAutoFit/>
          </a:bodyPr>
          <a:lstStyle/>
          <a:p>
            <a:pPr algn="ctr"/>
            <a:r>
              <a:rPr lang="fr-FR" sz="1600" dirty="0" err="1">
                <a:solidFill>
                  <a:srgbClr val="3A57A7"/>
                </a:solidFill>
                <a:latin typeface="Arial" panose="020B0604020202020204" pitchFamily="34" charset="0"/>
                <a:cs typeface="Arial" panose="020B0604020202020204" pitchFamily="34" charset="0"/>
              </a:rPr>
              <a:t>Capacidad</a:t>
            </a:r>
            <a:r>
              <a:rPr lang="fr-FR" sz="1600" dirty="0">
                <a:solidFill>
                  <a:srgbClr val="3A57A7"/>
                </a:solidFill>
                <a:latin typeface="Arial" panose="020B0604020202020204" pitchFamily="34" charset="0"/>
                <a:cs typeface="Arial" panose="020B0604020202020204" pitchFamily="34" charset="0"/>
              </a:rPr>
              <a:t> : 80,000</a:t>
            </a:r>
            <a:endParaRPr lang="en" sz="1600" dirty="0">
              <a:latin typeface="Arial" panose="020B0604020202020204" pitchFamily="34" charset="0"/>
              <a:cs typeface="Arial" panose="020B0604020202020204" pitchFamily="34" charset="0"/>
            </a:endParaRPr>
          </a:p>
          <a:p>
            <a:r>
              <a:rPr lang="pt" sz="1600" dirty="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E2A7352-A408-A046-9B19-A5FD809AEA29}"/>
              </a:ext>
            </a:extLst>
          </p:cNvPr>
          <p:cNvSpPr/>
          <p:nvPr/>
        </p:nvSpPr>
        <p:spPr>
          <a:xfrm>
            <a:off x="750338" y="5213339"/>
            <a:ext cx="4577724" cy="969496"/>
          </a:xfrm>
          <a:prstGeom prst="rect">
            <a:avLst/>
          </a:prstGeom>
        </p:spPr>
        <p:txBody>
          <a:bodyPr wrap="square">
            <a:spAutoFit/>
          </a:bodyPr>
          <a:lstStyle/>
          <a:p>
            <a:r>
              <a:rPr lang="fr-FR" sz="1500" b="1" dirty="0">
                <a:solidFill>
                  <a:srgbClr val="000000"/>
                </a:solidFill>
                <a:latin typeface="Arial" panose="020B0604020202020204" pitchFamily="34" charset="0"/>
                <a:cs typeface="Arial" panose="020B0604020202020204" pitchFamily="34" charset="0"/>
              </a:rPr>
              <a:t>Lista de </a:t>
            </a:r>
            <a:r>
              <a:rPr lang="fr-FR" sz="1500" b="1" dirty="0" err="1">
                <a:solidFill>
                  <a:srgbClr val="000000"/>
                </a:solidFill>
                <a:latin typeface="Arial" panose="020B0604020202020204" pitchFamily="34" charset="0"/>
                <a:cs typeface="Arial" panose="020B0604020202020204" pitchFamily="34" charset="0"/>
              </a:rPr>
              <a:t>equipos</a:t>
            </a:r>
            <a:endParaRPr lang="fr-FR" sz="1500" b="1"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300 x GEO S12</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30 x RS18</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40 x </a:t>
            </a:r>
            <a:r>
              <a:rPr lang="fr-FR" sz="1400" dirty="0" err="1">
                <a:solidFill>
                  <a:srgbClr val="000000"/>
                </a:solidFill>
                <a:latin typeface="Arial" panose="020B0604020202020204" pitchFamily="34" charset="0"/>
                <a:cs typeface="Arial" panose="020B0604020202020204" pitchFamily="34" charset="0"/>
              </a:rPr>
              <a:t>NXAMPs</a:t>
            </a:r>
            <a:r>
              <a:rPr lang="fr-FR" sz="1400" dirty="0">
                <a:solidFill>
                  <a:srgbClr val="0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cxnSp>
        <p:nvCxnSpPr>
          <p:cNvPr id="23" name="Connecteur droit 22">
            <a:extLst>
              <a:ext uri="{FF2B5EF4-FFF2-40B4-BE49-F238E27FC236}">
                <a16:creationId xmlns:a16="http://schemas.microsoft.com/office/drawing/2014/main" id="{09C19CD7-4330-964A-B2E6-1FEF1E2DF345}"/>
              </a:ext>
            </a:extLst>
          </p:cNvPr>
          <p:cNvCxnSpPr>
            <a:cxnSpLocks/>
          </p:cNvCxnSpPr>
          <p:nvPr/>
        </p:nvCxnSpPr>
        <p:spPr>
          <a:xfrm>
            <a:off x="543796" y="5213339"/>
            <a:ext cx="0" cy="1652936"/>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393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750"/>
                                        <p:tgtEl>
                                          <p:spTgt spid="20"/>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750"/>
                                        <p:tgtEl>
                                          <p:spTgt spid="23"/>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167268" y="1306931"/>
            <a:ext cx="11857462" cy="14379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5000" b="1" dirty="0">
                <a:latin typeface="Arial" panose="020B0604020202020204" pitchFamily="34" charset="0"/>
                <a:ea typeface="Helvetica Neue" panose="02000403000000020004" pitchFamily="2" charset="0"/>
                <a:cs typeface="Arial" panose="020B0604020202020204" pitchFamily="34" charset="0"/>
              </a:rPr>
              <a:t>Procesos avanzados de </a:t>
            </a:r>
            <a:r>
              <a:rPr lang="es-ES_tradnl" sz="5000" b="1" dirty="0" err="1">
                <a:latin typeface="Arial" panose="020B0604020202020204" pitchFamily="34" charset="0"/>
                <a:ea typeface="Helvetica Neue" panose="02000403000000020004" pitchFamily="2" charset="0"/>
                <a:cs typeface="Arial" panose="020B0604020202020204" pitchFamily="34" charset="0"/>
              </a:rPr>
              <a:t>fabric</a:t>
            </a:r>
            <a:r>
              <a:rPr lang="en-GB" sz="5000" b="1" dirty="0" err="1">
                <a:latin typeface="Arial" panose="020B0604020202020204" pitchFamily="34" charset="0"/>
                <a:ea typeface="Helvetica Neue" panose="02000403000000020004" pitchFamily="2" charset="0"/>
                <a:cs typeface="Arial" panose="020B0604020202020204" pitchFamily="34" charset="0"/>
              </a:rPr>
              <a:t>ación</a:t>
            </a:r>
            <a:endParaRPr lang="en-GB" sz="5000" b="1" dirty="0">
              <a:latin typeface="Arial" panose="020B0604020202020204" pitchFamily="34" charset="0"/>
              <a:ea typeface="Helvetica Neue" panose="02000403000000020004" pitchFamily="2" charset="0"/>
              <a:cs typeface="Arial" panose="020B0604020202020204" pitchFamily="34" charset="0"/>
            </a:endParaRP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2" name="Rectangle 1">
            <a:extLst>
              <a:ext uri="{FF2B5EF4-FFF2-40B4-BE49-F238E27FC236}">
                <a16:creationId xmlns:a16="http://schemas.microsoft.com/office/drawing/2014/main" id="{1A7A7326-F850-A641-845B-0FBF2CC5461A}"/>
              </a:ext>
            </a:extLst>
          </p:cNvPr>
          <p:cNvSpPr/>
          <p:nvPr/>
        </p:nvSpPr>
        <p:spPr>
          <a:xfrm>
            <a:off x="1025307" y="4627739"/>
            <a:ext cx="10141384" cy="1200329"/>
          </a:xfrm>
          <a:prstGeom prst="rect">
            <a:avLst/>
          </a:prstGeom>
        </p:spPr>
        <p:txBody>
          <a:bodyPr wrap="square">
            <a:spAutoFit/>
          </a:bodyPr>
          <a:lstStyle/>
          <a:p>
            <a:pPr algn="ctr"/>
            <a:r>
              <a:rPr lang="es-ES_tradnl" dirty="0">
                <a:solidFill>
                  <a:srgbClr val="000000"/>
                </a:solidFill>
                <a:latin typeface="Arial" panose="020B0604020202020204" pitchFamily="34" charset="0"/>
                <a:cs typeface="Arial" panose="020B0604020202020204" pitchFamily="34" charset="0"/>
              </a:rPr>
              <a:t>Todos los gabinetes acústicos de NEXO están diseñados y fabricados en Francia. Desde 2007, la sede de NEXO ha sido reubicada en sus nuevos edificios construidos especialmente para optimizar la producción, solo a  30 km al norte de Paris a minutos del Aeropuerto Internacional  Charles de Gaulle. </a:t>
            </a:r>
            <a:endParaRPr lang="es-ES_tradnl"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70248A8-C105-C242-A1E1-7ABD521D2DA9}"/>
              </a:ext>
            </a:extLst>
          </p:cNvPr>
          <p:cNvSpPr/>
          <p:nvPr/>
        </p:nvSpPr>
        <p:spPr>
          <a:xfrm>
            <a:off x="4272042" y="5972213"/>
            <a:ext cx="3647922" cy="830997"/>
          </a:xfrm>
          <a:prstGeom prst="rect">
            <a:avLst/>
          </a:prstGeom>
        </p:spPr>
        <p:txBody>
          <a:bodyPr wrap="none">
            <a:spAutoFit/>
          </a:bodyPr>
          <a:lstStyle/>
          <a:p>
            <a:pPr algn="ctr"/>
            <a:r>
              <a:rPr lang="es-ES_tradnl" sz="1600" dirty="0">
                <a:solidFill>
                  <a:srgbClr val="3A57A7"/>
                </a:solidFill>
                <a:latin typeface="Arial" panose="020B0604020202020204" pitchFamily="34" charset="0"/>
                <a:cs typeface="Arial" panose="020B0604020202020204" pitchFamily="34" charset="0"/>
              </a:rPr>
              <a:t>2 líneas de producción optimizadas</a:t>
            </a:r>
          </a:p>
          <a:p>
            <a:pPr algn="ctr"/>
            <a:r>
              <a:rPr lang="es-ES_tradnl" sz="1600" dirty="0">
                <a:latin typeface="Arial" panose="020B0604020202020204" pitchFamily="34" charset="0"/>
                <a:cs typeface="Arial" panose="020B0604020202020204" pitchFamily="34" charset="0"/>
              </a:rPr>
              <a:t>5000 m 2 /cada una</a:t>
            </a:r>
          </a:p>
          <a:p>
            <a:endParaRPr lang="fr-FR" sz="1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5E10E29-3533-D045-AE7B-CF696B0AB26A}"/>
              </a:ext>
            </a:extLst>
          </p:cNvPr>
          <p:cNvSpPr/>
          <p:nvPr/>
        </p:nvSpPr>
        <p:spPr>
          <a:xfrm>
            <a:off x="809080" y="5972213"/>
            <a:ext cx="2577950" cy="584775"/>
          </a:xfrm>
          <a:prstGeom prst="rect">
            <a:avLst/>
          </a:prstGeom>
        </p:spPr>
        <p:txBody>
          <a:bodyPr wrap="none">
            <a:spAutoFit/>
          </a:bodyPr>
          <a:lstStyle/>
          <a:p>
            <a:pPr algn="ctr"/>
            <a:r>
              <a:rPr lang="es-ES_tradnl" sz="1600" dirty="0">
                <a:solidFill>
                  <a:srgbClr val="3A57A7"/>
                </a:solidFill>
                <a:latin typeface="Arial" panose="020B0604020202020204" pitchFamily="34" charset="0"/>
                <a:cs typeface="Arial" panose="020B0604020202020204" pitchFamily="34" charset="0"/>
              </a:rPr>
              <a:t>Alta-automatización</a:t>
            </a:r>
            <a:r>
              <a:rPr lang="es-ES_tradnl" sz="1600" dirty="0">
                <a:solidFill>
                  <a:srgbClr val="000000"/>
                </a:solidFill>
                <a:latin typeface="Arial" panose="020B0604020202020204" pitchFamily="34" charset="0"/>
                <a:cs typeface="Arial" panose="020B0604020202020204" pitchFamily="34" charset="0"/>
              </a:rPr>
              <a:t> </a:t>
            </a:r>
          </a:p>
          <a:p>
            <a:r>
              <a:rPr lang="es-ES_tradnl" sz="1600" dirty="0">
                <a:solidFill>
                  <a:srgbClr val="000000"/>
                </a:solidFill>
                <a:latin typeface="Arial" panose="020B0604020202020204" pitchFamily="34" charset="0"/>
                <a:cs typeface="Arial" panose="020B0604020202020204" pitchFamily="34" charset="0"/>
              </a:rPr>
              <a:t>en la planta de fabricación</a:t>
            </a:r>
            <a:endParaRPr lang="es-ES_tradnl" sz="16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D2D8159-1C85-7C4D-9E26-E30F06008071}"/>
              </a:ext>
            </a:extLst>
          </p:cNvPr>
          <p:cNvSpPr/>
          <p:nvPr/>
        </p:nvSpPr>
        <p:spPr>
          <a:xfrm>
            <a:off x="8366269" y="5972213"/>
            <a:ext cx="3122341" cy="584775"/>
          </a:xfrm>
          <a:prstGeom prst="rect">
            <a:avLst/>
          </a:prstGeom>
        </p:spPr>
        <p:txBody>
          <a:bodyPr wrap="square">
            <a:spAutoFit/>
          </a:bodyPr>
          <a:lstStyle/>
          <a:p>
            <a:pPr algn="ctr"/>
            <a:r>
              <a:rPr lang="es-ES_tradnl" sz="1600" dirty="0">
                <a:solidFill>
                  <a:srgbClr val="3A57A7"/>
                </a:solidFill>
                <a:latin typeface="Arial" panose="020B0604020202020204" pitchFamily="34" charset="0"/>
                <a:cs typeface="Arial" panose="020B0604020202020204" pitchFamily="34" charset="0"/>
              </a:rPr>
              <a:t>Procesos rigurosos </a:t>
            </a:r>
            <a:r>
              <a:rPr lang="es-ES_tradnl" sz="1600" dirty="0">
                <a:latin typeface="Arial" panose="020B0604020202020204" pitchFamily="34" charset="0"/>
                <a:cs typeface="Arial" panose="020B0604020202020204" pitchFamily="34" charset="0"/>
              </a:rPr>
              <a:t>/ </a:t>
            </a:r>
          </a:p>
          <a:p>
            <a:pPr algn="ctr"/>
            <a:r>
              <a:rPr lang="es-ES_tradnl" sz="1600" dirty="0">
                <a:latin typeface="Arial" panose="020B0604020202020204" pitchFamily="34" charset="0"/>
                <a:cs typeface="Arial" panose="020B0604020202020204" pitchFamily="34" charset="0"/>
              </a:rPr>
              <a:t>Sistema de control de calidad</a:t>
            </a:r>
          </a:p>
        </p:txBody>
      </p:sp>
      <p:pic>
        <p:nvPicPr>
          <p:cNvPr id="7" name="Image 6">
            <a:extLst>
              <a:ext uri="{FF2B5EF4-FFF2-40B4-BE49-F238E27FC236}">
                <a16:creationId xmlns:a16="http://schemas.microsoft.com/office/drawing/2014/main" id="{9910A70C-B54E-834C-9551-8E096E7FB528}"/>
              </a:ext>
            </a:extLst>
          </p:cNvPr>
          <p:cNvPicPr>
            <a:picLocks noChangeAspect="1"/>
          </p:cNvPicPr>
          <p:nvPr/>
        </p:nvPicPr>
        <p:blipFill>
          <a:blip r:embed="rId2"/>
          <a:stretch>
            <a:fillRect/>
          </a:stretch>
        </p:blipFill>
        <p:spPr>
          <a:xfrm>
            <a:off x="608391" y="2143355"/>
            <a:ext cx="10975215" cy="2571289"/>
          </a:xfrm>
          <a:prstGeom prst="rect">
            <a:avLst/>
          </a:prstGeom>
        </p:spPr>
      </p:pic>
    </p:spTree>
    <p:extLst>
      <p:ext uri="{BB962C8B-B14F-4D97-AF65-F5344CB8AC3E}">
        <p14:creationId xmlns:p14="http://schemas.microsoft.com/office/powerpoint/2010/main" val="336808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1000"/>
                                        <p:tgtEl>
                                          <p:spTgt spid="7"/>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84DA326-5A27-A04A-985C-2B2019852E21}"/>
              </a:ext>
            </a:extLst>
          </p:cNvPr>
          <p:cNvPicPr>
            <a:picLocks noChangeAspect="1"/>
          </p:cNvPicPr>
          <p:nvPr/>
        </p:nvPicPr>
        <p:blipFill>
          <a:blip r:embed="rId2"/>
          <a:stretch>
            <a:fillRect/>
          </a:stretch>
        </p:blipFill>
        <p:spPr>
          <a:xfrm>
            <a:off x="5275385" y="943752"/>
            <a:ext cx="6916615" cy="4605514"/>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Title 1">
            <a:extLst>
              <a:ext uri="{FF2B5EF4-FFF2-40B4-BE49-F238E27FC236}">
                <a16:creationId xmlns:a16="http://schemas.microsoft.com/office/drawing/2014/main" id="{D56026EA-C8A6-E648-A511-12D89D287CF2}"/>
              </a:ext>
            </a:extLst>
          </p:cNvPr>
          <p:cNvSpPr txBox="1">
            <a:spLocks/>
          </p:cNvSpPr>
          <p:nvPr/>
        </p:nvSpPr>
        <p:spPr>
          <a:xfrm>
            <a:off x="146676" y="1188301"/>
            <a:ext cx="638307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ea typeface="Helvetica Neue" panose="02000403000000020004" pitchFamily="2" charset="0"/>
                <a:cs typeface="Arial" panose="020B0604020202020204" pitchFamily="34" charset="0"/>
              </a:rPr>
              <a:t>Stade de France </a:t>
            </a:r>
            <a:r>
              <a:rPr lang="en-GB" sz="2000" dirty="0">
                <a:latin typeface="Arial" panose="020B0604020202020204" pitchFamily="34" charset="0"/>
                <a:ea typeface="Helvetica Neue" panose="02000403000000020004" pitchFamily="2" charset="0"/>
                <a:cs typeface="Arial" panose="020B0604020202020204" pitchFamily="34" charset="0"/>
              </a:rPr>
              <a:t>Paris</a:t>
            </a:r>
            <a:r>
              <a:rPr lang="en-GB" sz="1800" dirty="0">
                <a:latin typeface="Arial" panose="020B0604020202020204" pitchFamily="34" charset="0"/>
                <a:ea typeface="Helvetica Neue" panose="02000403000000020004" pitchFamily="2" charset="0"/>
                <a:cs typeface="Arial" panose="020B0604020202020204" pitchFamily="34" charset="0"/>
              </a:rPr>
              <a:t>, France</a:t>
            </a:r>
          </a:p>
        </p:txBody>
      </p:sp>
      <p:cxnSp>
        <p:nvCxnSpPr>
          <p:cNvPr id="16" name="Connecteur droit 15">
            <a:extLst>
              <a:ext uri="{FF2B5EF4-FFF2-40B4-BE49-F238E27FC236}">
                <a16:creationId xmlns:a16="http://schemas.microsoft.com/office/drawing/2014/main" id="{55E36B14-5CA2-9549-BFF2-C95FA5A77563}"/>
              </a:ext>
            </a:extLst>
          </p:cNvPr>
          <p:cNvCxnSpPr/>
          <p:nvPr/>
        </p:nvCxnSpPr>
        <p:spPr>
          <a:xfrm>
            <a:off x="5275385" y="5023345"/>
            <a:ext cx="0" cy="1834655"/>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0CED87A-03BB-A04B-9417-55F030E71139}"/>
              </a:ext>
            </a:extLst>
          </p:cNvPr>
          <p:cNvSpPr/>
          <p:nvPr/>
        </p:nvSpPr>
        <p:spPr>
          <a:xfrm>
            <a:off x="146675" y="1861514"/>
            <a:ext cx="4870799" cy="954107"/>
          </a:xfrm>
          <a:prstGeom prst="rect">
            <a:avLst/>
          </a:prstGeom>
        </p:spPr>
        <p:txBody>
          <a:bodyPr wrap="square">
            <a:spAutoFit/>
          </a:bodyPr>
          <a:lstStyle/>
          <a:p>
            <a:r>
              <a:rPr lang="es-ES_tradnl" sz="1400" dirty="0">
                <a:latin typeface="Arial" panose="020B0604020202020204" pitchFamily="34" charset="0"/>
                <a:cs typeface="Arial" panose="020B0604020202020204" pitchFamily="34" charset="0"/>
              </a:rPr>
              <a:t>Trabajando conjuntamente con los programas  NEXO </a:t>
            </a:r>
            <a:r>
              <a:rPr lang="es-ES_tradnl" sz="1400" dirty="0" err="1">
                <a:latin typeface="Arial" panose="020B0604020202020204" pitchFamily="34" charset="0"/>
                <a:cs typeface="Arial" panose="020B0604020202020204" pitchFamily="34" charset="0"/>
              </a:rPr>
              <a:t>GEOSoft</a:t>
            </a:r>
            <a:r>
              <a:rPr lang="es-ES_tradnl" sz="1400" dirty="0">
                <a:latin typeface="Arial" panose="020B0604020202020204" pitchFamily="34" charset="0"/>
                <a:cs typeface="Arial" panose="020B0604020202020204" pitchFamily="34" charset="0"/>
              </a:rPr>
              <a:t> y EASE, el integrador diseño alrededor de 300x GEO S12, y 30x RS18, fue la primera vez que NEXO entrego estos sub bajos para una instalación deportiva.</a:t>
            </a:r>
          </a:p>
        </p:txBody>
      </p:sp>
      <p:sp>
        <p:nvSpPr>
          <p:cNvPr id="7" name="Rectangle 6">
            <a:extLst>
              <a:ext uri="{FF2B5EF4-FFF2-40B4-BE49-F238E27FC236}">
                <a16:creationId xmlns:a16="http://schemas.microsoft.com/office/drawing/2014/main" id="{1EFC30CA-F858-4842-8A2E-0A6D97AFF622}"/>
              </a:ext>
            </a:extLst>
          </p:cNvPr>
          <p:cNvSpPr/>
          <p:nvPr/>
        </p:nvSpPr>
        <p:spPr>
          <a:xfrm>
            <a:off x="5460237" y="5274373"/>
            <a:ext cx="6793380" cy="1600438"/>
          </a:xfrm>
          <a:prstGeom prst="rect">
            <a:avLst/>
          </a:prstGeom>
        </p:spPr>
        <p:txBody>
          <a:bodyPr wrap="square">
            <a:spAutoFit/>
          </a:bodyPr>
          <a:lstStyle/>
          <a:p>
            <a:r>
              <a:rPr lang="es-ES_tradnl" sz="1400" dirty="0">
                <a:latin typeface="Arial" panose="020B0604020202020204" pitchFamily="34" charset="0"/>
                <a:cs typeface="Arial" panose="020B0604020202020204" pitchFamily="34" charset="0"/>
              </a:rPr>
              <a:t>Dividido para cubrir las partes superior e inferior del estadio, el sistema utiliza 40 grupos de gabinetes NEXO para las gradas; volado desde el techo, 7x S12s se dirigen a los niveles superiores, mientras que un conjunto separado de 6x S12s se enfrenta directamente hacia abajo hacia los niveles inferiores.  Otros 32 gabinetes de S12 se utilizan para llenar en el nivel del suelo. Los  RS18s volados son 27 en total. Cualquier altavoz en cualquier gabinete se puede cambiar en 30 minutos, lo que complementa la protección proporcionada por los amplificadores </a:t>
            </a:r>
            <a:r>
              <a:rPr lang="es-ES_tradnl" sz="1400" dirty="0" err="1">
                <a:latin typeface="Arial" panose="020B0604020202020204" pitchFamily="34" charset="0"/>
                <a:cs typeface="Arial" panose="020B0604020202020204" pitchFamily="34" charset="0"/>
              </a:rPr>
              <a:t>NXAMPs</a:t>
            </a:r>
            <a:endParaRPr lang="es-ES_tradnl" sz="1400" dirty="0">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8DEB26C3-507D-4847-91E2-7361D637DAA2}"/>
              </a:ext>
            </a:extLst>
          </p:cNvPr>
          <p:cNvPicPr>
            <a:picLocks noChangeAspect="1"/>
          </p:cNvPicPr>
          <p:nvPr/>
        </p:nvPicPr>
        <p:blipFill rotWithShape="1">
          <a:blip r:embed="rId3"/>
          <a:srcRect t="2972" b="11606"/>
          <a:stretch/>
        </p:blipFill>
        <p:spPr>
          <a:xfrm>
            <a:off x="780813" y="3200400"/>
            <a:ext cx="3333636" cy="3657600"/>
          </a:xfrm>
          <a:prstGeom prst="rect">
            <a:avLst/>
          </a:prstGeom>
        </p:spPr>
      </p:pic>
    </p:spTree>
    <p:extLst>
      <p:ext uri="{BB962C8B-B14F-4D97-AF65-F5344CB8AC3E}">
        <p14:creationId xmlns:p14="http://schemas.microsoft.com/office/powerpoint/2010/main" val="1498315318"/>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D705BA0C-681A-3A45-A5BF-09E6B651F0C2}"/>
              </a:ext>
            </a:extLst>
          </p:cNvPr>
          <p:cNvPicPr>
            <a:picLocks noChangeAspect="1"/>
          </p:cNvPicPr>
          <p:nvPr/>
        </p:nvPicPr>
        <p:blipFill>
          <a:blip r:embed="rId2"/>
          <a:stretch>
            <a:fillRect/>
          </a:stretch>
        </p:blipFill>
        <p:spPr>
          <a:xfrm>
            <a:off x="0" y="922866"/>
            <a:ext cx="12192000" cy="5935133"/>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3" name="Image 2">
            <a:extLst>
              <a:ext uri="{FF2B5EF4-FFF2-40B4-BE49-F238E27FC236}">
                <a16:creationId xmlns:a16="http://schemas.microsoft.com/office/drawing/2014/main" id="{5896222E-23EE-284F-98C1-6012143F8447}"/>
              </a:ext>
            </a:extLst>
          </p:cNvPr>
          <p:cNvPicPr>
            <a:picLocks noChangeAspect="1"/>
          </p:cNvPicPr>
          <p:nvPr/>
        </p:nvPicPr>
        <p:blipFill>
          <a:blip r:embed="rId3"/>
          <a:stretch>
            <a:fillRect/>
          </a:stretch>
        </p:blipFill>
        <p:spPr>
          <a:xfrm>
            <a:off x="1000708" y="953169"/>
            <a:ext cx="4629756" cy="919143"/>
          </a:xfrm>
          <a:prstGeom prst="rect">
            <a:avLst/>
          </a:prstGeom>
        </p:spPr>
      </p:pic>
      <p:sp>
        <p:nvSpPr>
          <p:cNvPr id="11" name="Title 1">
            <a:extLst>
              <a:ext uri="{FF2B5EF4-FFF2-40B4-BE49-F238E27FC236}">
                <a16:creationId xmlns:a16="http://schemas.microsoft.com/office/drawing/2014/main" id="{F8998C58-1AE1-3B4A-AB8E-E24280445490}"/>
              </a:ext>
            </a:extLst>
          </p:cNvPr>
          <p:cNvSpPr txBox="1">
            <a:spLocks/>
          </p:cNvSpPr>
          <p:nvPr/>
        </p:nvSpPr>
        <p:spPr>
          <a:xfrm>
            <a:off x="535172" y="1847670"/>
            <a:ext cx="556082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3600" dirty="0" err="1">
                <a:solidFill>
                  <a:srgbClr val="3A57A7"/>
                </a:solidFill>
                <a:latin typeface="Arial" panose="020B0604020202020204" pitchFamily="34" charset="0"/>
                <a:ea typeface="Helvetica Neue" panose="02000403000000020004" pitchFamily="2" charset="0"/>
                <a:cs typeface="Arial" panose="020B0604020202020204" pitchFamily="34" charset="0"/>
              </a:rPr>
              <a:t>Socios</a:t>
            </a:r>
            <a:r>
              <a:rPr lang="en" sz="3600" dirty="0">
                <a:solidFill>
                  <a:srgbClr val="3A57A7"/>
                </a:solidFill>
                <a:latin typeface="Arial" panose="020B0604020202020204" pitchFamily="34" charset="0"/>
                <a:ea typeface="Helvetica Neue" panose="02000403000000020004" pitchFamily="2" charset="0"/>
                <a:cs typeface="Arial" panose="020B0604020202020204" pitchFamily="34" charset="0"/>
              </a:rPr>
              <a:t> Perfectos </a:t>
            </a:r>
          </a:p>
          <a:p>
            <a:pPr algn="ctr"/>
            <a:r>
              <a:rPr lang="en" sz="3600" dirty="0" err="1">
                <a:latin typeface="Arial" panose="020B0604020202020204" pitchFamily="34" charset="0"/>
                <a:ea typeface="Helvetica Neue" panose="02000403000000020004" pitchFamily="2" charset="0"/>
                <a:cs typeface="Arial" panose="020B0604020202020204" pitchFamily="34" charset="0"/>
              </a:rPr>
              <a:t>en</a:t>
            </a:r>
            <a:r>
              <a:rPr lang="en" sz="3600" dirty="0">
                <a:latin typeface="Arial" panose="020B0604020202020204" pitchFamily="34" charset="0"/>
                <a:ea typeface="Helvetica Neue" panose="02000403000000020004" pitchFamily="2" charset="0"/>
                <a:cs typeface="Arial" panose="020B0604020202020204" pitchFamily="34" charset="0"/>
              </a:rPr>
              <a:t> </a:t>
            </a:r>
            <a:r>
              <a:rPr lang="en" sz="3600" dirty="0" err="1">
                <a:latin typeface="Arial" panose="020B0604020202020204" pitchFamily="34" charset="0"/>
                <a:ea typeface="Helvetica Neue" panose="02000403000000020004" pitchFamily="2" charset="0"/>
                <a:cs typeface="Arial" panose="020B0604020202020204" pitchFamily="34" charset="0"/>
              </a:rPr>
              <a:t>refuerzo</a:t>
            </a:r>
            <a:r>
              <a:rPr lang="en" sz="3600" dirty="0">
                <a:latin typeface="Arial" panose="020B0604020202020204" pitchFamily="34" charset="0"/>
                <a:ea typeface="Helvetica Neue" panose="02000403000000020004" pitchFamily="2" charset="0"/>
                <a:cs typeface="Arial" panose="020B0604020202020204" pitchFamily="34" charset="0"/>
              </a:rPr>
              <a:t> de </a:t>
            </a:r>
            <a:r>
              <a:rPr lang="en" sz="3600" dirty="0" err="1">
                <a:latin typeface="Arial" panose="020B0604020202020204" pitchFamily="34" charset="0"/>
                <a:ea typeface="Helvetica Neue" panose="02000403000000020004" pitchFamily="2" charset="0"/>
                <a:cs typeface="Arial" panose="020B0604020202020204" pitchFamily="34" charset="0"/>
              </a:rPr>
              <a:t>sonido</a:t>
            </a:r>
            <a:r>
              <a:rPr lang="en" sz="3600" dirty="0">
                <a:latin typeface="Arial" panose="020B0604020202020204" pitchFamily="34" charset="0"/>
                <a:ea typeface="Helvetica Neue" panose="02000403000000020004" pitchFamily="2" charset="0"/>
                <a:cs typeface="Arial" panose="020B0604020202020204" pitchFamily="34" charset="0"/>
              </a:rPr>
              <a:t>.</a:t>
            </a:r>
            <a:endParaRPr lang="en-GB" sz="3600" dirty="0">
              <a:latin typeface="Arial" panose="020B0604020202020204" pitchFamily="34" charset="0"/>
              <a:ea typeface="Helvetica Neue" panose="02000403000000020004" pitchFamily="2" charset="0"/>
              <a:cs typeface="Arial" panose="020B0604020202020204" pitchFamily="34" charset="0"/>
            </a:endParaRPr>
          </a:p>
        </p:txBody>
      </p:sp>
      <p:sp>
        <p:nvSpPr>
          <p:cNvPr id="6" name="Rectangle 5">
            <a:extLst>
              <a:ext uri="{FF2B5EF4-FFF2-40B4-BE49-F238E27FC236}">
                <a16:creationId xmlns:a16="http://schemas.microsoft.com/office/drawing/2014/main" id="{265D9A40-505B-574B-B643-F0E6FF49E4C9}"/>
              </a:ext>
            </a:extLst>
          </p:cNvPr>
          <p:cNvSpPr/>
          <p:nvPr/>
        </p:nvSpPr>
        <p:spPr>
          <a:xfrm>
            <a:off x="146676" y="2936557"/>
            <a:ext cx="6622719" cy="984885"/>
          </a:xfrm>
          <a:prstGeom prst="rect">
            <a:avLst/>
          </a:prstGeom>
        </p:spPr>
        <p:txBody>
          <a:bodyPr wrap="square">
            <a:spAutoFit/>
          </a:bodyPr>
          <a:lstStyle/>
          <a:p>
            <a:pPr algn="just"/>
            <a:r>
              <a:rPr lang="es-ES_tradnl" sz="1450" dirty="0">
                <a:latin typeface="Arial" panose="020B0604020202020204" pitchFamily="34" charset="0"/>
                <a:cs typeface="Arial" panose="020B0604020202020204" pitchFamily="34" charset="0"/>
              </a:rPr>
              <a:t>Yamaha ha estado construyendo consolas de mezcla digitales durante largo tiempo, siendo pionera en el desarrollo de la mezcla digital y liderando el campo desde entonces..</a:t>
            </a:r>
          </a:p>
          <a:p>
            <a:pPr algn="just"/>
            <a:endParaRPr lang="fr-FR" sz="145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C33A891-0ED7-534C-B0C9-FB2B3902D8CB}"/>
              </a:ext>
            </a:extLst>
          </p:cNvPr>
          <p:cNvSpPr/>
          <p:nvPr/>
        </p:nvSpPr>
        <p:spPr>
          <a:xfrm>
            <a:off x="146676" y="5766342"/>
            <a:ext cx="6546113" cy="984885"/>
          </a:xfrm>
          <a:prstGeom prst="rect">
            <a:avLst/>
          </a:prstGeom>
        </p:spPr>
        <p:txBody>
          <a:bodyPr wrap="square">
            <a:spAutoFit/>
          </a:bodyPr>
          <a:lstStyle/>
          <a:p>
            <a:r>
              <a:rPr lang="es-ES_tradnl" sz="1450" dirty="0">
                <a:latin typeface="Arial" panose="020B0604020202020204" pitchFamily="34" charset="0"/>
                <a:cs typeface="Arial" panose="020B0604020202020204" pitchFamily="34" charset="0"/>
              </a:rPr>
              <a:t>Las consolas de mezcla de audio digital CL Series de Yamaha ofrecen niveles sin precedentes de </a:t>
            </a:r>
            <a:r>
              <a:rPr lang="es-ES_tradnl" sz="1450" dirty="0">
                <a:solidFill>
                  <a:srgbClr val="4472C4"/>
                </a:solidFill>
                <a:latin typeface="Arial" panose="020B0604020202020204" pitchFamily="34" charset="0"/>
                <a:cs typeface="Arial" panose="020B0604020202020204" pitchFamily="34" charset="0"/>
              </a:rPr>
              <a:t>flexibilidad, confiabilidad y calidad </a:t>
            </a:r>
            <a:r>
              <a:rPr lang="es-ES_tradnl" sz="1450" dirty="0">
                <a:latin typeface="Arial" panose="020B0604020202020204" pitchFamily="34" charset="0"/>
                <a:cs typeface="Arial" panose="020B0604020202020204" pitchFamily="34" charset="0"/>
              </a:rPr>
              <a:t>de audio para aplicaciones de audio en vivo e instalaciones, integrándose perfectamente con los sistemas de refuerzo de sonido NEXO.</a:t>
            </a:r>
          </a:p>
        </p:txBody>
      </p:sp>
      <p:sp>
        <p:nvSpPr>
          <p:cNvPr id="18" name="Rectangle 17">
            <a:extLst>
              <a:ext uri="{FF2B5EF4-FFF2-40B4-BE49-F238E27FC236}">
                <a16:creationId xmlns:a16="http://schemas.microsoft.com/office/drawing/2014/main" id="{CE6D5BF0-983D-554F-8092-384BD6EE3A8B}"/>
              </a:ext>
            </a:extLst>
          </p:cNvPr>
          <p:cNvSpPr/>
          <p:nvPr/>
        </p:nvSpPr>
        <p:spPr>
          <a:xfrm>
            <a:off x="146676" y="3665767"/>
            <a:ext cx="5396431" cy="2100575"/>
          </a:xfrm>
          <a:prstGeom prst="rect">
            <a:avLst/>
          </a:prstGeom>
        </p:spPr>
        <p:txBody>
          <a:bodyPr wrap="square">
            <a:spAutoFit/>
          </a:bodyPr>
          <a:lstStyle/>
          <a:p>
            <a:r>
              <a:rPr lang="es-ES_tradnl" sz="1450" dirty="0">
                <a:latin typeface="Arial" panose="020B0604020202020204" pitchFamily="34" charset="0"/>
                <a:cs typeface="Arial" panose="020B0604020202020204" pitchFamily="34" charset="0"/>
              </a:rPr>
              <a:t>Así que cuando NEXO se convirtió en una unidad de negocio estratégica de total propiedad de  Yamaha </a:t>
            </a:r>
            <a:r>
              <a:rPr lang="es-ES_tradnl" sz="1450" dirty="0" err="1">
                <a:latin typeface="Arial" panose="020B0604020202020204" pitchFamily="34" charset="0"/>
                <a:cs typeface="Arial" panose="020B0604020202020204" pitchFamily="34" charset="0"/>
              </a:rPr>
              <a:t>Corporation</a:t>
            </a:r>
            <a:r>
              <a:rPr lang="es-ES_tradnl" sz="1450" dirty="0">
                <a:latin typeface="Arial" panose="020B0604020202020204" pitchFamily="34" charset="0"/>
                <a:cs typeface="Arial" panose="020B0604020202020204" pitchFamily="34" charset="0"/>
              </a:rPr>
              <a:t>, el  alerta se encendió en una serie de colaboraciones comerciales y técnicas que hoy ofrecen un enfoque coherente y conjunto para el diseño y configuración del sistema de sonido. En el centro de esta colaboración se encuentra la filosofía compartida de que la experiencia del público debe ser optimizada a través del desarrollo de sistemas de sonido transparentes y consistentemente controlables.</a:t>
            </a:r>
          </a:p>
        </p:txBody>
      </p:sp>
    </p:spTree>
    <p:extLst>
      <p:ext uri="{BB962C8B-B14F-4D97-AF65-F5344CB8AC3E}">
        <p14:creationId xmlns:p14="http://schemas.microsoft.com/office/powerpoint/2010/main" val="142826928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1000"/>
                                        <p:tgtEl>
                                          <p:spTgt spid="15"/>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Vertical)">
                                      <p:cBhvr>
                                        <p:cTn id="14" dur="500"/>
                                        <p:tgtEl>
                                          <p:spTgt spid="11"/>
                                        </p:tgtEl>
                                      </p:cBhvr>
                                    </p:animEffec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1000"/>
                                        <p:tgtEl>
                                          <p:spTgt spid="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1000"/>
                                        <p:tgtEl>
                                          <p:spTgt spid="1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524EDC3-D9D2-CB41-9D0A-098ED96F5E78}"/>
              </a:ext>
            </a:extLst>
          </p:cNvPr>
          <p:cNvPicPr>
            <a:picLocks noChangeAspect="1"/>
          </p:cNvPicPr>
          <p:nvPr/>
        </p:nvPicPr>
        <p:blipFill>
          <a:blip r:embed="rId2"/>
          <a:stretch>
            <a:fillRect/>
          </a:stretch>
        </p:blipFill>
        <p:spPr>
          <a:xfrm>
            <a:off x="0" y="921488"/>
            <a:ext cx="12192000" cy="5936512"/>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19" name="Title 1">
            <a:extLst>
              <a:ext uri="{FF2B5EF4-FFF2-40B4-BE49-F238E27FC236}">
                <a16:creationId xmlns:a16="http://schemas.microsoft.com/office/drawing/2014/main" id="{A98657ED-A17B-0746-A2A2-3D2C5DD748ED}"/>
              </a:ext>
            </a:extLst>
          </p:cNvPr>
          <p:cNvSpPr txBox="1">
            <a:spLocks/>
          </p:cNvSpPr>
          <p:nvPr/>
        </p:nvSpPr>
        <p:spPr>
          <a:xfrm>
            <a:off x="146677" y="1633778"/>
            <a:ext cx="494113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latin typeface="Arial" panose="020B0604020202020204" pitchFamily="34" charset="0"/>
                <a:ea typeface="Helvetica Neue" panose="02000403000000020004" pitchFamily="2" charset="0"/>
                <a:cs typeface="Arial" panose="020B0604020202020204" pitchFamily="34" charset="0"/>
              </a:rPr>
              <a:t>Toyota Stadium</a:t>
            </a:r>
          </a:p>
          <a:p>
            <a:r>
              <a:rPr lang="en-GB" sz="1800" dirty="0">
                <a:latin typeface="Arial" panose="020B0604020202020204" pitchFamily="34" charset="0"/>
                <a:ea typeface="Helvetica Neue" panose="02000403000000020004" pitchFamily="2" charset="0"/>
                <a:cs typeface="Arial" panose="020B0604020202020204" pitchFamily="34" charset="0"/>
              </a:rPr>
              <a:t>Toyota City, Japan</a:t>
            </a:r>
          </a:p>
        </p:txBody>
      </p:sp>
      <p:sp>
        <p:nvSpPr>
          <p:cNvPr id="20" name="Rectangle 19">
            <a:extLst>
              <a:ext uri="{FF2B5EF4-FFF2-40B4-BE49-F238E27FC236}">
                <a16:creationId xmlns:a16="http://schemas.microsoft.com/office/drawing/2014/main" id="{23577FE5-34A3-5040-AABC-78172E5DE49D}"/>
              </a:ext>
            </a:extLst>
          </p:cNvPr>
          <p:cNvSpPr/>
          <p:nvPr/>
        </p:nvSpPr>
        <p:spPr>
          <a:xfrm>
            <a:off x="146676" y="2737286"/>
            <a:ext cx="4577725" cy="1600438"/>
          </a:xfrm>
          <a:prstGeom prst="rect">
            <a:avLst/>
          </a:prstGeom>
        </p:spPr>
        <p:txBody>
          <a:bodyPr wrap="square">
            <a:spAutoFit/>
          </a:bodyPr>
          <a:lstStyle/>
          <a:p>
            <a:r>
              <a:rPr lang="es-ES_tradnl" sz="1400" dirty="0">
                <a:solidFill>
                  <a:srgbClr val="000000"/>
                </a:solidFill>
                <a:latin typeface="Arial" panose="020B0604020202020204" pitchFamily="34" charset="0"/>
                <a:cs typeface="Arial" panose="020B0604020202020204" pitchFamily="34" charset="0"/>
              </a:rPr>
              <a:t>El estadio Toyota en Aichi es uno de los estadios de fútbol más grandes de Japón, y también se utiliza para  rugby. Una importante actualización de su sistema de sonido se llevó a cabo en preparación para la Copa del Mundo de 2019, equipándolo con una instalación de clase mundial de altavoces y amplificadores NEXO, con  electrónica Yamaha</a:t>
            </a:r>
            <a:endParaRPr lang="es-ES_tradnl" sz="14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7E4A5A2-DDD2-224E-BBD4-580A3B9DEDBA}"/>
              </a:ext>
            </a:extLst>
          </p:cNvPr>
          <p:cNvSpPr/>
          <p:nvPr/>
        </p:nvSpPr>
        <p:spPr>
          <a:xfrm>
            <a:off x="10021759" y="6273225"/>
            <a:ext cx="1962397" cy="584775"/>
          </a:xfrm>
          <a:prstGeom prst="rect">
            <a:avLst/>
          </a:prstGeom>
        </p:spPr>
        <p:txBody>
          <a:bodyPr wrap="none">
            <a:spAutoFit/>
          </a:bodyPr>
          <a:lstStyle/>
          <a:p>
            <a:pPr algn="ctr"/>
            <a:r>
              <a:rPr lang="fr-FR" sz="1600" dirty="0" err="1">
                <a:solidFill>
                  <a:srgbClr val="3A57A7"/>
                </a:solidFill>
                <a:latin typeface="Arial" panose="020B0604020202020204" pitchFamily="34" charset="0"/>
                <a:cs typeface="Arial" panose="020B0604020202020204" pitchFamily="34" charset="0"/>
              </a:rPr>
              <a:t>Capacidad</a:t>
            </a:r>
            <a:r>
              <a:rPr lang="fr-FR" sz="1600" dirty="0">
                <a:solidFill>
                  <a:srgbClr val="3A57A7"/>
                </a:solidFill>
                <a:latin typeface="Arial" panose="020B0604020202020204" pitchFamily="34" charset="0"/>
                <a:cs typeface="Arial" panose="020B0604020202020204" pitchFamily="34" charset="0"/>
              </a:rPr>
              <a:t> : 45,000</a:t>
            </a:r>
            <a:endParaRPr lang="en" sz="1600" dirty="0">
              <a:latin typeface="Arial" panose="020B0604020202020204" pitchFamily="34" charset="0"/>
              <a:cs typeface="Arial" panose="020B0604020202020204" pitchFamily="34" charset="0"/>
            </a:endParaRPr>
          </a:p>
          <a:p>
            <a:r>
              <a:rPr lang="pt" sz="1600" dirty="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E2A7352-A408-A046-9B19-A5FD809AEA29}"/>
              </a:ext>
            </a:extLst>
          </p:cNvPr>
          <p:cNvSpPr/>
          <p:nvPr/>
        </p:nvSpPr>
        <p:spPr>
          <a:xfrm>
            <a:off x="750338" y="5213339"/>
            <a:ext cx="4577724" cy="1400383"/>
          </a:xfrm>
          <a:prstGeom prst="rect">
            <a:avLst/>
          </a:prstGeom>
        </p:spPr>
        <p:txBody>
          <a:bodyPr wrap="square">
            <a:spAutoFit/>
          </a:bodyPr>
          <a:lstStyle/>
          <a:p>
            <a:r>
              <a:rPr lang="fr-FR" sz="1500" b="1" dirty="0">
                <a:solidFill>
                  <a:srgbClr val="000000"/>
                </a:solidFill>
                <a:latin typeface="Arial" panose="020B0604020202020204" pitchFamily="34" charset="0"/>
                <a:cs typeface="Arial" panose="020B0604020202020204" pitchFamily="34" charset="0"/>
              </a:rPr>
              <a:t>Lista de </a:t>
            </a:r>
            <a:r>
              <a:rPr lang="fr-FR" sz="1500" b="1" dirty="0" err="1">
                <a:solidFill>
                  <a:srgbClr val="000000"/>
                </a:solidFill>
                <a:latin typeface="Arial" panose="020B0604020202020204" pitchFamily="34" charset="0"/>
                <a:cs typeface="Arial" panose="020B0604020202020204" pitchFamily="34" charset="0"/>
              </a:rPr>
              <a:t>equipos</a:t>
            </a:r>
            <a:endParaRPr lang="fr-FR" sz="1500" b="1"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GEO S12</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PS15</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PS10</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NXAMP</a:t>
            </a:r>
            <a:r>
              <a:rPr lang="fr-FR" sz="900" dirty="0">
                <a:solidFill>
                  <a:srgbClr val="000000"/>
                </a:solidFill>
                <a:latin typeface="Arial" panose="020B0604020202020204" pitchFamily="34" charset="0"/>
                <a:cs typeface="Arial" panose="020B0604020202020204" pitchFamily="34" charset="0"/>
              </a:rPr>
              <a:t>MKII</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Consola Yamaha CL5</a:t>
            </a:r>
            <a:endParaRPr lang="fr-FR" sz="1400" dirty="0">
              <a:latin typeface="Arial" panose="020B0604020202020204" pitchFamily="34" charset="0"/>
              <a:cs typeface="Arial" panose="020B0604020202020204" pitchFamily="34" charset="0"/>
            </a:endParaRPr>
          </a:p>
        </p:txBody>
      </p:sp>
      <p:cxnSp>
        <p:nvCxnSpPr>
          <p:cNvPr id="23" name="Connecteur droit 22">
            <a:extLst>
              <a:ext uri="{FF2B5EF4-FFF2-40B4-BE49-F238E27FC236}">
                <a16:creationId xmlns:a16="http://schemas.microsoft.com/office/drawing/2014/main" id="{09C19CD7-4330-964A-B2E6-1FEF1E2DF345}"/>
              </a:ext>
            </a:extLst>
          </p:cNvPr>
          <p:cNvCxnSpPr>
            <a:cxnSpLocks/>
          </p:cNvCxnSpPr>
          <p:nvPr/>
        </p:nvCxnSpPr>
        <p:spPr>
          <a:xfrm>
            <a:off x="543796" y="5213339"/>
            <a:ext cx="0" cy="1652936"/>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36E62288-8C6E-4E42-818D-396DE4E423E2}"/>
              </a:ext>
            </a:extLst>
          </p:cNvPr>
          <p:cNvPicPr>
            <a:picLocks noChangeAspect="1"/>
          </p:cNvPicPr>
          <p:nvPr/>
        </p:nvPicPr>
        <p:blipFill>
          <a:blip r:embed="rId3"/>
          <a:stretch>
            <a:fillRect/>
          </a:stretch>
        </p:blipFill>
        <p:spPr>
          <a:xfrm>
            <a:off x="9813062" y="5466303"/>
            <a:ext cx="2194577" cy="731526"/>
          </a:xfrm>
          <a:prstGeom prst="rect">
            <a:avLst/>
          </a:prstGeom>
        </p:spPr>
      </p:pic>
    </p:spTree>
    <p:extLst>
      <p:ext uri="{BB962C8B-B14F-4D97-AF65-F5344CB8AC3E}">
        <p14:creationId xmlns:p14="http://schemas.microsoft.com/office/powerpoint/2010/main" val="38167954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750"/>
                                        <p:tgtEl>
                                          <p:spTgt spid="20"/>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Title 1">
            <a:extLst>
              <a:ext uri="{FF2B5EF4-FFF2-40B4-BE49-F238E27FC236}">
                <a16:creationId xmlns:a16="http://schemas.microsoft.com/office/drawing/2014/main" id="{D56026EA-C8A6-E648-A511-12D89D287CF2}"/>
              </a:ext>
            </a:extLst>
          </p:cNvPr>
          <p:cNvSpPr txBox="1">
            <a:spLocks/>
          </p:cNvSpPr>
          <p:nvPr/>
        </p:nvSpPr>
        <p:spPr>
          <a:xfrm>
            <a:off x="146676" y="1188301"/>
            <a:ext cx="638307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ea typeface="Helvetica Neue" panose="02000403000000020004" pitchFamily="2" charset="0"/>
                <a:cs typeface="Arial" panose="020B0604020202020204" pitchFamily="34" charset="0"/>
              </a:rPr>
              <a:t>Toyota Stadium </a:t>
            </a:r>
            <a:r>
              <a:rPr lang="en-GB" sz="2000" dirty="0">
                <a:latin typeface="Arial" panose="020B0604020202020204" pitchFamily="34" charset="0"/>
                <a:ea typeface="Helvetica Neue" panose="02000403000000020004" pitchFamily="2" charset="0"/>
                <a:cs typeface="Arial" panose="020B0604020202020204" pitchFamily="34" charset="0"/>
              </a:rPr>
              <a:t>Toyota City</a:t>
            </a:r>
            <a:r>
              <a:rPr lang="en-GB" sz="1800" dirty="0">
                <a:latin typeface="Arial" panose="020B0604020202020204" pitchFamily="34" charset="0"/>
                <a:ea typeface="Helvetica Neue" panose="02000403000000020004" pitchFamily="2" charset="0"/>
                <a:cs typeface="Arial" panose="020B0604020202020204" pitchFamily="34" charset="0"/>
              </a:rPr>
              <a:t>, Japan</a:t>
            </a:r>
          </a:p>
        </p:txBody>
      </p:sp>
      <p:cxnSp>
        <p:nvCxnSpPr>
          <p:cNvPr id="16" name="Connecteur droit 15">
            <a:extLst>
              <a:ext uri="{FF2B5EF4-FFF2-40B4-BE49-F238E27FC236}">
                <a16:creationId xmlns:a16="http://schemas.microsoft.com/office/drawing/2014/main" id="{55E36B14-5CA2-9549-BFF2-C95FA5A77563}"/>
              </a:ext>
            </a:extLst>
          </p:cNvPr>
          <p:cNvCxnSpPr/>
          <p:nvPr/>
        </p:nvCxnSpPr>
        <p:spPr>
          <a:xfrm>
            <a:off x="301366" y="4633045"/>
            <a:ext cx="0" cy="1834655"/>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F8E0AA-5BE9-6246-9A8D-2F1FFFFD6457}"/>
              </a:ext>
            </a:extLst>
          </p:cNvPr>
          <p:cNvSpPr/>
          <p:nvPr/>
        </p:nvSpPr>
        <p:spPr>
          <a:xfrm>
            <a:off x="383244" y="4438592"/>
            <a:ext cx="5307696" cy="2462213"/>
          </a:xfrm>
          <a:prstGeom prst="rect">
            <a:avLst/>
          </a:prstGeom>
        </p:spPr>
        <p:txBody>
          <a:bodyPr wrap="square">
            <a:spAutoFit/>
          </a:bodyPr>
          <a:lstStyle/>
          <a:p>
            <a:r>
              <a:rPr lang="es-ES_tradnl" sz="1400" dirty="0">
                <a:solidFill>
                  <a:srgbClr val="000000"/>
                </a:solidFill>
                <a:latin typeface="Arial" panose="020B0604020202020204" pitchFamily="34" charset="0"/>
                <a:cs typeface="Arial" panose="020B0604020202020204" pitchFamily="34" charset="0"/>
              </a:rPr>
              <a:t>Los altavoces del nuevo sistema, principalmente con los módulos GEO S12-ST de NEXO, se instalan discretamente entre las vigas de acero de la estructura del estadio, lo que garantiza una visibilidad excelente.  Se utilizan para  música en el descanso, para el DJ del estadio, para los anuncios del lugar y para el sonido que acompaña la pantalla de </a:t>
            </a:r>
            <a:r>
              <a:rPr lang="es-ES_tradnl" sz="1400" dirty="0" err="1">
                <a:solidFill>
                  <a:srgbClr val="000000"/>
                </a:solidFill>
                <a:latin typeface="Arial" panose="020B0604020202020204" pitchFamily="34" charset="0"/>
                <a:cs typeface="Arial" panose="020B0604020202020204" pitchFamily="34" charset="0"/>
              </a:rPr>
              <a:t>LEDs</a:t>
            </a:r>
            <a:r>
              <a:rPr lang="es-ES_tradnl" sz="1400" dirty="0">
                <a:solidFill>
                  <a:srgbClr val="000000"/>
                </a:solidFill>
                <a:latin typeface="Arial" panose="020B0604020202020204" pitchFamily="34" charset="0"/>
                <a:cs typeface="Arial" panose="020B0604020202020204" pitchFamily="34" charset="0"/>
              </a:rPr>
              <a:t> grande.  También se aplica  para amplificar las entrevistas en el campo, por lo que la claridad del habla era una prioridad absoluta para los diseñadores, así como un NPS alto para proporcionar el volumen necesario para manejar los aplausos y vítores fuertes.</a:t>
            </a:r>
            <a:endParaRPr lang="es-ES_tradnl" sz="1400" dirty="0">
              <a:latin typeface="Arial" panose="020B0604020202020204" pitchFamily="34" charset="0"/>
              <a:cs typeface="Arial" panose="020B0604020202020204" pitchFamily="34" charset="0"/>
            </a:endParaRPr>
          </a:p>
        </p:txBody>
      </p:sp>
      <p:pic>
        <p:nvPicPr>
          <p:cNvPr id="11" name="Image 10">
            <a:extLst>
              <a:ext uri="{FF2B5EF4-FFF2-40B4-BE49-F238E27FC236}">
                <a16:creationId xmlns:a16="http://schemas.microsoft.com/office/drawing/2014/main" id="{09226237-F2F1-7745-A053-41041FA778C3}"/>
              </a:ext>
            </a:extLst>
          </p:cNvPr>
          <p:cNvPicPr>
            <a:picLocks noChangeAspect="1"/>
          </p:cNvPicPr>
          <p:nvPr/>
        </p:nvPicPr>
        <p:blipFill rotWithShape="1">
          <a:blip r:embed="rId2"/>
          <a:srcRect b="26016"/>
          <a:stretch/>
        </p:blipFill>
        <p:spPr>
          <a:xfrm>
            <a:off x="301366" y="1755795"/>
            <a:ext cx="5199385" cy="2570878"/>
          </a:xfrm>
          <a:prstGeom prst="rect">
            <a:avLst/>
          </a:prstGeom>
        </p:spPr>
      </p:pic>
      <p:sp>
        <p:nvSpPr>
          <p:cNvPr id="14" name="Rectangle 13">
            <a:extLst>
              <a:ext uri="{FF2B5EF4-FFF2-40B4-BE49-F238E27FC236}">
                <a16:creationId xmlns:a16="http://schemas.microsoft.com/office/drawing/2014/main" id="{CAD21E49-5925-3A43-871E-B43599A15452}"/>
              </a:ext>
            </a:extLst>
          </p:cNvPr>
          <p:cNvSpPr/>
          <p:nvPr/>
        </p:nvSpPr>
        <p:spPr>
          <a:xfrm>
            <a:off x="6322738" y="978010"/>
            <a:ext cx="5567889" cy="2031325"/>
          </a:xfrm>
          <a:prstGeom prst="rect">
            <a:avLst/>
          </a:prstGeom>
        </p:spPr>
        <p:txBody>
          <a:bodyPr wrap="square">
            <a:spAutoFit/>
          </a:bodyPr>
          <a:lstStyle/>
          <a:p>
            <a:r>
              <a:rPr lang="es-ES_tradnl" sz="1400" dirty="0">
                <a:latin typeface="Arial" panose="020B0604020202020204" pitchFamily="34" charset="0"/>
                <a:cs typeface="Arial" panose="020B0604020202020204" pitchFamily="34" charset="0"/>
              </a:rPr>
              <a:t>Todos los equipos NEXO, line </a:t>
            </a:r>
            <a:r>
              <a:rPr lang="es-ES_tradnl" sz="1400" dirty="0" err="1">
                <a:latin typeface="Arial" panose="020B0604020202020204" pitchFamily="34" charset="0"/>
                <a:cs typeface="Arial" panose="020B0604020202020204" pitchFamily="34" charset="0"/>
              </a:rPr>
              <a:t>array</a:t>
            </a:r>
            <a:r>
              <a:rPr lang="es-ES_tradnl" sz="1400" dirty="0">
                <a:latin typeface="Arial" panose="020B0604020202020204" pitchFamily="34" charset="0"/>
                <a:cs typeface="Arial" panose="020B0604020202020204" pitchFamily="34" charset="0"/>
              </a:rPr>
              <a:t> y fuentes puntuales han sido suministrados por Yamaha </a:t>
            </a:r>
            <a:r>
              <a:rPr lang="es-ES_tradnl" sz="1400" dirty="0" err="1">
                <a:latin typeface="Arial" panose="020B0604020202020204" pitchFamily="34" charset="0"/>
                <a:cs typeface="Arial" panose="020B0604020202020204" pitchFamily="34" charset="0"/>
              </a:rPr>
              <a:t>Sound</a:t>
            </a:r>
            <a:r>
              <a:rPr lang="es-ES_tradnl" sz="1400" dirty="0">
                <a:latin typeface="Arial" panose="020B0604020202020204" pitchFamily="34" charset="0"/>
                <a:cs typeface="Arial" panose="020B0604020202020204" pitchFamily="34" charset="0"/>
              </a:rPr>
              <a:t> </a:t>
            </a:r>
            <a:r>
              <a:rPr lang="es-ES_tradnl" sz="1400" dirty="0" err="1">
                <a:latin typeface="Arial" panose="020B0604020202020204" pitchFamily="34" charset="0"/>
                <a:cs typeface="Arial" panose="020B0604020202020204" pitchFamily="34" charset="0"/>
              </a:rPr>
              <a:t>Systems</a:t>
            </a:r>
            <a:r>
              <a:rPr lang="es-ES_tradnl" sz="1400" dirty="0">
                <a:latin typeface="Arial" panose="020B0604020202020204" pitchFamily="34" charset="0"/>
                <a:cs typeface="Arial" panose="020B0604020202020204" pitchFamily="34" charset="0"/>
              </a:rPr>
              <a:t>, que también ha entregado una consola digital Yamaha CL5 como mezclador principal en la sala de operaciones del estadio Toyota.  Con los nuevos amplificadores de la Serie NXAMP4x2Mk2 de NEXO distribuidos entre diferentes salas de amplificadores en las cuatro esquinas del estadio, hay una distancia significativa entre la sala de operaciones y las salas de amplificadores por eso la red Dante se ha transmitido por fibra óptica para su optimización.</a:t>
            </a:r>
          </a:p>
        </p:txBody>
      </p:sp>
      <p:cxnSp>
        <p:nvCxnSpPr>
          <p:cNvPr id="17" name="Connecteur droit 16">
            <a:extLst>
              <a:ext uri="{FF2B5EF4-FFF2-40B4-BE49-F238E27FC236}">
                <a16:creationId xmlns:a16="http://schemas.microsoft.com/office/drawing/2014/main" id="{4F263149-4EA9-3640-AD66-E2F23316DF75}"/>
              </a:ext>
            </a:extLst>
          </p:cNvPr>
          <p:cNvCxnSpPr>
            <a:cxnSpLocks/>
          </p:cNvCxnSpPr>
          <p:nvPr/>
        </p:nvCxnSpPr>
        <p:spPr>
          <a:xfrm>
            <a:off x="6202479" y="1188301"/>
            <a:ext cx="0" cy="1696816"/>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65633CE-28B6-C045-85DE-A91939D5BE8C}"/>
              </a:ext>
            </a:extLst>
          </p:cNvPr>
          <p:cNvSpPr/>
          <p:nvPr/>
        </p:nvSpPr>
        <p:spPr>
          <a:xfrm>
            <a:off x="6322740" y="5257562"/>
            <a:ext cx="5869260" cy="1600438"/>
          </a:xfrm>
          <a:prstGeom prst="rect">
            <a:avLst/>
          </a:prstGeom>
        </p:spPr>
        <p:txBody>
          <a:bodyPr wrap="square">
            <a:spAutoFit/>
          </a:bodyPr>
          <a:lstStyle/>
          <a:p>
            <a:r>
              <a:rPr lang="es-ES_tradnl" sz="1400" dirty="0">
                <a:solidFill>
                  <a:schemeClr val="bg1">
                    <a:lumMod val="50000"/>
                  </a:schemeClr>
                </a:solidFill>
                <a:latin typeface="Arial" panose="020B0604020202020204" pitchFamily="34" charset="0"/>
                <a:cs typeface="Arial" panose="020B0604020202020204" pitchFamily="34" charset="0"/>
              </a:rPr>
              <a:t>Los altavoces NEXO tienen mayor eficiencia que los anteriores, por lo que podemos emitir un sonido más fuerte que antes. Algo que es importante en este tipo de instalaciones es la durabilidad. Los altavoces en este tipo de instalaciones a menudo se rompen debido a la exposición al viento y la lluvia. Con el nuevo sistema NEXO, podemos lograr una alta calidad de sonido de clase teatral incluso en condiciones severas”  - </a:t>
            </a:r>
            <a:r>
              <a:rPr lang="es-ES_tradnl" sz="1400" dirty="0" err="1">
                <a:solidFill>
                  <a:schemeClr val="bg1">
                    <a:lumMod val="50000"/>
                  </a:schemeClr>
                </a:solidFill>
                <a:latin typeface="Arial" panose="020B0604020202020204" pitchFamily="34" charset="0"/>
                <a:cs typeface="Arial" panose="020B0604020202020204" pitchFamily="34" charset="0"/>
              </a:rPr>
              <a:t>Yoshiteru</a:t>
            </a:r>
            <a:r>
              <a:rPr lang="es-ES_tradnl" sz="1400" dirty="0">
                <a:solidFill>
                  <a:schemeClr val="bg1">
                    <a:lumMod val="50000"/>
                  </a:schemeClr>
                </a:solidFill>
                <a:latin typeface="Arial" panose="020B0604020202020204" pitchFamily="34" charset="0"/>
                <a:cs typeface="Arial" panose="020B0604020202020204" pitchFamily="34" charset="0"/>
              </a:rPr>
              <a:t> </a:t>
            </a:r>
            <a:r>
              <a:rPr lang="es-ES_tradnl" sz="1400" dirty="0" err="1">
                <a:solidFill>
                  <a:schemeClr val="bg1">
                    <a:lumMod val="50000"/>
                  </a:schemeClr>
                </a:solidFill>
                <a:latin typeface="Arial" panose="020B0604020202020204" pitchFamily="34" charset="0"/>
                <a:cs typeface="Arial" panose="020B0604020202020204" pitchFamily="34" charset="0"/>
              </a:rPr>
              <a:t>Mimura</a:t>
            </a:r>
            <a:r>
              <a:rPr lang="es-ES_tradnl" sz="1400" dirty="0">
                <a:solidFill>
                  <a:schemeClr val="bg1">
                    <a:lumMod val="50000"/>
                  </a:schemeClr>
                </a:solidFill>
                <a:latin typeface="Arial" panose="020B0604020202020204" pitchFamily="34" charset="0"/>
                <a:cs typeface="Arial" panose="020B0604020202020204" pitchFamily="34" charset="0"/>
              </a:rPr>
              <a:t>, Presidente de M&amp;H </a:t>
            </a:r>
            <a:r>
              <a:rPr lang="es-ES_tradnl" sz="1400" dirty="0" err="1">
                <a:solidFill>
                  <a:schemeClr val="bg1">
                    <a:lumMod val="50000"/>
                  </a:schemeClr>
                </a:solidFill>
                <a:latin typeface="Arial" panose="020B0604020202020204" pitchFamily="34" charset="0"/>
                <a:cs typeface="Arial" panose="020B0604020202020204" pitchFamily="34" charset="0"/>
              </a:rPr>
              <a:t>Laboratory</a:t>
            </a:r>
            <a:r>
              <a:rPr lang="es-ES_tradnl" sz="1400" dirty="0">
                <a:solidFill>
                  <a:schemeClr val="bg1">
                    <a:lumMod val="50000"/>
                  </a:schemeClr>
                </a:solidFill>
                <a:latin typeface="Arial" panose="020B0604020202020204" pitchFamily="34" charset="0"/>
                <a:cs typeface="Arial" panose="020B0604020202020204" pitchFamily="34" charset="0"/>
              </a:rPr>
              <a:t> Co. </a:t>
            </a:r>
            <a:r>
              <a:rPr lang="es-ES_tradnl" sz="1400" dirty="0" err="1">
                <a:solidFill>
                  <a:schemeClr val="bg1">
                    <a:lumMod val="50000"/>
                  </a:schemeClr>
                </a:solidFill>
                <a:latin typeface="Arial" panose="020B0604020202020204" pitchFamily="34" charset="0"/>
                <a:cs typeface="Arial" panose="020B0604020202020204" pitchFamily="34" charset="0"/>
              </a:rPr>
              <a:t>Ltd</a:t>
            </a:r>
            <a:endParaRPr lang="es-ES_tradnl" sz="1400" dirty="0">
              <a:solidFill>
                <a:schemeClr val="bg1">
                  <a:lumMod val="50000"/>
                </a:schemeClr>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B1B963F1-443C-E948-A7A3-B96A159212B3}"/>
              </a:ext>
            </a:extLst>
          </p:cNvPr>
          <p:cNvPicPr>
            <a:picLocks noChangeAspect="1"/>
          </p:cNvPicPr>
          <p:nvPr/>
        </p:nvPicPr>
        <p:blipFill rotWithShape="1">
          <a:blip r:embed="rId3"/>
          <a:srcRect t="22163" b="14789"/>
          <a:stretch/>
        </p:blipFill>
        <p:spPr>
          <a:xfrm>
            <a:off x="6404612" y="2963434"/>
            <a:ext cx="5420172" cy="2294127"/>
          </a:xfrm>
          <a:prstGeom prst="rect">
            <a:avLst/>
          </a:prstGeom>
        </p:spPr>
      </p:pic>
    </p:spTree>
    <p:extLst>
      <p:ext uri="{BB962C8B-B14F-4D97-AF65-F5344CB8AC3E}">
        <p14:creationId xmlns:p14="http://schemas.microsoft.com/office/powerpoint/2010/main" val="38672544"/>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6" name="Rectangle 5">
            <a:extLst>
              <a:ext uri="{FF2B5EF4-FFF2-40B4-BE49-F238E27FC236}">
                <a16:creationId xmlns:a16="http://schemas.microsoft.com/office/drawing/2014/main" id="{29DA1908-A4E5-D14C-A151-4426927A90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2D08E95A-D830-E649-B98D-A9666D2D7951}"/>
              </a:ext>
            </a:extLst>
          </p:cNvPr>
          <p:cNvPicPr>
            <a:picLocks noChangeAspect="1"/>
          </p:cNvPicPr>
          <p:nvPr/>
        </p:nvPicPr>
        <p:blipFill>
          <a:blip r:embed="rId2"/>
          <a:stretch>
            <a:fillRect/>
          </a:stretch>
        </p:blipFill>
        <p:spPr>
          <a:xfrm>
            <a:off x="5179800" y="1956828"/>
            <a:ext cx="1832400" cy="665772"/>
          </a:xfrm>
          <a:prstGeom prst="rect">
            <a:avLst/>
          </a:prstGeom>
        </p:spPr>
      </p:pic>
      <p:pic>
        <p:nvPicPr>
          <p:cNvPr id="10" name="Image 9">
            <a:extLst>
              <a:ext uri="{FF2B5EF4-FFF2-40B4-BE49-F238E27FC236}">
                <a16:creationId xmlns:a16="http://schemas.microsoft.com/office/drawing/2014/main" id="{935E730D-4114-E549-9E6E-31901480D79A}"/>
              </a:ext>
            </a:extLst>
          </p:cNvPr>
          <p:cNvPicPr>
            <a:picLocks noChangeAspect="1"/>
          </p:cNvPicPr>
          <p:nvPr/>
        </p:nvPicPr>
        <p:blipFill rotWithShape="1">
          <a:blip r:embed="rId3"/>
          <a:srcRect r="7829" b="16701"/>
          <a:stretch/>
        </p:blipFill>
        <p:spPr>
          <a:xfrm>
            <a:off x="6336000" y="3329759"/>
            <a:ext cx="5855997" cy="3528242"/>
          </a:xfrm>
          <a:prstGeom prst="rect">
            <a:avLst/>
          </a:prstGeom>
        </p:spPr>
      </p:pic>
      <p:sp>
        <p:nvSpPr>
          <p:cNvPr id="7" name="Rectangle 6">
            <a:extLst>
              <a:ext uri="{FF2B5EF4-FFF2-40B4-BE49-F238E27FC236}">
                <a16:creationId xmlns:a16="http://schemas.microsoft.com/office/drawing/2014/main" id="{058121CE-0F07-7845-B2EB-7CD54F8EDB81}"/>
              </a:ext>
            </a:extLst>
          </p:cNvPr>
          <p:cNvSpPr/>
          <p:nvPr/>
        </p:nvSpPr>
        <p:spPr>
          <a:xfrm>
            <a:off x="3391798" y="2913352"/>
            <a:ext cx="5408401" cy="1600438"/>
          </a:xfrm>
          <a:prstGeom prst="rect">
            <a:avLst/>
          </a:prstGeom>
        </p:spPr>
        <p:txBody>
          <a:bodyPr wrap="square">
            <a:spAutoFit/>
          </a:bodyPr>
          <a:lstStyle/>
          <a:p>
            <a:pPr algn="ctr"/>
            <a:r>
              <a:rPr lang="fr-FR" sz="1400" dirty="0">
                <a:solidFill>
                  <a:schemeClr val="tx1">
                    <a:lumMod val="50000"/>
                    <a:lumOff val="50000"/>
                  </a:schemeClr>
                </a:solidFill>
                <a:latin typeface="Arial" panose="020B0604020202020204" pitchFamily="34" charset="0"/>
                <a:cs typeface="Arial" panose="020B0604020202020204" pitchFamily="34" charset="0"/>
              </a:rPr>
              <a:t>Parc d’Activité du Pré de la Dame Jeanne, B.P. 5</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60128 Plailly</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France</a:t>
            </a:r>
          </a:p>
          <a:p>
            <a:pPr algn="ctr"/>
            <a:endParaRPr lang="fr-FR" sz="1400" dirty="0">
              <a:solidFill>
                <a:srgbClr val="000000"/>
              </a:solidFill>
              <a:latin typeface="Arial" panose="020B0604020202020204" pitchFamily="34" charset="0"/>
              <a:cs typeface="Arial" panose="020B0604020202020204" pitchFamily="34" charset="0"/>
            </a:endParaRPr>
          </a:p>
          <a:p>
            <a:pPr algn="ctr"/>
            <a:r>
              <a:rPr lang="fr-FR" sz="1400" dirty="0">
                <a:solidFill>
                  <a:schemeClr val="tx1">
                    <a:lumMod val="50000"/>
                    <a:lumOff val="50000"/>
                  </a:schemeClr>
                </a:solidFill>
                <a:latin typeface="Arial" panose="020B0604020202020204" pitchFamily="34" charset="0"/>
                <a:cs typeface="Arial" panose="020B0604020202020204" pitchFamily="34" charset="0"/>
              </a:rPr>
              <a:t>Tel: +33 (0) 3 44 99 00 70</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Email: </a:t>
            </a:r>
            <a:r>
              <a:rPr lang="fr-FR" sz="1400" dirty="0" err="1">
                <a:solidFill>
                  <a:schemeClr val="tx1">
                    <a:lumMod val="50000"/>
                    <a:lumOff val="50000"/>
                  </a:schemeClr>
                </a:solidFill>
                <a:latin typeface="Arial" panose="020B0604020202020204" pitchFamily="34" charset="0"/>
                <a:cs typeface="Arial" panose="020B0604020202020204" pitchFamily="34" charset="0"/>
              </a:rPr>
              <a:t>info@nexo.fr</a:t>
            </a:r>
            <a:endParaRPr lang="fr-FR" sz="1400" dirty="0">
              <a:solidFill>
                <a:schemeClr val="tx1">
                  <a:lumMod val="50000"/>
                  <a:lumOff val="50000"/>
                </a:schemeClr>
              </a:solidFill>
              <a:latin typeface="Arial" panose="020B0604020202020204" pitchFamily="34" charset="0"/>
              <a:cs typeface="Arial" panose="020B0604020202020204" pitchFamily="34" charset="0"/>
            </a:endParaRPr>
          </a:p>
          <a:p>
            <a:r>
              <a:rPr lang="en" sz="1400" dirty="0">
                <a:solidFill>
                  <a:srgbClr val="0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39E74F8-F527-5341-8C4C-2C9D6670EFB8}"/>
              </a:ext>
            </a:extLst>
          </p:cNvPr>
          <p:cNvSpPr/>
          <p:nvPr/>
        </p:nvSpPr>
        <p:spPr>
          <a:xfrm>
            <a:off x="3391799" y="4513790"/>
            <a:ext cx="5408401" cy="523220"/>
          </a:xfrm>
          <a:prstGeom prst="rect">
            <a:avLst/>
          </a:prstGeom>
        </p:spPr>
        <p:txBody>
          <a:bodyPr wrap="square">
            <a:spAutoFit/>
          </a:bodyPr>
          <a:lstStyle/>
          <a:p>
            <a:pPr algn="ctr"/>
            <a:r>
              <a:rPr lang="fr-FR" sz="1400" b="1" dirty="0" err="1">
                <a:solidFill>
                  <a:schemeClr val="tx1">
                    <a:lumMod val="50000"/>
                    <a:lumOff val="50000"/>
                  </a:schemeClr>
                </a:solidFill>
                <a:latin typeface="Arial" panose="020B0604020202020204" pitchFamily="34" charset="0"/>
                <a:cs typeface="Arial" panose="020B0604020202020204" pitchFamily="34" charset="0"/>
              </a:rPr>
              <a:t>nexo-sa.com</a:t>
            </a:r>
            <a:endParaRPr lang="fr-FR" sz="1400" b="1" dirty="0">
              <a:solidFill>
                <a:schemeClr val="tx1">
                  <a:lumMod val="50000"/>
                  <a:lumOff val="50000"/>
                </a:schemeClr>
              </a:solidFill>
              <a:latin typeface="Arial" panose="020B0604020202020204" pitchFamily="34" charset="0"/>
              <a:cs typeface="Arial" panose="020B0604020202020204" pitchFamily="34" charset="0"/>
            </a:endParaRPr>
          </a:p>
          <a:p>
            <a:r>
              <a:rPr lang="en" sz="1400" dirty="0">
                <a:solidFill>
                  <a:srgbClr val="0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36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828906" y="976226"/>
            <a:ext cx="10534186"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5000" b="1" dirty="0">
                <a:latin typeface="Arial" panose="020B0604020202020204" pitchFamily="34" charset="0"/>
                <a:ea typeface="Helvetica Neue" panose="02000403000000020004" pitchFamily="2" charset="0"/>
                <a:cs typeface="Arial" panose="020B0604020202020204" pitchFamily="34" charset="0"/>
              </a:rPr>
              <a:t>Modernas Instalaciones especialmente construidas.</a:t>
            </a: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3" name="Image 2">
            <a:extLst>
              <a:ext uri="{FF2B5EF4-FFF2-40B4-BE49-F238E27FC236}">
                <a16:creationId xmlns:a16="http://schemas.microsoft.com/office/drawing/2014/main" id="{004F97D5-FC68-6D45-B58A-9E831D54B5C3}"/>
              </a:ext>
            </a:extLst>
          </p:cNvPr>
          <p:cNvPicPr>
            <a:picLocks noChangeAspect="1"/>
          </p:cNvPicPr>
          <p:nvPr/>
        </p:nvPicPr>
        <p:blipFill>
          <a:blip r:embed="rId2"/>
          <a:stretch>
            <a:fillRect/>
          </a:stretch>
        </p:blipFill>
        <p:spPr>
          <a:xfrm>
            <a:off x="648757" y="2274020"/>
            <a:ext cx="10894485" cy="2309959"/>
          </a:xfrm>
          <a:prstGeom prst="rect">
            <a:avLst/>
          </a:prstGeom>
        </p:spPr>
      </p:pic>
      <p:sp>
        <p:nvSpPr>
          <p:cNvPr id="5" name="Rectangle 4">
            <a:extLst>
              <a:ext uri="{FF2B5EF4-FFF2-40B4-BE49-F238E27FC236}">
                <a16:creationId xmlns:a16="http://schemas.microsoft.com/office/drawing/2014/main" id="{42173182-0F76-7C47-AFF5-A6E59F2DD7E8}"/>
              </a:ext>
            </a:extLst>
          </p:cNvPr>
          <p:cNvSpPr/>
          <p:nvPr/>
        </p:nvSpPr>
        <p:spPr>
          <a:xfrm>
            <a:off x="395080" y="5902877"/>
            <a:ext cx="3443571" cy="830997"/>
          </a:xfrm>
          <a:prstGeom prst="rect">
            <a:avLst/>
          </a:prstGeom>
        </p:spPr>
        <p:txBody>
          <a:bodyPr wrap="none">
            <a:spAutoFit/>
          </a:bodyPr>
          <a:lstStyle/>
          <a:p>
            <a:pPr algn="ctr"/>
            <a:r>
              <a:rPr lang="es-ES_tradnl" sz="1600" dirty="0">
                <a:solidFill>
                  <a:srgbClr val="3A57A7"/>
                </a:solidFill>
                <a:latin typeface="Arial" panose="020B0604020202020204" pitchFamily="34" charset="0"/>
                <a:cs typeface="Arial" panose="020B0604020202020204" pitchFamily="34" charset="0"/>
              </a:rPr>
              <a:t>Centro R&amp;D </a:t>
            </a:r>
            <a:r>
              <a:rPr lang="es-ES_tradnl" sz="1600" dirty="0">
                <a:latin typeface="Arial" panose="020B0604020202020204" pitchFamily="34" charset="0"/>
                <a:cs typeface="Arial" panose="020B0604020202020204" pitchFamily="34" charset="0"/>
              </a:rPr>
              <a:t>: 2000m2 dedicados.</a:t>
            </a:r>
          </a:p>
          <a:p>
            <a:pPr algn="ctr"/>
            <a:r>
              <a:rPr lang="es-ES_tradnl" sz="1600" dirty="0">
                <a:latin typeface="Arial" panose="020B0604020202020204" pitchFamily="34" charset="0"/>
                <a:cs typeface="Arial" panose="020B0604020202020204" pitchFamily="34" charset="0"/>
              </a:rPr>
              <a:t>Instalaciones de ultima generación.</a:t>
            </a:r>
          </a:p>
          <a:p>
            <a:r>
              <a:rPr lang="es-ES_tradnl" sz="1600" dirty="0">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EF10A82F-0D28-0C40-9D0F-507698E4317A}"/>
              </a:ext>
            </a:extLst>
          </p:cNvPr>
          <p:cNvSpPr/>
          <p:nvPr/>
        </p:nvSpPr>
        <p:spPr>
          <a:xfrm>
            <a:off x="648757" y="4583979"/>
            <a:ext cx="10183295" cy="923330"/>
          </a:xfrm>
          <a:prstGeom prst="rect">
            <a:avLst/>
          </a:prstGeom>
        </p:spPr>
        <p:txBody>
          <a:bodyPr wrap="square">
            <a:spAutoFit/>
          </a:bodyPr>
          <a:lstStyle/>
          <a:p>
            <a:pPr algn="ctr"/>
            <a:r>
              <a:rPr lang="es-ES_tradnl" dirty="0">
                <a:solidFill>
                  <a:srgbClr val="000000"/>
                </a:solidFill>
                <a:latin typeface="Arial" panose="020B0604020202020204" pitchFamily="34" charset="0"/>
                <a:cs typeface="Arial" panose="020B0604020202020204" pitchFamily="34" charset="0"/>
              </a:rPr>
              <a:t>Cada nuevo sistema comienza con una sofisticada simulación computarizada con nuestros propios programas. La cadena de señal electroacústica es modelada por completo, evaluando el máximo rendimiento de los productos para alcanzar así,  el máximo nivel en los sistemas.</a:t>
            </a:r>
            <a:endParaRPr lang="es-ES_tradnl"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2E1A50F-CC2D-0A4E-9C7F-E244B47FF3EF}"/>
              </a:ext>
            </a:extLst>
          </p:cNvPr>
          <p:cNvSpPr/>
          <p:nvPr/>
        </p:nvSpPr>
        <p:spPr>
          <a:xfrm>
            <a:off x="4254996" y="5876012"/>
            <a:ext cx="3719182" cy="830997"/>
          </a:xfrm>
          <a:prstGeom prst="rect">
            <a:avLst/>
          </a:prstGeom>
        </p:spPr>
        <p:txBody>
          <a:bodyPr wrap="square">
            <a:spAutoFit/>
          </a:bodyPr>
          <a:lstStyle/>
          <a:p>
            <a:pPr algn="ctr"/>
            <a:r>
              <a:rPr lang="es-ES_tradnl" sz="1600" dirty="0">
                <a:solidFill>
                  <a:srgbClr val="3A57A7"/>
                </a:solidFill>
                <a:latin typeface="Arial" panose="020B0604020202020204" pitchFamily="34" charset="0"/>
                <a:cs typeface="Arial" panose="020B0604020202020204" pitchFamily="34" charset="0"/>
              </a:rPr>
              <a:t>Cámara </a:t>
            </a:r>
            <a:r>
              <a:rPr lang="es-ES_tradnl" sz="1600" dirty="0" err="1">
                <a:solidFill>
                  <a:srgbClr val="3A57A7"/>
                </a:solidFill>
                <a:latin typeface="Arial" panose="020B0604020202020204" pitchFamily="34" charset="0"/>
                <a:cs typeface="Arial" panose="020B0604020202020204" pitchFamily="34" charset="0"/>
              </a:rPr>
              <a:t>anecoica</a:t>
            </a:r>
            <a:r>
              <a:rPr lang="es-ES_tradnl" sz="1600" dirty="0">
                <a:solidFill>
                  <a:srgbClr val="000000"/>
                </a:solidFill>
                <a:latin typeface="Arial" panose="020B0604020202020204" pitchFamily="34" charset="0"/>
                <a:cs typeface="Arial" panose="020B0604020202020204" pitchFamily="34" charset="0"/>
              </a:rPr>
              <a:t>: 12m x 8m x 6.5m, Esta cámara permite al equipo de R&amp;D realizar medidas desde 28Hz.</a:t>
            </a:r>
            <a:endParaRPr lang="es-ES_tradnl" sz="1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4428AA9-98C2-8843-A290-5D1D083027C1}"/>
              </a:ext>
            </a:extLst>
          </p:cNvPr>
          <p:cNvSpPr/>
          <p:nvPr/>
        </p:nvSpPr>
        <p:spPr>
          <a:xfrm>
            <a:off x="8859796" y="5902877"/>
            <a:ext cx="2368185" cy="830997"/>
          </a:xfrm>
          <a:prstGeom prst="rect">
            <a:avLst/>
          </a:prstGeom>
        </p:spPr>
        <p:txBody>
          <a:bodyPr wrap="square">
            <a:spAutoFit/>
          </a:bodyPr>
          <a:lstStyle/>
          <a:p>
            <a:pPr algn="ctr">
              <a:buClr>
                <a:srgbClr val="4968AB"/>
              </a:buClr>
              <a:buSzPct val="129000"/>
            </a:pPr>
            <a:r>
              <a:rPr lang="es-ES_tradnl" sz="1600" dirty="0">
                <a:latin typeface="Arial" panose="020B0604020202020204" pitchFamily="34" charset="0"/>
                <a:ea typeface="Pacifico" panose="02000000000000000000" pitchFamily="2" charset="0"/>
                <a:cs typeface="Arial" panose="020B0604020202020204" pitchFamily="34" charset="0"/>
              </a:rPr>
              <a:t>Ingenieros rigurosos y apasionados con un muy alto nivel</a:t>
            </a:r>
            <a:endParaRPr lang="es-ES_tradnl" sz="1600" dirty="0">
              <a:solidFill>
                <a:srgbClr val="3A57A7"/>
              </a:solidFill>
              <a:latin typeface="Arial" panose="020B0604020202020204" pitchFamily="34" charset="0"/>
              <a:ea typeface="Pacifico" panose="02000000000000000000" pitchFamily="2" charset="0"/>
              <a:cs typeface="Arial" panose="020B0604020202020204" pitchFamily="34" charset="0"/>
            </a:endParaRPr>
          </a:p>
        </p:txBody>
      </p:sp>
    </p:spTree>
    <p:extLst>
      <p:ext uri="{BB962C8B-B14F-4D97-AF65-F5344CB8AC3E}">
        <p14:creationId xmlns:p14="http://schemas.microsoft.com/office/powerpoint/2010/main" val="1095830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1000"/>
                                        <p:tgtEl>
                                          <p:spTgt spid="3"/>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1971286" y="1096568"/>
            <a:ext cx="897029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5000" b="1" dirty="0" err="1">
                <a:solidFill>
                  <a:srgbClr val="3A57A7"/>
                </a:solidFill>
                <a:latin typeface="Arial" panose="020B0604020202020204" pitchFamily="34" charset="0"/>
                <a:ea typeface="Helvetica Neue" panose="02000403000000020004" pitchFamily="2" charset="0"/>
                <a:cs typeface="Arial" panose="020B0604020202020204" pitchFamily="34" charset="0"/>
              </a:rPr>
              <a:t>Thinking</a:t>
            </a:r>
            <a:r>
              <a:rPr lang="es-ES_tradnl" sz="5000" b="1" dirty="0">
                <a:solidFill>
                  <a:srgbClr val="3A57A7"/>
                </a:solidFill>
                <a:latin typeface="Arial" panose="020B0604020202020204" pitchFamily="34" charset="0"/>
                <a:ea typeface="Helvetica Neue" panose="02000403000000020004" pitchFamily="2" charset="0"/>
                <a:cs typeface="Arial" panose="020B0604020202020204" pitchFamily="34" charset="0"/>
              </a:rPr>
              <a:t>.  </a:t>
            </a:r>
            <a:r>
              <a:rPr lang="es-ES_tradnl" sz="5000" b="1" dirty="0" err="1">
                <a:latin typeface="Arial" panose="020B0604020202020204" pitchFamily="34" charset="0"/>
                <a:ea typeface="Helvetica Neue" panose="02000403000000020004" pitchFamily="2" charset="0"/>
                <a:cs typeface="Arial" panose="020B0604020202020204" pitchFamily="34" charset="0"/>
              </a:rPr>
              <a:t>Inside</a:t>
            </a:r>
            <a:r>
              <a:rPr lang="es-ES_tradnl" sz="5000" b="1" dirty="0">
                <a:latin typeface="Arial" panose="020B0604020202020204" pitchFamily="34" charset="0"/>
                <a:ea typeface="Helvetica Neue" panose="02000403000000020004" pitchFamily="2" charset="0"/>
                <a:cs typeface="Arial" panose="020B0604020202020204" pitchFamily="34" charset="0"/>
              </a:rPr>
              <a:t> </a:t>
            </a:r>
            <a:r>
              <a:rPr lang="es-ES_tradnl" sz="5000" b="1" dirty="0" err="1">
                <a:latin typeface="Arial" panose="020B0604020202020204" pitchFamily="34" charset="0"/>
                <a:ea typeface="Helvetica Neue" panose="02000403000000020004" pitchFamily="2" charset="0"/>
                <a:cs typeface="Arial" panose="020B0604020202020204" pitchFamily="34" charset="0"/>
              </a:rPr>
              <a:t>the</a:t>
            </a:r>
            <a:r>
              <a:rPr lang="es-ES_tradnl" sz="5000" b="1" dirty="0">
                <a:latin typeface="Arial" panose="020B0604020202020204" pitchFamily="34" charset="0"/>
                <a:ea typeface="Helvetica Neue" panose="02000403000000020004" pitchFamily="2" charset="0"/>
                <a:cs typeface="Arial" panose="020B0604020202020204" pitchFamily="34" charset="0"/>
              </a:rPr>
              <a:t> box.</a:t>
            </a: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7" name="Rectangle 6">
            <a:extLst>
              <a:ext uri="{FF2B5EF4-FFF2-40B4-BE49-F238E27FC236}">
                <a16:creationId xmlns:a16="http://schemas.microsoft.com/office/drawing/2014/main" id="{85F10CA8-57DC-E64D-AFF6-D8E2C0C8AB81}"/>
              </a:ext>
            </a:extLst>
          </p:cNvPr>
          <p:cNvSpPr/>
          <p:nvPr/>
        </p:nvSpPr>
        <p:spPr>
          <a:xfrm>
            <a:off x="1102966" y="2043077"/>
            <a:ext cx="10231390" cy="830997"/>
          </a:xfrm>
          <a:prstGeom prst="rect">
            <a:avLst/>
          </a:prstGeom>
        </p:spPr>
        <p:txBody>
          <a:bodyPr wrap="square">
            <a:spAutoFit/>
          </a:bodyPr>
          <a:lstStyle/>
          <a:p>
            <a:pPr algn="ctr"/>
            <a:r>
              <a:rPr lang="es-ES_tradnl" sz="1600" dirty="0">
                <a:latin typeface="Arial" panose="020B0604020202020204" pitchFamily="34" charset="0"/>
                <a:cs typeface="Arial" panose="020B0604020202020204" pitchFamily="34" charset="0"/>
              </a:rPr>
              <a:t>Lo que separa NEXO de sus competidores es la innovación, el enfoque integrado del sistema y la investigación y desarrollo del altavoz. La misión innovadora del R&amp;D de NEXO es muy reconocida por el aporte de muchas patentes, algunas están incluidas aquí.</a:t>
            </a:r>
          </a:p>
        </p:txBody>
      </p:sp>
      <p:pic>
        <p:nvPicPr>
          <p:cNvPr id="8" name="Image 7">
            <a:extLst>
              <a:ext uri="{FF2B5EF4-FFF2-40B4-BE49-F238E27FC236}">
                <a16:creationId xmlns:a16="http://schemas.microsoft.com/office/drawing/2014/main" id="{2FCB878D-1845-FF47-A498-D821C61E4C85}"/>
              </a:ext>
            </a:extLst>
          </p:cNvPr>
          <p:cNvPicPr>
            <a:picLocks noChangeAspect="1"/>
          </p:cNvPicPr>
          <p:nvPr/>
        </p:nvPicPr>
        <p:blipFill>
          <a:blip r:embed="rId2"/>
          <a:stretch>
            <a:fillRect/>
          </a:stretch>
        </p:blipFill>
        <p:spPr>
          <a:xfrm>
            <a:off x="68131" y="3794629"/>
            <a:ext cx="2602381" cy="2546775"/>
          </a:xfrm>
          <a:prstGeom prst="rect">
            <a:avLst/>
          </a:prstGeom>
        </p:spPr>
      </p:pic>
      <p:pic>
        <p:nvPicPr>
          <p:cNvPr id="10" name="Image 9">
            <a:extLst>
              <a:ext uri="{FF2B5EF4-FFF2-40B4-BE49-F238E27FC236}">
                <a16:creationId xmlns:a16="http://schemas.microsoft.com/office/drawing/2014/main" id="{63EBAC9C-4CF5-6546-A640-76860C8E2FA6}"/>
              </a:ext>
            </a:extLst>
          </p:cNvPr>
          <p:cNvPicPr>
            <a:picLocks noChangeAspect="1"/>
          </p:cNvPicPr>
          <p:nvPr/>
        </p:nvPicPr>
        <p:blipFill>
          <a:blip r:embed="rId3"/>
          <a:stretch>
            <a:fillRect/>
          </a:stretch>
        </p:blipFill>
        <p:spPr>
          <a:xfrm>
            <a:off x="5679330" y="3851933"/>
            <a:ext cx="3568739" cy="2470665"/>
          </a:xfrm>
          <a:prstGeom prst="rect">
            <a:avLst/>
          </a:prstGeom>
        </p:spPr>
      </p:pic>
      <p:cxnSp>
        <p:nvCxnSpPr>
          <p:cNvPr id="14" name="Connecteur droit 13">
            <a:extLst>
              <a:ext uri="{FF2B5EF4-FFF2-40B4-BE49-F238E27FC236}">
                <a16:creationId xmlns:a16="http://schemas.microsoft.com/office/drawing/2014/main" id="{750E4C5B-F0E9-FF43-8117-F5214D8E3799}"/>
              </a:ext>
            </a:extLst>
          </p:cNvPr>
          <p:cNvCxnSpPr/>
          <p:nvPr/>
        </p:nvCxnSpPr>
        <p:spPr>
          <a:xfrm>
            <a:off x="5563951" y="3723204"/>
            <a:ext cx="0" cy="26182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67A981E-C5C8-9240-8896-8335FFBB4E0B}"/>
              </a:ext>
            </a:extLst>
          </p:cNvPr>
          <p:cNvSpPr/>
          <p:nvPr/>
        </p:nvSpPr>
        <p:spPr>
          <a:xfrm>
            <a:off x="1336414" y="3213556"/>
            <a:ext cx="2996645" cy="430887"/>
          </a:xfrm>
          <a:prstGeom prst="rect">
            <a:avLst/>
          </a:prstGeom>
        </p:spPr>
        <p:txBody>
          <a:bodyPr wrap="square">
            <a:spAutoFit/>
          </a:bodyPr>
          <a:lstStyle/>
          <a:p>
            <a:pPr algn="ctr"/>
            <a:r>
              <a:rPr lang="es-ES_tradnl" sz="1100" cap="all" dirty="0">
                <a:solidFill>
                  <a:schemeClr val="bg1">
                    <a:lumMod val="50000"/>
                  </a:schemeClr>
                </a:solidFill>
                <a:latin typeface="Arial" panose="020B0604020202020204" pitchFamily="34" charset="0"/>
                <a:cs typeface="Arial" panose="020B0604020202020204" pitchFamily="34" charset="0"/>
              </a:rPr>
              <a:t>HRW - Guía de onda </a:t>
            </a:r>
          </a:p>
          <a:p>
            <a:pPr algn="ctr"/>
            <a:r>
              <a:rPr lang="es-ES_tradnl" sz="1100" cap="all" dirty="0">
                <a:solidFill>
                  <a:schemeClr val="bg1">
                    <a:lumMod val="50000"/>
                  </a:schemeClr>
                </a:solidFill>
                <a:latin typeface="Arial" panose="020B0604020202020204" pitchFamily="34" charset="0"/>
                <a:cs typeface="Arial" panose="020B0604020202020204" pitchFamily="34" charset="0"/>
              </a:rPr>
              <a:t>Reflectora Hiperbólica</a:t>
            </a:r>
            <a:endParaRPr lang="es-ES_tradnl" sz="1100" b="0" i="0" cap="all" dirty="0">
              <a:solidFill>
                <a:schemeClr val="bg1">
                  <a:lumMod val="50000"/>
                </a:schemeClr>
              </a:solidFill>
              <a:effectLst/>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CCCC119-2880-FF4E-BE14-C9F24EB9C672}"/>
              </a:ext>
            </a:extLst>
          </p:cNvPr>
          <p:cNvSpPr/>
          <p:nvPr/>
        </p:nvSpPr>
        <p:spPr>
          <a:xfrm>
            <a:off x="6218661" y="3213556"/>
            <a:ext cx="2425664" cy="430887"/>
          </a:xfrm>
          <a:prstGeom prst="rect">
            <a:avLst/>
          </a:prstGeom>
        </p:spPr>
        <p:txBody>
          <a:bodyPr wrap="none">
            <a:spAutoFit/>
          </a:bodyPr>
          <a:lstStyle/>
          <a:p>
            <a:pPr algn="ctr"/>
            <a:r>
              <a:rPr lang="en" sz="1100" cap="all" dirty="0">
                <a:solidFill>
                  <a:schemeClr val="bg1">
                    <a:lumMod val="50000"/>
                  </a:schemeClr>
                </a:solidFill>
                <a:latin typeface="Arial" panose="020B0604020202020204" pitchFamily="34" charset="0"/>
                <a:cs typeface="Arial" panose="020B0604020202020204" pitchFamily="34" charset="0"/>
              </a:rPr>
              <a:t>CDD –UNIDAD DE DIRECTIVIDAD</a:t>
            </a:r>
          </a:p>
          <a:p>
            <a:pPr algn="ctr"/>
            <a:r>
              <a:rPr lang="en" sz="1100" cap="all" dirty="0">
                <a:solidFill>
                  <a:schemeClr val="bg1">
                    <a:lumMod val="50000"/>
                  </a:schemeClr>
                </a:solidFill>
                <a:latin typeface="Arial" panose="020B0604020202020204" pitchFamily="34" charset="0"/>
                <a:cs typeface="Arial" panose="020B0604020202020204" pitchFamily="34" charset="0"/>
              </a:rPr>
              <a:t> CONFIGURABLE</a:t>
            </a:r>
          </a:p>
        </p:txBody>
      </p:sp>
      <p:sp>
        <p:nvSpPr>
          <p:cNvPr id="19" name="Rectangle 18">
            <a:extLst>
              <a:ext uri="{FF2B5EF4-FFF2-40B4-BE49-F238E27FC236}">
                <a16:creationId xmlns:a16="http://schemas.microsoft.com/office/drawing/2014/main" id="{CBE48DFE-3FA0-7C4C-A422-FE434FF5D461}"/>
              </a:ext>
            </a:extLst>
          </p:cNvPr>
          <p:cNvSpPr/>
          <p:nvPr/>
        </p:nvSpPr>
        <p:spPr>
          <a:xfrm>
            <a:off x="2726437" y="3820583"/>
            <a:ext cx="2837514" cy="2431435"/>
          </a:xfrm>
          <a:prstGeom prst="rect">
            <a:avLst/>
          </a:prstGeom>
        </p:spPr>
        <p:txBody>
          <a:bodyPr wrap="square">
            <a:spAutoFit/>
          </a:bodyPr>
          <a:lstStyle/>
          <a:p>
            <a:r>
              <a:rPr lang="es-ES_tradnl" sz="950" dirty="0">
                <a:solidFill>
                  <a:srgbClr val="000000"/>
                </a:solidFill>
                <a:latin typeface="Arial" panose="020B0604020202020204" pitchFamily="34" charset="0"/>
                <a:cs typeface="Arial" panose="020B0604020202020204" pitchFamily="34" charset="0"/>
              </a:rPr>
              <a:t>Los gabinetes convencionales no pueden ser acoplados en alta frecuencia si no pueden entregar un frente de onda continuo a lo largo o ancho de un arreglo.</a:t>
            </a:r>
          </a:p>
          <a:p>
            <a:endParaRPr lang="es-ES_tradnl" sz="950" dirty="0">
              <a:solidFill>
                <a:srgbClr val="000000"/>
              </a:solidFill>
              <a:latin typeface="Arial" panose="020B0604020202020204" pitchFamily="34" charset="0"/>
              <a:cs typeface="Arial" panose="020B0604020202020204" pitchFamily="34" charset="0"/>
            </a:endParaRPr>
          </a:p>
          <a:p>
            <a:r>
              <a:rPr lang="es-ES_tradnl" sz="950" dirty="0">
                <a:solidFill>
                  <a:srgbClr val="000000"/>
                </a:solidFill>
                <a:latin typeface="Arial" panose="020B0604020202020204" pitchFamily="34" charset="0"/>
                <a:cs typeface="Arial" panose="020B0604020202020204" pitchFamily="34" charset="0"/>
              </a:rPr>
              <a:t>La HRW modifica el formato de campo acústico alejando el foco y reduciendo la cuerda de arco, mediante el reflector hiperbólico. De esta manera posibilita el acoplamiento en alta frecuencia.</a:t>
            </a:r>
          </a:p>
          <a:p>
            <a:endParaRPr lang="es-ES_tradnl" sz="950" dirty="0">
              <a:solidFill>
                <a:srgbClr val="000000"/>
              </a:solidFill>
              <a:latin typeface="Arial" panose="020B0604020202020204" pitchFamily="34" charset="0"/>
              <a:cs typeface="Arial" panose="020B0604020202020204" pitchFamily="34" charset="0"/>
            </a:endParaRPr>
          </a:p>
          <a:p>
            <a:r>
              <a:rPr lang="es-ES_tradnl" sz="950" dirty="0">
                <a:solidFill>
                  <a:srgbClr val="000000"/>
                </a:solidFill>
                <a:latin typeface="Arial" panose="020B0604020202020204" pitchFamily="34" charset="0"/>
                <a:cs typeface="Arial" panose="020B0604020202020204" pitchFamily="34" charset="0"/>
              </a:rPr>
              <a:t>Este dispositivo permite el acoplamiento acústico sin interferencia hasta 20kHz, y permite ángulos entre gabinetes 0° hasta  30°.</a:t>
            </a:r>
          </a:p>
          <a:p>
            <a:endParaRPr lang="es-ES_tradnl" sz="950" dirty="0">
              <a:solidFill>
                <a:srgbClr val="000000"/>
              </a:solidFill>
              <a:latin typeface="Arial" panose="020B0604020202020204" pitchFamily="34" charset="0"/>
              <a:cs typeface="Arial" panose="020B0604020202020204" pitchFamily="34" charset="0"/>
            </a:endParaRPr>
          </a:p>
          <a:p>
            <a:r>
              <a:rPr lang="es-ES_tradnl" sz="950" i="1" dirty="0">
                <a:solidFill>
                  <a:schemeClr val="bg1">
                    <a:lumMod val="50000"/>
                  </a:schemeClr>
                </a:solidFill>
                <a:latin typeface="Arial" panose="020B0604020202020204" pitchFamily="34" charset="0"/>
                <a:cs typeface="Arial" panose="020B0604020202020204" pitchFamily="34" charset="0"/>
              </a:rPr>
              <a:t>Utilizada en los modelos GEO M620, GEO S1210 ,S1230, STM M28 y M46 </a:t>
            </a:r>
          </a:p>
        </p:txBody>
      </p:sp>
      <p:sp>
        <p:nvSpPr>
          <p:cNvPr id="20" name="Rectangle 19">
            <a:extLst>
              <a:ext uri="{FF2B5EF4-FFF2-40B4-BE49-F238E27FC236}">
                <a16:creationId xmlns:a16="http://schemas.microsoft.com/office/drawing/2014/main" id="{A498EDA9-AA69-4141-A6FB-DAB892ED23FF}"/>
              </a:ext>
            </a:extLst>
          </p:cNvPr>
          <p:cNvSpPr/>
          <p:nvPr/>
        </p:nvSpPr>
        <p:spPr>
          <a:xfrm>
            <a:off x="9252875" y="3820583"/>
            <a:ext cx="2888320" cy="3016210"/>
          </a:xfrm>
          <a:prstGeom prst="rect">
            <a:avLst/>
          </a:prstGeom>
        </p:spPr>
        <p:txBody>
          <a:bodyPr wrap="square">
            <a:spAutoFit/>
          </a:bodyPr>
          <a:lstStyle/>
          <a:p>
            <a:r>
              <a:rPr lang="es-ES_tradnl" sz="950" dirty="0">
                <a:solidFill>
                  <a:srgbClr val="3A57A7"/>
                </a:solidFill>
                <a:latin typeface="Arial" panose="020B0604020202020204" pitchFamily="34" charset="0"/>
                <a:cs typeface="Arial" panose="020B0604020202020204" pitchFamily="34" charset="0"/>
              </a:rPr>
              <a:t>CDD:</a:t>
            </a:r>
            <a:r>
              <a:rPr lang="es-ES_tradnl" sz="950" dirty="0">
                <a:solidFill>
                  <a:srgbClr val="000000"/>
                </a:solidFill>
                <a:latin typeface="Arial" panose="020B0604020202020204" pitchFamily="34" charset="0"/>
                <a:cs typeface="Arial" panose="020B0604020202020204" pitchFamily="34" charset="0"/>
              </a:rPr>
              <a:t> Estos flancos se superponen a la bocina de la guía de onda para modificar su dispersión horizontal. </a:t>
            </a:r>
          </a:p>
          <a:p>
            <a:r>
              <a:rPr lang="es-ES_tradnl" sz="950" dirty="0">
                <a:solidFill>
                  <a:srgbClr val="000000"/>
                </a:solidFill>
                <a:latin typeface="Arial" panose="020B0604020202020204" pitchFamily="34" charset="0"/>
                <a:cs typeface="Arial" panose="020B0604020202020204" pitchFamily="34" charset="0"/>
              </a:rPr>
              <a:t>El mismo gabinete puede entonces reproducir diferentes patrones horizontales, 80° (Cobertura mas estrecha para largas distancias) o 120° (cobertura mas amplia, utilizada para distancias cortas.)</a:t>
            </a:r>
          </a:p>
          <a:p>
            <a:r>
              <a:rPr lang="es-ES_tradnl" sz="950" dirty="0">
                <a:solidFill>
                  <a:srgbClr val="3A57A7"/>
                </a:solidFill>
                <a:latin typeface="Arial" panose="020B0604020202020204" pitchFamily="34" charset="0"/>
                <a:cs typeface="Arial" panose="020B0604020202020204" pitchFamily="34" charset="0"/>
              </a:rPr>
              <a:t>PDD</a:t>
            </a:r>
            <a:r>
              <a:rPr lang="es-ES_tradnl" sz="950" dirty="0">
                <a:solidFill>
                  <a:srgbClr val="000000"/>
                </a:solidFill>
                <a:latin typeface="Arial" panose="020B0604020202020204" pitchFamily="34" charset="0"/>
                <a:cs typeface="Arial" panose="020B0604020202020204" pitchFamily="34" charset="0"/>
              </a:rPr>
              <a:t> : El acoplamiento de altavoces en radiación directa tendrá  interferencia cuando la distancia entre sus centros acústicos exceda el medio largo de onda, lo cual limita el punto de cruce entre medias y altas frecuencias (las cuales raramente están por debajo de 1 kHz). La unidad de </a:t>
            </a:r>
            <a:r>
              <a:rPr lang="es-ES_tradnl" sz="950" dirty="0" err="1">
                <a:solidFill>
                  <a:srgbClr val="000000"/>
                </a:solidFill>
                <a:latin typeface="Arial" panose="020B0604020202020204" pitchFamily="34" charset="0"/>
                <a:cs typeface="Arial" panose="020B0604020202020204" pitchFamily="34" charset="0"/>
              </a:rPr>
              <a:t>directividad</a:t>
            </a:r>
            <a:r>
              <a:rPr lang="es-ES_tradnl" sz="950" dirty="0">
                <a:solidFill>
                  <a:srgbClr val="000000"/>
                </a:solidFill>
                <a:latin typeface="Arial" panose="020B0604020202020204" pitchFamily="34" charset="0"/>
                <a:cs typeface="Arial" panose="020B0604020202020204" pitchFamily="34" charset="0"/>
              </a:rPr>
              <a:t> de fase divide la superficie de radiación y por consecuencia la distancia de centros acústicos en 2, duplicando la frecuencia de acoplamiento.</a:t>
            </a:r>
          </a:p>
          <a:p>
            <a:r>
              <a:rPr lang="es-ES_tradnl" sz="950" i="1" dirty="0">
                <a:solidFill>
                  <a:schemeClr val="bg1">
                    <a:lumMod val="50000"/>
                  </a:schemeClr>
                </a:solidFill>
                <a:latin typeface="Arial" panose="020B0604020202020204" pitchFamily="34" charset="0"/>
                <a:cs typeface="Arial" panose="020B0604020202020204" pitchFamily="34" charset="0"/>
              </a:rPr>
              <a:t>Utilizada en los modelos GEO M620, GEO S1210  , S1230 y STM M28</a:t>
            </a:r>
          </a:p>
        </p:txBody>
      </p:sp>
      <p:sp>
        <p:nvSpPr>
          <p:cNvPr id="21" name="Rectangle 20">
            <a:extLst>
              <a:ext uri="{FF2B5EF4-FFF2-40B4-BE49-F238E27FC236}">
                <a16:creationId xmlns:a16="http://schemas.microsoft.com/office/drawing/2014/main" id="{6C28D611-5BE7-CB48-9CC9-90346510A18F}"/>
              </a:ext>
            </a:extLst>
          </p:cNvPr>
          <p:cNvSpPr/>
          <p:nvPr/>
        </p:nvSpPr>
        <p:spPr>
          <a:xfrm>
            <a:off x="9513569" y="3213556"/>
            <a:ext cx="1827744" cy="430887"/>
          </a:xfrm>
          <a:prstGeom prst="rect">
            <a:avLst/>
          </a:prstGeom>
        </p:spPr>
        <p:txBody>
          <a:bodyPr wrap="none">
            <a:spAutoFit/>
          </a:bodyPr>
          <a:lstStyle/>
          <a:p>
            <a:pPr algn="ctr"/>
            <a:r>
              <a:rPr lang="en" sz="1100" cap="all" dirty="0">
                <a:solidFill>
                  <a:schemeClr val="bg1">
                    <a:lumMod val="50000"/>
                  </a:schemeClr>
                </a:solidFill>
                <a:latin typeface="Arial" panose="020B0604020202020204" pitchFamily="34" charset="0"/>
                <a:cs typeface="Arial" panose="020B0604020202020204" pitchFamily="34" charset="0"/>
              </a:rPr>
              <a:t>PDD – UNIDAD DE </a:t>
            </a:r>
          </a:p>
          <a:p>
            <a:pPr algn="ctr"/>
            <a:r>
              <a:rPr lang="en" sz="1100" cap="all" dirty="0">
                <a:solidFill>
                  <a:schemeClr val="bg1">
                    <a:lumMod val="50000"/>
                  </a:schemeClr>
                </a:solidFill>
                <a:latin typeface="Arial" panose="020B0604020202020204" pitchFamily="34" charset="0"/>
                <a:cs typeface="Arial" panose="020B0604020202020204" pitchFamily="34" charset="0"/>
              </a:rPr>
              <a:t>DIRECTIVIDAD DE FASE</a:t>
            </a:r>
          </a:p>
        </p:txBody>
      </p:sp>
      <p:sp>
        <p:nvSpPr>
          <p:cNvPr id="22" name="Rectangle 21">
            <a:extLst>
              <a:ext uri="{FF2B5EF4-FFF2-40B4-BE49-F238E27FC236}">
                <a16:creationId xmlns:a16="http://schemas.microsoft.com/office/drawing/2014/main" id="{5E28D35A-3DC6-A547-A39E-86483F38B176}"/>
              </a:ext>
            </a:extLst>
          </p:cNvPr>
          <p:cNvSpPr/>
          <p:nvPr/>
        </p:nvSpPr>
        <p:spPr>
          <a:xfrm>
            <a:off x="9097743" y="3279699"/>
            <a:ext cx="279244" cy="261610"/>
          </a:xfrm>
          <a:prstGeom prst="rect">
            <a:avLst/>
          </a:prstGeom>
        </p:spPr>
        <p:txBody>
          <a:bodyPr wrap="none">
            <a:spAutoFit/>
          </a:bodyPr>
          <a:lstStyle/>
          <a:p>
            <a:pPr algn="ctr"/>
            <a:r>
              <a:rPr lang="en" sz="1100" cap="all" dirty="0">
                <a:solidFill>
                  <a:schemeClr val="bg1">
                    <a:lumMod val="50000"/>
                  </a:schemeClr>
                </a:solidFill>
                <a:latin typeface="Arial" panose="020B0604020202020204" pitchFamily="34" charset="0"/>
                <a:cs typeface="Arial" panose="020B0604020202020204" pitchFamily="34" charset="0"/>
              </a:rPr>
              <a:t>&amp;</a:t>
            </a:r>
          </a:p>
        </p:txBody>
      </p:sp>
    </p:spTree>
    <p:extLst>
      <p:ext uri="{BB962C8B-B14F-4D97-AF65-F5344CB8AC3E}">
        <p14:creationId xmlns:p14="http://schemas.microsoft.com/office/powerpoint/2010/main" val="3269527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1500"/>
                            </p:stCondLst>
                            <p:childTnLst>
                              <p:par>
                                <p:cTn id="13" presetID="16" presetClass="entr" presetSubtype="37"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outVertical)">
                                      <p:cBhvr>
                                        <p:cTn id="15" dur="500"/>
                                        <p:tgtEl>
                                          <p:spTgt spid="16"/>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22" presetClass="entr" presetSubtype="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3000"/>
                            </p:stCondLst>
                            <p:childTnLst>
                              <p:par>
                                <p:cTn id="26" presetID="22"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3500"/>
                            </p:stCondLst>
                            <p:childTnLst>
                              <p:par>
                                <p:cTn id="30" presetID="16" presetClass="entr" presetSubtype="37"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outVertical)">
                                      <p:cBhvr>
                                        <p:cTn id="32" dur="500"/>
                                        <p:tgtEl>
                                          <p:spTgt spid="17"/>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outVertical)">
                                      <p:cBhvr>
                                        <p:cTn id="35" dur="500"/>
                                        <p:tgtEl>
                                          <p:spTgt spid="22"/>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outVertical)">
                                      <p:cBhvr>
                                        <p:cTn id="38" dur="500"/>
                                        <p:tgtEl>
                                          <p:spTgt spid="21"/>
                                        </p:tgtEl>
                                      </p:cBhvr>
                                    </p:animEffect>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22" presetClass="entr" presetSubtype="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17"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A4C60C6-1D8D-9247-817F-FF008C59A847}"/>
              </a:ext>
            </a:extLst>
          </p:cNvPr>
          <p:cNvPicPr>
            <a:picLocks noChangeAspect="1"/>
          </p:cNvPicPr>
          <p:nvPr/>
        </p:nvPicPr>
        <p:blipFill rotWithShape="1">
          <a:blip r:embed="rId2"/>
          <a:srcRect l="7304" r="27586" b="12358"/>
          <a:stretch/>
        </p:blipFill>
        <p:spPr>
          <a:xfrm rot="16200000">
            <a:off x="6155595" y="282365"/>
            <a:ext cx="5378363" cy="6694447"/>
          </a:xfrm>
          <a:prstGeom prst="rect">
            <a:avLst/>
          </a:prstGeom>
        </p:spPr>
      </p:pic>
      <p:pic>
        <p:nvPicPr>
          <p:cNvPr id="11" name="Image 10">
            <a:extLst>
              <a:ext uri="{FF2B5EF4-FFF2-40B4-BE49-F238E27FC236}">
                <a16:creationId xmlns:a16="http://schemas.microsoft.com/office/drawing/2014/main" id="{5396EF59-D5CB-FF42-A1CF-8A856B9B58CA}"/>
              </a:ext>
            </a:extLst>
          </p:cNvPr>
          <p:cNvPicPr>
            <a:picLocks noChangeAspect="1"/>
          </p:cNvPicPr>
          <p:nvPr/>
        </p:nvPicPr>
        <p:blipFill rotWithShape="1">
          <a:blip r:embed="rId3"/>
          <a:srcRect l="6797" b="37144"/>
          <a:stretch/>
        </p:blipFill>
        <p:spPr>
          <a:xfrm>
            <a:off x="1" y="4704332"/>
            <a:ext cx="5964861" cy="2153667"/>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6" name="Title 1">
            <a:extLst>
              <a:ext uri="{FF2B5EF4-FFF2-40B4-BE49-F238E27FC236}">
                <a16:creationId xmlns:a16="http://schemas.microsoft.com/office/drawing/2014/main" id="{F7F20739-6A37-2B47-85A7-92C6BCA9B5B6}"/>
              </a:ext>
            </a:extLst>
          </p:cNvPr>
          <p:cNvSpPr txBox="1">
            <a:spLocks/>
          </p:cNvSpPr>
          <p:nvPr/>
        </p:nvSpPr>
        <p:spPr>
          <a:xfrm>
            <a:off x="335641" y="1197924"/>
            <a:ext cx="6447931" cy="9941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err="1">
                <a:solidFill>
                  <a:srgbClr val="3A57A7"/>
                </a:solidFill>
                <a:latin typeface="Arial" panose="020B0604020202020204" pitchFamily="34" charset="0"/>
                <a:ea typeface="Helvetica Neue" panose="02000403000000020004" pitchFamily="2" charset="0"/>
                <a:cs typeface="Arial" panose="020B0604020202020204" pitchFamily="34" charset="0"/>
              </a:rPr>
              <a:t>Soluciones</a:t>
            </a:r>
            <a:r>
              <a:rPr lang="en-GB" sz="4000" dirty="0">
                <a:solidFill>
                  <a:srgbClr val="3A57A7"/>
                </a:solidFill>
                <a:latin typeface="Arial" panose="020B0604020202020204" pitchFamily="34" charset="0"/>
                <a:ea typeface="Helvetica Neue" panose="02000403000000020004" pitchFamily="2" charset="0"/>
                <a:cs typeface="Arial" panose="020B0604020202020204" pitchFamily="34" charset="0"/>
              </a:rPr>
              <a:t> </a:t>
            </a:r>
            <a:r>
              <a:rPr lang="en-GB" sz="4000" dirty="0" err="1">
                <a:solidFill>
                  <a:srgbClr val="3A57A7"/>
                </a:solidFill>
                <a:latin typeface="Arial" panose="020B0604020202020204" pitchFamily="34" charset="0"/>
                <a:ea typeface="Helvetica Neue" panose="02000403000000020004" pitchFamily="2" charset="0"/>
                <a:cs typeface="Arial" panose="020B0604020202020204" pitchFamily="34" charset="0"/>
              </a:rPr>
              <a:t>personalizadas</a:t>
            </a:r>
            <a:endParaRPr lang="en-GB" sz="4000" dirty="0">
              <a:latin typeface="Arial" panose="020B0604020202020204" pitchFamily="34" charset="0"/>
              <a:ea typeface="Helvetica Neue" panose="02000403000000020004" pitchFamily="2" charset="0"/>
              <a:cs typeface="Arial" panose="020B0604020202020204" pitchFamily="34" charset="0"/>
            </a:endParaRPr>
          </a:p>
        </p:txBody>
      </p:sp>
      <p:sp>
        <p:nvSpPr>
          <p:cNvPr id="5" name="Rectangle 4">
            <a:extLst>
              <a:ext uri="{FF2B5EF4-FFF2-40B4-BE49-F238E27FC236}">
                <a16:creationId xmlns:a16="http://schemas.microsoft.com/office/drawing/2014/main" id="{AE309C56-283D-7B4F-A3E9-62CE735E7803}"/>
              </a:ext>
            </a:extLst>
          </p:cNvPr>
          <p:cNvSpPr/>
          <p:nvPr/>
        </p:nvSpPr>
        <p:spPr>
          <a:xfrm>
            <a:off x="222022" y="1989799"/>
            <a:ext cx="5651957" cy="2308324"/>
          </a:xfrm>
          <a:prstGeom prst="rect">
            <a:avLst/>
          </a:prstGeom>
        </p:spPr>
        <p:txBody>
          <a:bodyPr wrap="square">
            <a:spAutoFit/>
          </a:bodyPr>
          <a:lstStyle/>
          <a:p>
            <a:r>
              <a:rPr lang="es-ES_tradnl" dirty="0">
                <a:latin typeface="Arial" panose="020B0604020202020204" pitchFamily="34" charset="0"/>
                <a:cs typeface="Arial" panose="020B0604020202020204" pitchFamily="34" charset="0"/>
              </a:rPr>
              <a:t>Nuestras versiones de gabinetes y accesorios de  instalación pueden ser especificadas en blanco , negro o cualquier color determinado por su código RAL para aquellos proyectos que requieran un alto nivel de personalización.</a:t>
            </a:r>
          </a:p>
          <a:p>
            <a:r>
              <a:rPr lang="es-ES_tradnl" dirty="0">
                <a:latin typeface="Arial" panose="020B0604020202020204" pitchFamily="34" charset="0"/>
                <a:cs typeface="Arial" panose="020B0604020202020204" pitchFamily="34" charset="0"/>
              </a:rPr>
              <a:t>Para instalaciones deportivas, la opción RAL es usualmente utilizada para crear un </a:t>
            </a:r>
            <a:r>
              <a:rPr lang="es-ES_tradnl" i="1" dirty="0">
                <a:solidFill>
                  <a:srgbClr val="4472C4"/>
                </a:solidFill>
                <a:latin typeface="Arial" panose="020B0604020202020204" pitchFamily="34" charset="0"/>
                <a:cs typeface="Arial" panose="020B0604020202020204" pitchFamily="34" charset="0"/>
              </a:rPr>
              <a:t>bajo impacto visual.</a:t>
            </a:r>
            <a:endParaRPr lang="es-ES_tradnl" sz="2000" i="1" dirty="0">
              <a:solidFill>
                <a:srgbClr val="4472C4"/>
              </a:solidFill>
              <a:latin typeface="Arial" panose="020B0604020202020204" pitchFamily="34" charset="0"/>
              <a:cs typeface="Arial" panose="020B0604020202020204" pitchFamily="34" charset="0"/>
            </a:endParaRPr>
          </a:p>
        </p:txBody>
      </p:sp>
      <p:cxnSp>
        <p:nvCxnSpPr>
          <p:cNvPr id="13" name="Connecteur droit 12">
            <a:extLst>
              <a:ext uri="{FF2B5EF4-FFF2-40B4-BE49-F238E27FC236}">
                <a16:creationId xmlns:a16="http://schemas.microsoft.com/office/drawing/2014/main" id="{9B4A3F4B-D47A-6B42-90B9-A1491FBF383A}"/>
              </a:ext>
            </a:extLst>
          </p:cNvPr>
          <p:cNvCxnSpPr>
            <a:cxnSpLocks/>
          </p:cNvCxnSpPr>
          <p:nvPr/>
        </p:nvCxnSpPr>
        <p:spPr>
          <a:xfrm>
            <a:off x="0" y="4656984"/>
            <a:ext cx="6049108"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382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250"/>
                                        <p:tgtEl>
                                          <p:spTgt spid="5"/>
                                        </p:tgtEl>
                                      </p:cBhvr>
                                    </p:animEffect>
                                  </p:childTnLst>
                                </p:cTn>
                              </p:par>
                            </p:childTnLst>
                          </p:cTn>
                        </p:par>
                        <p:par>
                          <p:cTn id="16" fill="hold">
                            <p:stCondLst>
                              <p:cond delay="375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425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3" name="Image 2">
            <a:extLst>
              <a:ext uri="{FF2B5EF4-FFF2-40B4-BE49-F238E27FC236}">
                <a16:creationId xmlns:a16="http://schemas.microsoft.com/office/drawing/2014/main" id="{3C4D7643-F617-8844-ABB3-1802E94B8AE2}"/>
              </a:ext>
            </a:extLst>
          </p:cNvPr>
          <p:cNvPicPr>
            <a:picLocks noChangeAspect="1"/>
          </p:cNvPicPr>
          <p:nvPr/>
        </p:nvPicPr>
        <p:blipFill>
          <a:blip r:embed="rId2"/>
          <a:stretch>
            <a:fillRect/>
          </a:stretch>
        </p:blipFill>
        <p:spPr>
          <a:xfrm>
            <a:off x="0" y="945504"/>
            <a:ext cx="10371368" cy="5912496"/>
          </a:xfrm>
          <a:prstGeom prst="rect">
            <a:avLst/>
          </a:prstGeom>
        </p:spPr>
      </p:pic>
      <p:sp>
        <p:nvSpPr>
          <p:cNvPr id="5" name="Rectangle 4">
            <a:extLst>
              <a:ext uri="{FF2B5EF4-FFF2-40B4-BE49-F238E27FC236}">
                <a16:creationId xmlns:a16="http://schemas.microsoft.com/office/drawing/2014/main" id="{53E67503-3FD4-1B4F-B097-FCC88B5368D4}"/>
              </a:ext>
            </a:extLst>
          </p:cNvPr>
          <p:cNvSpPr/>
          <p:nvPr/>
        </p:nvSpPr>
        <p:spPr>
          <a:xfrm>
            <a:off x="7872762" y="2209651"/>
            <a:ext cx="4125950" cy="830997"/>
          </a:xfrm>
          <a:prstGeom prst="rect">
            <a:avLst/>
          </a:prstGeom>
        </p:spPr>
        <p:txBody>
          <a:bodyPr wrap="square">
            <a:spAutoFit/>
          </a:bodyPr>
          <a:lstStyle/>
          <a:p>
            <a:r>
              <a:rPr lang="es-ES_tradnl" sz="1200" dirty="0">
                <a:latin typeface="Arial" panose="020B0604020202020204" pitchFamily="34" charset="0"/>
                <a:cs typeface="Arial" panose="020B0604020202020204" pitchFamily="34" charset="0"/>
              </a:rPr>
              <a:t>Los sistemas NEXO son distribuidos en una red mundial de 50  distribuidores, cada uno ha sido seleccionado cuidadosamente por su experiencia , alto nivel técnico y servicio al cliente.</a:t>
            </a:r>
          </a:p>
        </p:txBody>
      </p:sp>
      <p:sp>
        <p:nvSpPr>
          <p:cNvPr id="7" name="Title 1">
            <a:extLst>
              <a:ext uri="{FF2B5EF4-FFF2-40B4-BE49-F238E27FC236}">
                <a16:creationId xmlns:a16="http://schemas.microsoft.com/office/drawing/2014/main" id="{29CF77E7-9F22-D442-94B0-F9F026D16F3F}"/>
              </a:ext>
            </a:extLst>
          </p:cNvPr>
          <p:cNvSpPr txBox="1">
            <a:spLocks/>
          </p:cNvSpPr>
          <p:nvPr/>
        </p:nvSpPr>
        <p:spPr>
          <a:xfrm>
            <a:off x="7872762" y="1024967"/>
            <a:ext cx="4245517" cy="2265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4000" dirty="0">
                <a:solidFill>
                  <a:srgbClr val="3A57A7"/>
                </a:solidFill>
                <a:latin typeface="Arial" panose="020B0604020202020204" pitchFamily="34" charset="0"/>
                <a:ea typeface="Helvetica Neue" panose="02000403000000020004" pitchFamily="2" charset="0"/>
                <a:cs typeface="Arial" panose="020B0604020202020204" pitchFamily="34" charset="0"/>
              </a:rPr>
              <a:t>Red de ventas &amp; </a:t>
            </a:r>
            <a:r>
              <a:rPr lang="es-ES_tradnl" sz="4000" dirty="0">
                <a:latin typeface="Arial" panose="020B0604020202020204" pitchFamily="34" charset="0"/>
                <a:ea typeface="Helvetica Neue" panose="02000403000000020004" pitchFamily="2" charset="0"/>
                <a:cs typeface="Arial" panose="020B0604020202020204" pitchFamily="34" charset="0"/>
              </a:rPr>
              <a:t>Soporte global</a:t>
            </a:r>
            <a:r>
              <a:rPr lang="en" sz="4000" dirty="0">
                <a:latin typeface="Arial" panose="020B0604020202020204" pitchFamily="34" charset="0"/>
                <a:ea typeface="Helvetica Neue" panose="02000403000000020004" pitchFamily="2" charset="0"/>
                <a:cs typeface="Arial" panose="020B0604020202020204" pitchFamily="34" charset="0"/>
              </a:rPr>
              <a:t>.</a:t>
            </a:r>
            <a:endParaRPr lang="en-GB" sz="4000" dirty="0">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4137246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926C638-AD05-4145-8C15-2163C96EDCAF}"/>
              </a:ext>
            </a:extLst>
          </p:cNvPr>
          <p:cNvPicPr>
            <a:picLocks noChangeAspect="1"/>
          </p:cNvPicPr>
          <p:nvPr/>
        </p:nvPicPr>
        <p:blipFill rotWithShape="1">
          <a:blip r:embed="rId2"/>
          <a:srcRect b="3046"/>
          <a:stretch/>
        </p:blipFill>
        <p:spPr>
          <a:xfrm>
            <a:off x="794243" y="945740"/>
            <a:ext cx="10603514" cy="5912260"/>
          </a:xfrm>
          <a:prstGeom prst="rect">
            <a:avLst/>
          </a:prstGeom>
        </p:spPr>
      </p:pic>
      <p:sp>
        <p:nvSpPr>
          <p:cNvPr id="13" name="Title 1">
            <a:extLst>
              <a:ext uri="{FF2B5EF4-FFF2-40B4-BE49-F238E27FC236}">
                <a16:creationId xmlns:a16="http://schemas.microsoft.com/office/drawing/2014/main" id="{2D79818C-7C09-1E43-8269-9C55CCD8731C}"/>
              </a:ext>
            </a:extLst>
          </p:cNvPr>
          <p:cNvSpPr txBox="1">
            <a:spLocks/>
          </p:cNvSpPr>
          <p:nvPr/>
        </p:nvSpPr>
        <p:spPr>
          <a:xfrm>
            <a:off x="0" y="1288642"/>
            <a:ext cx="5377824" cy="2265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4000" dirty="0">
                <a:solidFill>
                  <a:srgbClr val="3A57A7"/>
                </a:solidFill>
                <a:latin typeface="Arial" panose="020B0604020202020204" pitchFamily="34" charset="0"/>
                <a:ea typeface="Helvetica Neue" panose="02000403000000020004" pitchFamily="2" charset="0"/>
                <a:cs typeface="Arial" panose="020B0604020202020204" pitchFamily="34" charset="0"/>
              </a:rPr>
              <a:t>Productos históricos </a:t>
            </a:r>
            <a:r>
              <a:rPr lang="es-ES_tradnl" sz="4000" dirty="0">
                <a:latin typeface="Arial" panose="020B0604020202020204" pitchFamily="34" charset="0"/>
                <a:ea typeface="Helvetica Neue" panose="02000403000000020004" pitchFamily="2" charset="0"/>
                <a:cs typeface="Arial" panose="020B0604020202020204" pitchFamily="34" charset="0"/>
              </a:rPr>
              <a:t>en le paso el tiempo</a:t>
            </a:r>
            <a:r>
              <a:rPr lang="en-GB" sz="4000" dirty="0">
                <a:latin typeface="Arial" panose="020B0604020202020204" pitchFamily="34" charset="0"/>
                <a:ea typeface="Helvetica Neue" panose="02000403000000020004" pitchFamily="2" charset="0"/>
                <a:cs typeface="Arial" panose="020B0604020202020204" pitchFamily="34" charset="0"/>
              </a:rPr>
              <a:t>.</a:t>
            </a:r>
          </a:p>
        </p:txBody>
      </p:sp>
      <p:sp>
        <p:nvSpPr>
          <p:cNvPr id="14" name="Title 1">
            <a:extLst>
              <a:ext uri="{FF2B5EF4-FFF2-40B4-BE49-F238E27FC236}">
                <a16:creationId xmlns:a16="http://schemas.microsoft.com/office/drawing/2014/main" id="{11E74CBA-ADD6-9242-8A66-CAA8DF705297}"/>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Tree>
    <p:extLst>
      <p:ext uri="{BB962C8B-B14F-4D97-AF65-F5344CB8AC3E}">
        <p14:creationId xmlns:p14="http://schemas.microsoft.com/office/powerpoint/2010/main" val="3452965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39A45367-946C-5D4A-B0AA-9052CDEB42E9}"/>
              </a:ext>
            </a:extLst>
          </p:cNvPr>
          <p:cNvPicPr>
            <a:picLocks noChangeAspect="1"/>
          </p:cNvPicPr>
          <p:nvPr/>
        </p:nvPicPr>
        <p:blipFill>
          <a:blip r:embed="rId2"/>
          <a:stretch>
            <a:fillRect/>
          </a:stretch>
        </p:blipFill>
        <p:spPr>
          <a:xfrm>
            <a:off x="49266" y="929269"/>
            <a:ext cx="12199000" cy="5928732"/>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6" name="Title 1">
            <a:extLst>
              <a:ext uri="{FF2B5EF4-FFF2-40B4-BE49-F238E27FC236}">
                <a16:creationId xmlns:a16="http://schemas.microsoft.com/office/drawing/2014/main" id="{F7F20739-6A37-2B47-85A7-92C6BCA9B5B6}"/>
              </a:ext>
            </a:extLst>
          </p:cNvPr>
          <p:cNvSpPr txBox="1">
            <a:spLocks/>
          </p:cNvSpPr>
          <p:nvPr/>
        </p:nvSpPr>
        <p:spPr>
          <a:xfrm>
            <a:off x="4263009" y="969427"/>
            <a:ext cx="7718891" cy="9941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4000" dirty="0">
                <a:solidFill>
                  <a:schemeClr val="bg1"/>
                </a:solidFill>
                <a:latin typeface="Arial" panose="020B0604020202020204" pitchFamily="34" charset="0"/>
                <a:ea typeface="Helvetica Neue" panose="02000403000000020004" pitchFamily="2" charset="0"/>
                <a:cs typeface="Arial" panose="020B0604020202020204" pitchFamily="34" charset="0"/>
              </a:rPr>
              <a:t>Control de Calidad y certificaciones.</a:t>
            </a:r>
          </a:p>
        </p:txBody>
      </p:sp>
      <p:pic>
        <p:nvPicPr>
          <p:cNvPr id="11" name="Image 10">
            <a:extLst>
              <a:ext uri="{FF2B5EF4-FFF2-40B4-BE49-F238E27FC236}">
                <a16:creationId xmlns:a16="http://schemas.microsoft.com/office/drawing/2014/main" id="{4277D8AA-2ECF-5546-B6F6-CD972382E23A}"/>
              </a:ext>
            </a:extLst>
          </p:cNvPr>
          <p:cNvPicPr>
            <a:picLocks noChangeAspect="1"/>
          </p:cNvPicPr>
          <p:nvPr/>
        </p:nvPicPr>
        <p:blipFill>
          <a:blip r:embed="rId3"/>
          <a:stretch>
            <a:fillRect/>
          </a:stretch>
        </p:blipFill>
        <p:spPr>
          <a:xfrm>
            <a:off x="6051178" y="5313544"/>
            <a:ext cx="1630960" cy="754270"/>
          </a:xfrm>
          <a:prstGeom prst="rect">
            <a:avLst/>
          </a:prstGeom>
        </p:spPr>
      </p:pic>
      <p:pic>
        <p:nvPicPr>
          <p:cNvPr id="25" name="Image 24">
            <a:extLst>
              <a:ext uri="{FF2B5EF4-FFF2-40B4-BE49-F238E27FC236}">
                <a16:creationId xmlns:a16="http://schemas.microsoft.com/office/drawing/2014/main" id="{21583BE2-0B6F-D748-BFD0-8FDAF091E314}"/>
              </a:ext>
            </a:extLst>
          </p:cNvPr>
          <p:cNvPicPr>
            <a:picLocks noChangeAspect="1"/>
          </p:cNvPicPr>
          <p:nvPr/>
        </p:nvPicPr>
        <p:blipFill>
          <a:blip r:embed="rId4"/>
          <a:stretch>
            <a:fillRect/>
          </a:stretch>
        </p:blipFill>
        <p:spPr>
          <a:xfrm>
            <a:off x="6421536" y="3893635"/>
            <a:ext cx="897626" cy="641055"/>
          </a:xfrm>
          <a:prstGeom prst="rect">
            <a:avLst/>
          </a:prstGeom>
        </p:spPr>
      </p:pic>
      <p:pic>
        <p:nvPicPr>
          <p:cNvPr id="27" name="Image 26">
            <a:extLst>
              <a:ext uri="{FF2B5EF4-FFF2-40B4-BE49-F238E27FC236}">
                <a16:creationId xmlns:a16="http://schemas.microsoft.com/office/drawing/2014/main" id="{237DA3A6-B4C7-A74C-9EB1-154086FF7EB6}"/>
              </a:ext>
            </a:extLst>
          </p:cNvPr>
          <p:cNvPicPr>
            <a:picLocks noChangeAspect="1"/>
          </p:cNvPicPr>
          <p:nvPr/>
        </p:nvPicPr>
        <p:blipFill>
          <a:blip r:embed="rId5"/>
          <a:stretch>
            <a:fillRect/>
          </a:stretch>
        </p:blipFill>
        <p:spPr>
          <a:xfrm>
            <a:off x="8930873" y="3438970"/>
            <a:ext cx="1337485" cy="1341508"/>
          </a:xfrm>
          <a:prstGeom prst="rect">
            <a:avLst/>
          </a:prstGeom>
        </p:spPr>
      </p:pic>
      <p:pic>
        <p:nvPicPr>
          <p:cNvPr id="29" name="Image 28">
            <a:extLst>
              <a:ext uri="{FF2B5EF4-FFF2-40B4-BE49-F238E27FC236}">
                <a16:creationId xmlns:a16="http://schemas.microsoft.com/office/drawing/2014/main" id="{E236F921-3C69-584F-92FD-8C64DC1BC365}"/>
              </a:ext>
            </a:extLst>
          </p:cNvPr>
          <p:cNvPicPr>
            <a:picLocks noChangeAspect="1"/>
          </p:cNvPicPr>
          <p:nvPr/>
        </p:nvPicPr>
        <p:blipFill>
          <a:blip r:embed="rId6"/>
          <a:stretch>
            <a:fillRect/>
          </a:stretch>
        </p:blipFill>
        <p:spPr>
          <a:xfrm>
            <a:off x="9101470" y="5054536"/>
            <a:ext cx="996289" cy="1003077"/>
          </a:xfrm>
          <a:prstGeom prst="rect">
            <a:avLst/>
          </a:prstGeom>
        </p:spPr>
      </p:pic>
      <p:sp>
        <p:nvSpPr>
          <p:cNvPr id="30" name="Rectangle 29">
            <a:extLst>
              <a:ext uri="{FF2B5EF4-FFF2-40B4-BE49-F238E27FC236}">
                <a16:creationId xmlns:a16="http://schemas.microsoft.com/office/drawing/2014/main" id="{C28A1CA9-2594-3F46-8775-9971FB3D6DE1}"/>
              </a:ext>
            </a:extLst>
          </p:cNvPr>
          <p:cNvSpPr/>
          <p:nvPr/>
        </p:nvSpPr>
        <p:spPr>
          <a:xfrm>
            <a:off x="4263009" y="2140697"/>
            <a:ext cx="7794702" cy="1323439"/>
          </a:xfrm>
          <a:prstGeom prst="rect">
            <a:avLst/>
          </a:prstGeom>
        </p:spPr>
        <p:txBody>
          <a:bodyPr wrap="square">
            <a:spAutoFit/>
          </a:bodyPr>
          <a:lstStyle/>
          <a:p>
            <a:pPr algn="ctr"/>
            <a:r>
              <a:rPr lang="es-ES_tradnl" sz="1600" dirty="0">
                <a:solidFill>
                  <a:schemeClr val="bg1"/>
                </a:solidFill>
                <a:latin typeface="Arial" panose="020B0604020202020204" pitchFamily="34" charset="0"/>
                <a:cs typeface="Arial" panose="020B0604020202020204" pitchFamily="34" charset="0"/>
              </a:rPr>
              <a:t>Cumpliendo con los requerimientos de nuestros clientes y para incrementar su satisfacción, NEXO trabaja continuamente para brindar la mejor opción proporcionando estándar excepcionales de productos y servicios.</a:t>
            </a:r>
          </a:p>
          <a:p>
            <a:pPr algn="ctr"/>
            <a:r>
              <a:rPr lang="es-ES_tradnl" sz="1600" dirty="0">
                <a:solidFill>
                  <a:schemeClr val="bg1"/>
                </a:solidFill>
                <a:latin typeface="Arial" panose="020B0604020202020204" pitchFamily="34" charset="0"/>
                <a:cs typeface="Arial" panose="020B0604020202020204" pitchFamily="34" charset="0"/>
              </a:rPr>
              <a:t> La alta calidad de nuestros productos y servicios es respaldada con certificaciones que reconocen los procesos metódicos de fabricación.</a:t>
            </a:r>
          </a:p>
        </p:txBody>
      </p:sp>
      <p:sp>
        <p:nvSpPr>
          <p:cNvPr id="31" name="Rectangle 30">
            <a:extLst>
              <a:ext uri="{FF2B5EF4-FFF2-40B4-BE49-F238E27FC236}">
                <a16:creationId xmlns:a16="http://schemas.microsoft.com/office/drawing/2014/main" id="{AB14E1E0-7C2E-FE47-BFEE-108470BD04F3}"/>
              </a:ext>
            </a:extLst>
          </p:cNvPr>
          <p:cNvSpPr/>
          <p:nvPr/>
        </p:nvSpPr>
        <p:spPr>
          <a:xfrm>
            <a:off x="8830012" y="6177782"/>
            <a:ext cx="1579278" cy="307777"/>
          </a:xfrm>
          <a:prstGeom prst="rect">
            <a:avLst/>
          </a:prstGeom>
        </p:spPr>
        <p:txBody>
          <a:bodyPr wrap="none">
            <a:spAutoFit/>
          </a:bodyPr>
          <a:lstStyle/>
          <a:p>
            <a:r>
              <a:rPr lang="es-ES_tradnl" sz="1400" i="1" dirty="0">
                <a:solidFill>
                  <a:schemeClr val="bg1"/>
                </a:solidFill>
                <a:latin typeface="Arial" panose="020B0604020202020204" pitchFamily="34" charset="0"/>
                <a:cs typeface="Arial" panose="020B0604020202020204" pitchFamily="34" charset="0"/>
              </a:rPr>
              <a:t>Certificación </a:t>
            </a:r>
            <a:r>
              <a:rPr lang="fr-FR" sz="1400" i="1" dirty="0">
                <a:solidFill>
                  <a:schemeClr val="bg1"/>
                </a:solidFill>
                <a:latin typeface="Arial" panose="020B0604020202020204" pitchFamily="34" charset="0"/>
                <a:cs typeface="Arial" panose="020B0604020202020204" pitchFamily="34" charset="0"/>
              </a:rPr>
              <a:t>TÜV</a:t>
            </a:r>
          </a:p>
        </p:txBody>
      </p:sp>
      <p:sp>
        <p:nvSpPr>
          <p:cNvPr id="32" name="Rectangle 31">
            <a:extLst>
              <a:ext uri="{FF2B5EF4-FFF2-40B4-BE49-F238E27FC236}">
                <a16:creationId xmlns:a16="http://schemas.microsoft.com/office/drawing/2014/main" id="{518631B6-3333-4242-9F54-B8A0D04A27D6}"/>
              </a:ext>
            </a:extLst>
          </p:cNvPr>
          <p:cNvSpPr/>
          <p:nvPr/>
        </p:nvSpPr>
        <p:spPr>
          <a:xfrm>
            <a:off x="9017691" y="4626589"/>
            <a:ext cx="1652760" cy="307777"/>
          </a:xfrm>
          <a:prstGeom prst="rect">
            <a:avLst/>
          </a:prstGeom>
        </p:spPr>
        <p:txBody>
          <a:bodyPr wrap="none">
            <a:spAutoFit/>
          </a:bodyPr>
          <a:lstStyle/>
          <a:p>
            <a:r>
              <a:rPr lang="es-ES_tradnl" sz="1400" i="1" dirty="0">
                <a:solidFill>
                  <a:schemeClr val="bg1"/>
                </a:solidFill>
                <a:latin typeface="Arial" panose="020B0604020202020204" pitchFamily="34" charset="0"/>
                <a:cs typeface="Arial" panose="020B0604020202020204" pitchFamily="34" charset="0"/>
              </a:rPr>
              <a:t>Clasificación </a:t>
            </a:r>
            <a:r>
              <a:rPr lang="fr-FR" sz="1400" i="1" dirty="0">
                <a:solidFill>
                  <a:schemeClr val="bg1"/>
                </a:solidFill>
                <a:latin typeface="Arial" panose="020B0604020202020204" pitchFamily="34" charset="0"/>
                <a:cs typeface="Arial" panose="020B0604020202020204" pitchFamily="34" charset="0"/>
              </a:rPr>
              <a:t>IP 54</a:t>
            </a:r>
          </a:p>
        </p:txBody>
      </p:sp>
      <p:sp>
        <p:nvSpPr>
          <p:cNvPr id="33" name="Rectangle 32">
            <a:extLst>
              <a:ext uri="{FF2B5EF4-FFF2-40B4-BE49-F238E27FC236}">
                <a16:creationId xmlns:a16="http://schemas.microsoft.com/office/drawing/2014/main" id="{CCA89792-35FE-AF40-8131-0BE3E13BC701}"/>
              </a:ext>
            </a:extLst>
          </p:cNvPr>
          <p:cNvSpPr/>
          <p:nvPr/>
        </p:nvSpPr>
        <p:spPr>
          <a:xfrm>
            <a:off x="5514057" y="4693263"/>
            <a:ext cx="2712602" cy="307777"/>
          </a:xfrm>
          <a:prstGeom prst="rect">
            <a:avLst/>
          </a:prstGeom>
        </p:spPr>
        <p:txBody>
          <a:bodyPr wrap="none">
            <a:spAutoFit/>
          </a:bodyPr>
          <a:lstStyle/>
          <a:p>
            <a:pPr algn="ctr"/>
            <a:r>
              <a:rPr lang="es-ES_tradnl" sz="1400" i="1" dirty="0">
                <a:solidFill>
                  <a:schemeClr val="bg1"/>
                </a:solidFill>
                <a:latin typeface="Arial" panose="020B0604020202020204" pitchFamily="34" charset="0"/>
                <a:cs typeface="Arial" panose="020B0604020202020204" pitchFamily="34" charset="0"/>
              </a:rPr>
              <a:t>Declaración de conformidad </a:t>
            </a:r>
            <a:r>
              <a:rPr lang="fr-FR" sz="1400" i="1" dirty="0">
                <a:solidFill>
                  <a:schemeClr val="bg1"/>
                </a:solidFill>
                <a:latin typeface="Arial" panose="020B0604020202020204" pitchFamily="34" charset="0"/>
                <a:cs typeface="Arial" panose="020B0604020202020204" pitchFamily="34" charset="0"/>
              </a:rPr>
              <a:t>EC</a:t>
            </a:r>
          </a:p>
        </p:txBody>
      </p:sp>
      <p:sp>
        <p:nvSpPr>
          <p:cNvPr id="34" name="Rectangle 33">
            <a:extLst>
              <a:ext uri="{FF2B5EF4-FFF2-40B4-BE49-F238E27FC236}">
                <a16:creationId xmlns:a16="http://schemas.microsoft.com/office/drawing/2014/main" id="{02BA7416-3483-144E-8EE4-1CB1DECA9B4A}"/>
              </a:ext>
            </a:extLst>
          </p:cNvPr>
          <p:cNvSpPr/>
          <p:nvPr/>
        </p:nvSpPr>
        <p:spPr>
          <a:xfrm>
            <a:off x="6421536" y="6120129"/>
            <a:ext cx="941283" cy="307777"/>
          </a:xfrm>
          <a:prstGeom prst="rect">
            <a:avLst/>
          </a:prstGeom>
        </p:spPr>
        <p:txBody>
          <a:bodyPr wrap="none">
            <a:spAutoFit/>
          </a:bodyPr>
          <a:lstStyle/>
          <a:p>
            <a:r>
              <a:rPr lang="fr-FR" sz="1400" i="1" dirty="0">
                <a:solidFill>
                  <a:schemeClr val="bg1"/>
                </a:solidFill>
                <a:latin typeface="Arial" panose="020B0604020202020204" pitchFamily="34" charset="0"/>
                <a:cs typeface="Arial" panose="020B0604020202020204" pitchFamily="34" charset="0"/>
              </a:rPr>
              <a:t>ISO 9001</a:t>
            </a:r>
          </a:p>
        </p:txBody>
      </p:sp>
    </p:spTree>
    <p:extLst>
      <p:ext uri="{BB962C8B-B14F-4D97-AF65-F5344CB8AC3E}">
        <p14:creationId xmlns:p14="http://schemas.microsoft.com/office/powerpoint/2010/main" val="193447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1250"/>
                                        <p:tgtEl>
                                          <p:spTgt spid="6"/>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250"/>
                                        <p:tgtEl>
                                          <p:spTgt spid="30"/>
                                        </p:tgtEl>
                                      </p:cBhvr>
                                    </p:animEffect>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anim calcmode="lin" valueType="num">
                                      <p:cBhvr>
                                        <p:cTn id="47" dur="1000" fill="hold"/>
                                        <p:tgtEl>
                                          <p:spTgt spid="34"/>
                                        </p:tgtEl>
                                        <p:attrNameLst>
                                          <p:attrName>ppt_x</p:attrName>
                                        </p:attrNameLst>
                                      </p:cBhvr>
                                      <p:tavLst>
                                        <p:tav tm="0">
                                          <p:val>
                                            <p:strVal val="#ppt_x"/>
                                          </p:val>
                                        </p:tav>
                                        <p:tav tm="100000">
                                          <p:val>
                                            <p:strVal val="#ppt_x"/>
                                          </p:val>
                                        </p:tav>
                                      </p:tavLst>
                                    </p:anim>
                                    <p:anim calcmode="lin" valueType="num">
                                      <p:cBhvr>
                                        <p:cTn id="48" dur="1000" fill="hold"/>
                                        <p:tgtEl>
                                          <p:spTgt spid="34"/>
                                        </p:tgtEl>
                                        <p:attrNameLst>
                                          <p:attrName>ppt_y</p:attrName>
                                        </p:attrNameLst>
                                      </p:cBhvr>
                                      <p:tavLst>
                                        <p:tav tm="0">
                                          <p:val>
                                            <p:strVal val="#ppt_y+.1"/>
                                          </p:val>
                                        </p:tav>
                                        <p:tav tm="100000">
                                          <p:val>
                                            <p:strVal val="#ppt_y"/>
                                          </p:val>
                                        </p:tav>
                                      </p:tavLst>
                                    </p:anim>
                                  </p:childTnLst>
                                </p:cTn>
                              </p:par>
                            </p:childTnLst>
                          </p:cTn>
                        </p:par>
                        <p:par>
                          <p:cTn id="49" fill="hold">
                            <p:stCondLst>
                              <p:cond delay="6000"/>
                            </p:stCondLst>
                            <p:childTnLst>
                              <p:par>
                                <p:cTn id="50" presetID="42"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ppt_x</p:attrName>
                                        </p:attrNameLst>
                                      </p:cBhvr>
                                      <p:tavLst>
                                        <p:tav tm="0">
                                          <p:val>
                                            <p:strVal val="#ppt_x"/>
                                          </p:val>
                                        </p:tav>
                                        <p:tav tm="100000">
                                          <p:val>
                                            <p:strVal val="#ppt_x"/>
                                          </p:val>
                                        </p:tav>
                                      </p:tavLst>
                                    </p:anim>
                                    <p:anim calcmode="lin" valueType="num">
                                      <p:cBhvr>
                                        <p:cTn id="5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31" grpId="0"/>
      <p:bldP spid="32" grpId="0"/>
      <p:bldP spid="33" grpId="0"/>
      <p:bldP spid="3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8214A018-CBEF-C847-863B-F537C40B4A9C}" vid="{2CE7EC7E-1B53-C14C-AA7C-3F4101C01917}"/>
    </a:ext>
  </a:extLst>
</a:theme>
</file>

<file path=docProps/app.xml><?xml version="1.0" encoding="utf-8"?>
<Properties xmlns="http://schemas.openxmlformats.org/officeDocument/2006/extended-properties" xmlns:vt="http://schemas.openxmlformats.org/officeDocument/2006/docPropsVTypes">
  <Template>Thème Office</Template>
  <TotalTime>3386</TotalTime>
  <Words>3379</Words>
  <Application>Microsoft Macintosh PowerPoint</Application>
  <PresentationFormat>Grand écran</PresentationFormat>
  <Paragraphs>233</Paragraphs>
  <Slides>34</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34</vt:i4>
      </vt:variant>
    </vt:vector>
  </HeadingPairs>
  <TitlesOfParts>
    <vt:vector size="38"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Florian EUSTACHE</dc:creator>
  <cp:lastModifiedBy>Florian EUSTACHE</cp:lastModifiedBy>
  <cp:revision>158</cp:revision>
  <dcterms:created xsi:type="dcterms:W3CDTF">2020-09-11T13:27:49Z</dcterms:created>
  <dcterms:modified xsi:type="dcterms:W3CDTF">2020-10-22T10:13:40Z</dcterms:modified>
</cp:coreProperties>
</file>