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4" r:id="rId4"/>
    <p:sldId id="265" r:id="rId5"/>
    <p:sldId id="266" r:id="rId6"/>
    <p:sldId id="263" r:id="rId7"/>
    <p:sldId id="267" r:id="rId8"/>
    <p:sldId id="258" r:id="rId9"/>
    <p:sldId id="259" r:id="rId10"/>
    <p:sldId id="260" r:id="rId11"/>
    <p:sldId id="274" r:id="rId12"/>
    <p:sldId id="277" r:id="rId13"/>
    <p:sldId id="278" r:id="rId14"/>
    <p:sldId id="276" r:id="rId15"/>
    <p:sldId id="282" r:id="rId16"/>
    <p:sldId id="280" r:id="rId17"/>
    <p:sldId id="281" r:id="rId18"/>
    <p:sldId id="292" r:id="rId19"/>
    <p:sldId id="291" r:id="rId20"/>
    <p:sldId id="287" r:id="rId21"/>
    <p:sldId id="275" r:id="rId22"/>
    <p:sldId id="288" r:id="rId23"/>
    <p:sldId id="289" r:id="rId24"/>
    <p:sldId id="290" r:id="rId25"/>
    <p:sldId id="262" r:id="rId26"/>
    <p:sldId id="268" r:id="rId27"/>
    <p:sldId id="261" r:id="rId28"/>
    <p:sldId id="269" r:id="rId29"/>
    <p:sldId id="270" r:id="rId30"/>
    <p:sldId id="271" r:id="rId31"/>
    <p:sldId id="293" r:id="rId32"/>
    <p:sldId id="272" r:id="rId33"/>
    <p:sldId id="273" r:id="rId34"/>
    <p:sldId id="283" r:id="rId3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57A7"/>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p:restoredTop sz="94670"/>
  </p:normalViewPr>
  <p:slideViewPr>
    <p:cSldViewPr snapToGrid="0" snapToObjects="1">
      <p:cViewPr varScale="1">
        <p:scale>
          <a:sx n="115" d="100"/>
          <a:sy n="115" d="100"/>
        </p:scale>
        <p:origin x="1032"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E5A21F-75BA-394F-99BE-4E768CCADC7D}" type="doc">
      <dgm:prSet loTypeId="urn:microsoft.com/office/officeart/2005/8/layout/hList7" loCatId="" qsTypeId="urn:microsoft.com/office/officeart/2005/8/quickstyle/simple4" qsCatId="simple" csTypeId="urn:microsoft.com/office/officeart/2005/8/colors/accent1_2" csCatId="accent1" phldr="1"/>
      <dgm:spPr/>
      <dgm:t>
        <a:bodyPr/>
        <a:lstStyle/>
        <a:p>
          <a:endParaRPr lang="fr-FR"/>
        </a:p>
      </dgm:t>
    </dgm:pt>
    <dgm:pt modelId="{A81F5BD8-6ADF-B546-9467-7E0043A0980E}">
      <dgm:prSet phldrT="[Texte]" custT="1">
        <dgm:style>
          <a:lnRef idx="2">
            <a:schemeClr val="accent1"/>
          </a:lnRef>
          <a:fillRef idx="1">
            <a:schemeClr val="lt1"/>
          </a:fillRef>
          <a:effectRef idx="0">
            <a:schemeClr val="accent1"/>
          </a:effectRef>
          <a:fontRef idx="minor">
            <a:schemeClr val="dk1"/>
          </a:fontRef>
        </dgm:style>
      </dgm:prSet>
      <dgm:spPr/>
      <dgm:t>
        <a:bodyPr/>
        <a:lstStyle/>
        <a:p>
          <a:r>
            <a:rPr lang="fr-FR" sz="2900" dirty="0"/>
            <a:t>Avant</a:t>
          </a:r>
        </a:p>
        <a:p>
          <a:r>
            <a:rPr lang="fr-FR" sz="1300" dirty="0"/>
            <a:t>Conception système</a:t>
          </a:r>
        </a:p>
        <a:p>
          <a:r>
            <a:rPr lang="fr-FR" sz="1300" dirty="0"/>
            <a:t>Formation</a:t>
          </a:r>
        </a:p>
        <a:p>
          <a:r>
            <a:rPr lang="fr-FR" sz="1300" dirty="0"/>
            <a:t>Démos</a:t>
          </a:r>
        </a:p>
      </dgm:t>
    </dgm:pt>
    <dgm:pt modelId="{87A73171-CD15-814B-85C8-0A611FB9A771}" type="parTrans" cxnId="{6B47ACC8-894A-D14D-8857-D5A926F46995}">
      <dgm:prSet/>
      <dgm:spPr/>
      <dgm:t>
        <a:bodyPr/>
        <a:lstStyle/>
        <a:p>
          <a:endParaRPr lang="fr-FR"/>
        </a:p>
      </dgm:t>
    </dgm:pt>
    <dgm:pt modelId="{49ADA8AA-C507-154E-ABC2-51878A89BDB5}" type="sibTrans" cxnId="{6B47ACC8-894A-D14D-8857-D5A926F46995}">
      <dgm:prSet/>
      <dgm:spPr/>
      <dgm:t>
        <a:bodyPr/>
        <a:lstStyle/>
        <a:p>
          <a:endParaRPr lang="fr-FR"/>
        </a:p>
      </dgm:t>
    </dgm:pt>
    <dgm:pt modelId="{4AAF6470-CF2F-E24B-8A76-EF8739BED3AA}">
      <dgm:prSet phldrT="[Texte]" custT="1">
        <dgm:style>
          <a:lnRef idx="2">
            <a:schemeClr val="accent1"/>
          </a:lnRef>
          <a:fillRef idx="1">
            <a:schemeClr val="lt1"/>
          </a:fillRef>
          <a:effectRef idx="0">
            <a:schemeClr val="accent1"/>
          </a:effectRef>
          <a:fontRef idx="minor">
            <a:schemeClr val="dk1"/>
          </a:fontRef>
        </dgm:style>
      </dgm:prSet>
      <dgm:spPr/>
      <dgm:t>
        <a:bodyPr/>
        <a:lstStyle/>
        <a:p>
          <a:r>
            <a:rPr lang="fr-FR" sz="2200" dirty="0"/>
            <a:t>Pendant</a:t>
          </a:r>
        </a:p>
        <a:p>
          <a:r>
            <a:rPr lang="fr-FR" sz="1300" dirty="0"/>
            <a:t>Support d’installation</a:t>
          </a:r>
        </a:p>
        <a:p>
          <a:r>
            <a:rPr lang="fr-FR" sz="1300" dirty="0"/>
            <a:t>Rapport acoustique</a:t>
          </a:r>
        </a:p>
        <a:p>
          <a:r>
            <a:rPr lang="fr-FR" sz="1300" dirty="0"/>
            <a:t>Assistance</a:t>
          </a:r>
        </a:p>
      </dgm:t>
    </dgm:pt>
    <dgm:pt modelId="{F5B38138-0652-9B44-8263-356171093EFF}" type="parTrans" cxnId="{7BAC722C-79C6-304B-8FAA-5E4A323C5F4F}">
      <dgm:prSet/>
      <dgm:spPr/>
      <dgm:t>
        <a:bodyPr/>
        <a:lstStyle/>
        <a:p>
          <a:endParaRPr lang="fr-FR"/>
        </a:p>
      </dgm:t>
    </dgm:pt>
    <dgm:pt modelId="{C02112E2-90E9-D244-A27A-079CFA1FAF3D}" type="sibTrans" cxnId="{7BAC722C-79C6-304B-8FAA-5E4A323C5F4F}">
      <dgm:prSet/>
      <dgm:spPr/>
      <dgm:t>
        <a:bodyPr/>
        <a:lstStyle/>
        <a:p>
          <a:endParaRPr lang="fr-FR"/>
        </a:p>
      </dgm:t>
    </dgm:pt>
    <dgm:pt modelId="{08EA97E6-CF84-2E45-94D5-124DA65D6CE8}">
      <dgm:prSet phldrT="[Texte]" custT="1">
        <dgm:style>
          <a:lnRef idx="2">
            <a:schemeClr val="accent1"/>
          </a:lnRef>
          <a:fillRef idx="1">
            <a:schemeClr val="lt1"/>
          </a:fillRef>
          <a:effectRef idx="0">
            <a:schemeClr val="accent1"/>
          </a:effectRef>
          <a:fontRef idx="minor">
            <a:schemeClr val="dk1"/>
          </a:fontRef>
        </dgm:style>
      </dgm:prSet>
      <dgm:spPr>
        <a:ln/>
      </dgm:spPr>
      <dgm:t>
        <a:bodyPr/>
        <a:lstStyle/>
        <a:p>
          <a:r>
            <a:rPr lang="fr-FR" sz="2400" dirty="0"/>
            <a:t>Après</a:t>
          </a:r>
        </a:p>
        <a:p>
          <a:r>
            <a:rPr lang="fr-FR" sz="1300" dirty="0"/>
            <a:t>Hotline</a:t>
          </a:r>
        </a:p>
        <a:p>
          <a:r>
            <a:rPr lang="fr-FR" sz="1300" dirty="0"/>
            <a:t>Retours d’information</a:t>
          </a:r>
        </a:p>
        <a:p>
          <a:r>
            <a:rPr lang="fr-FR" sz="1300" dirty="0"/>
            <a:t>Documents techniques</a:t>
          </a:r>
        </a:p>
      </dgm:t>
    </dgm:pt>
    <dgm:pt modelId="{3929B203-ED0C-DF48-9C15-5344CD076A9F}" type="parTrans" cxnId="{0D618495-DC97-5140-917F-89035E5610EC}">
      <dgm:prSet/>
      <dgm:spPr/>
      <dgm:t>
        <a:bodyPr/>
        <a:lstStyle/>
        <a:p>
          <a:endParaRPr lang="fr-FR"/>
        </a:p>
      </dgm:t>
    </dgm:pt>
    <dgm:pt modelId="{4C623E8D-E264-C044-97BD-6023464E9345}" type="sibTrans" cxnId="{0D618495-DC97-5140-917F-89035E5610EC}">
      <dgm:prSet/>
      <dgm:spPr/>
      <dgm:t>
        <a:bodyPr/>
        <a:lstStyle/>
        <a:p>
          <a:endParaRPr lang="fr-FR"/>
        </a:p>
      </dgm:t>
    </dgm:pt>
    <dgm:pt modelId="{034676B7-9AB2-2F48-B5CD-5A112535867D}" type="pres">
      <dgm:prSet presAssocID="{5FE5A21F-75BA-394F-99BE-4E768CCADC7D}" presName="Name0" presStyleCnt="0">
        <dgm:presLayoutVars>
          <dgm:dir/>
          <dgm:resizeHandles val="exact"/>
        </dgm:presLayoutVars>
      </dgm:prSet>
      <dgm:spPr/>
    </dgm:pt>
    <dgm:pt modelId="{A5960EC0-7435-CD49-8F95-86AEC5FCBF26}" type="pres">
      <dgm:prSet presAssocID="{5FE5A21F-75BA-394F-99BE-4E768CCADC7D}" presName="fgShape" presStyleLbl="fgShp" presStyleIdx="0" presStyleCnt="1"/>
      <dgm:spPr>
        <a:solidFill>
          <a:schemeClr val="bg1">
            <a:lumMod val="85000"/>
          </a:schemeClr>
        </a:solidFill>
      </dgm:spPr>
    </dgm:pt>
    <dgm:pt modelId="{9A8A6591-BACF-BC45-90E8-8E80F2BF3D5F}" type="pres">
      <dgm:prSet presAssocID="{5FE5A21F-75BA-394F-99BE-4E768CCADC7D}" presName="linComp" presStyleCnt="0"/>
      <dgm:spPr/>
    </dgm:pt>
    <dgm:pt modelId="{0DBFB1A5-0E0A-DB47-936B-BF2E045AF3FD}" type="pres">
      <dgm:prSet presAssocID="{A81F5BD8-6ADF-B546-9467-7E0043A0980E}" presName="compNode" presStyleCnt="0"/>
      <dgm:spPr/>
    </dgm:pt>
    <dgm:pt modelId="{6FB7C597-9293-4541-A8D4-E1B2DB827AC3}" type="pres">
      <dgm:prSet presAssocID="{A81F5BD8-6ADF-B546-9467-7E0043A0980E}" presName="bkgdShape" presStyleLbl="node1" presStyleIdx="0" presStyleCnt="3"/>
      <dgm:spPr/>
    </dgm:pt>
    <dgm:pt modelId="{BCBED15B-22C1-1E4C-9474-E27E476F7947}" type="pres">
      <dgm:prSet presAssocID="{A81F5BD8-6ADF-B546-9467-7E0043A0980E}" presName="nodeTx" presStyleLbl="node1" presStyleIdx="0" presStyleCnt="3">
        <dgm:presLayoutVars>
          <dgm:bulletEnabled val="1"/>
        </dgm:presLayoutVars>
      </dgm:prSet>
      <dgm:spPr/>
    </dgm:pt>
    <dgm:pt modelId="{BA7224FC-50C0-8A4E-9C36-A2B262E464EE}" type="pres">
      <dgm:prSet presAssocID="{A81F5BD8-6ADF-B546-9467-7E0043A0980E}" presName="invisiNode" presStyleLbl="node1" presStyleIdx="0" presStyleCnt="3"/>
      <dgm:spPr/>
    </dgm:pt>
    <dgm:pt modelId="{BC03B8C6-9D1A-1444-B9E6-55EA7ECB68AC}" type="pres">
      <dgm:prSet presAssocID="{A81F5BD8-6ADF-B546-9467-7E0043A0980E}"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8D757C36-B44E-9D46-96D0-F28DFDAC60A6}" type="pres">
      <dgm:prSet presAssocID="{49ADA8AA-C507-154E-ABC2-51878A89BDB5}" presName="sibTrans" presStyleLbl="sibTrans2D1" presStyleIdx="0" presStyleCnt="0"/>
      <dgm:spPr/>
    </dgm:pt>
    <dgm:pt modelId="{2DC61C0F-538F-C642-A4B4-2DD91C27897E}" type="pres">
      <dgm:prSet presAssocID="{4AAF6470-CF2F-E24B-8A76-EF8739BED3AA}" presName="compNode" presStyleCnt="0"/>
      <dgm:spPr/>
    </dgm:pt>
    <dgm:pt modelId="{B36BBB35-7CF4-B54B-9D5C-A693804B2268}" type="pres">
      <dgm:prSet presAssocID="{4AAF6470-CF2F-E24B-8A76-EF8739BED3AA}" presName="bkgdShape" presStyleLbl="node1" presStyleIdx="1" presStyleCnt="3"/>
      <dgm:spPr/>
    </dgm:pt>
    <dgm:pt modelId="{9A54E974-4404-C642-AA1A-2F00AD05DEB6}" type="pres">
      <dgm:prSet presAssocID="{4AAF6470-CF2F-E24B-8A76-EF8739BED3AA}" presName="nodeTx" presStyleLbl="node1" presStyleIdx="1" presStyleCnt="3">
        <dgm:presLayoutVars>
          <dgm:bulletEnabled val="1"/>
        </dgm:presLayoutVars>
      </dgm:prSet>
      <dgm:spPr/>
    </dgm:pt>
    <dgm:pt modelId="{4D472A22-0F3C-7A41-ACEC-E833627A6D83}" type="pres">
      <dgm:prSet presAssocID="{4AAF6470-CF2F-E24B-8A76-EF8739BED3AA}" presName="invisiNode" presStyleLbl="node1" presStyleIdx="1" presStyleCnt="3"/>
      <dgm:spPr/>
    </dgm:pt>
    <dgm:pt modelId="{A9933353-4B92-3F41-9055-07AAABF7960D}" type="pres">
      <dgm:prSet presAssocID="{4AAF6470-CF2F-E24B-8A76-EF8739BED3AA}"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pt>
    <dgm:pt modelId="{160F5175-E5EE-4640-A695-B6CFA68226EE}" type="pres">
      <dgm:prSet presAssocID="{C02112E2-90E9-D244-A27A-079CFA1FAF3D}" presName="sibTrans" presStyleLbl="sibTrans2D1" presStyleIdx="0" presStyleCnt="0"/>
      <dgm:spPr/>
    </dgm:pt>
    <dgm:pt modelId="{FF682961-0475-C746-85E9-AE4D0EB4E022}" type="pres">
      <dgm:prSet presAssocID="{08EA97E6-CF84-2E45-94D5-124DA65D6CE8}" presName="compNode" presStyleCnt="0"/>
      <dgm:spPr/>
    </dgm:pt>
    <dgm:pt modelId="{C158F436-AFC5-2141-8096-9395F5806A83}" type="pres">
      <dgm:prSet presAssocID="{08EA97E6-CF84-2E45-94D5-124DA65D6CE8}" presName="bkgdShape" presStyleLbl="node1" presStyleIdx="2" presStyleCnt="3"/>
      <dgm:spPr/>
    </dgm:pt>
    <dgm:pt modelId="{ECD59C95-1CFA-F149-A386-5E5A4DD5A1B8}" type="pres">
      <dgm:prSet presAssocID="{08EA97E6-CF84-2E45-94D5-124DA65D6CE8}" presName="nodeTx" presStyleLbl="node1" presStyleIdx="2" presStyleCnt="3">
        <dgm:presLayoutVars>
          <dgm:bulletEnabled val="1"/>
        </dgm:presLayoutVars>
      </dgm:prSet>
      <dgm:spPr/>
    </dgm:pt>
    <dgm:pt modelId="{320D8071-FCD0-0D43-8A0A-322D220C5905}" type="pres">
      <dgm:prSet presAssocID="{08EA97E6-CF84-2E45-94D5-124DA65D6CE8}" presName="invisiNode" presStyleLbl="node1" presStyleIdx="2" presStyleCnt="3"/>
      <dgm:spPr/>
    </dgm:pt>
    <dgm:pt modelId="{677AB446-7EC4-9D4F-ADD1-E290FAB2103F}" type="pres">
      <dgm:prSet presAssocID="{08EA97E6-CF84-2E45-94D5-124DA65D6CE8}"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dgm:spPr>
    </dgm:pt>
  </dgm:ptLst>
  <dgm:cxnLst>
    <dgm:cxn modelId="{F5FF250C-9DCE-BB46-8F66-68F35E0E4F8D}" type="presOf" srcId="{A81F5BD8-6ADF-B546-9467-7E0043A0980E}" destId="{BCBED15B-22C1-1E4C-9474-E27E476F7947}" srcOrd="1" destOrd="0" presId="urn:microsoft.com/office/officeart/2005/8/layout/hList7"/>
    <dgm:cxn modelId="{6896ED23-16D0-8E49-9BCF-80C97A1EE89B}" type="presOf" srcId="{5FE5A21F-75BA-394F-99BE-4E768CCADC7D}" destId="{034676B7-9AB2-2F48-B5CD-5A112535867D}" srcOrd="0" destOrd="0" presId="urn:microsoft.com/office/officeart/2005/8/layout/hList7"/>
    <dgm:cxn modelId="{7BAC722C-79C6-304B-8FAA-5E4A323C5F4F}" srcId="{5FE5A21F-75BA-394F-99BE-4E768CCADC7D}" destId="{4AAF6470-CF2F-E24B-8A76-EF8739BED3AA}" srcOrd="1" destOrd="0" parTransId="{F5B38138-0652-9B44-8263-356171093EFF}" sibTransId="{C02112E2-90E9-D244-A27A-079CFA1FAF3D}"/>
    <dgm:cxn modelId="{52676230-7322-E844-B3DC-29C9534335A2}" type="presOf" srcId="{4AAF6470-CF2F-E24B-8A76-EF8739BED3AA}" destId="{9A54E974-4404-C642-AA1A-2F00AD05DEB6}" srcOrd="1" destOrd="0" presId="urn:microsoft.com/office/officeart/2005/8/layout/hList7"/>
    <dgm:cxn modelId="{6E30CD36-DC52-3C4B-83A0-D96C71F4ACA5}" type="presOf" srcId="{08EA97E6-CF84-2E45-94D5-124DA65D6CE8}" destId="{ECD59C95-1CFA-F149-A386-5E5A4DD5A1B8}" srcOrd="1" destOrd="0" presId="urn:microsoft.com/office/officeart/2005/8/layout/hList7"/>
    <dgm:cxn modelId="{C07C283C-A54F-384E-8F1C-7AE56419334E}" type="presOf" srcId="{4AAF6470-CF2F-E24B-8A76-EF8739BED3AA}" destId="{B36BBB35-7CF4-B54B-9D5C-A693804B2268}" srcOrd="0" destOrd="0" presId="urn:microsoft.com/office/officeart/2005/8/layout/hList7"/>
    <dgm:cxn modelId="{FC328A79-DCDC-7944-A157-18ECBB5963E2}" type="presOf" srcId="{08EA97E6-CF84-2E45-94D5-124DA65D6CE8}" destId="{C158F436-AFC5-2141-8096-9395F5806A83}" srcOrd="0" destOrd="0" presId="urn:microsoft.com/office/officeart/2005/8/layout/hList7"/>
    <dgm:cxn modelId="{B45FEE8E-0CD4-C948-9EE3-2C9C1487C0FA}" type="presOf" srcId="{49ADA8AA-C507-154E-ABC2-51878A89BDB5}" destId="{8D757C36-B44E-9D46-96D0-F28DFDAC60A6}" srcOrd="0" destOrd="0" presId="urn:microsoft.com/office/officeart/2005/8/layout/hList7"/>
    <dgm:cxn modelId="{0D618495-DC97-5140-917F-89035E5610EC}" srcId="{5FE5A21F-75BA-394F-99BE-4E768CCADC7D}" destId="{08EA97E6-CF84-2E45-94D5-124DA65D6CE8}" srcOrd="2" destOrd="0" parTransId="{3929B203-ED0C-DF48-9C15-5344CD076A9F}" sibTransId="{4C623E8D-E264-C044-97BD-6023464E9345}"/>
    <dgm:cxn modelId="{1DB3AF9B-A35E-9D4D-83CE-1A1637F812C0}" type="presOf" srcId="{A81F5BD8-6ADF-B546-9467-7E0043A0980E}" destId="{6FB7C597-9293-4541-A8D4-E1B2DB827AC3}" srcOrd="0" destOrd="0" presId="urn:microsoft.com/office/officeart/2005/8/layout/hList7"/>
    <dgm:cxn modelId="{6B47ACC8-894A-D14D-8857-D5A926F46995}" srcId="{5FE5A21F-75BA-394F-99BE-4E768CCADC7D}" destId="{A81F5BD8-6ADF-B546-9467-7E0043A0980E}" srcOrd="0" destOrd="0" parTransId="{87A73171-CD15-814B-85C8-0A611FB9A771}" sibTransId="{49ADA8AA-C507-154E-ABC2-51878A89BDB5}"/>
    <dgm:cxn modelId="{35F4F8F5-693C-404B-9CF0-FFCA3F36F983}" type="presOf" srcId="{C02112E2-90E9-D244-A27A-079CFA1FAF3D}" destId="{160F5175-E5EE-4640-A695-B6CFA68226EE}" srcOrd="0" destOrd="0" presId="urn:microsoft.com/office/officeart/2005/8/layout/hList7"/>
    <dgm:cxn modelId="{39097004-F6D7-7E42-AD44-C932A4A2CD10}" type="presParOf" srcId="{034676B7-9AB2-2F48-B5CD-5A112535867D}" destId="{A5960EC0-7435-CD49-8F95-86AEC5FCBF26}" srcOrd="0" destOrd="0" presId="urn:microsoft.com/office/officeart/2005/8/layout/hList7"/>
    <dgm:cxn modelId="{B0E885F5-1C11-1E4E-B7F7-85EA99AA521D}" type="presParOf" srcId="{034676B7-9AB2-2F48-B5CD-5A112535867D}" destId="{9A8A6591-BACF-BC45-90E8-8E80F2BF3D5F}" srcOrd="1" destOrd="0" presId="urn:microsoft.com/office/officeart/2005/8/layout/hList7"/>
    <dgm:cxn modelId="{08AE36FB-27B8-0641-987B-CE0F3C711C30}" type="presParOf" srcId="{9A8A6591-BACF-BC45-90E8-8E80F2BF3D5F}" destId="{0DBFB1A5-0E0A-DB47-936B-BF2E045AF3FD}" srcOrd="0" destOrd="0" presId="urn:microsoft.com/office/officeart/2005/8/layout/hList7"/>
    <dgm:cxn modelId="{CD643021-4DFB-234B-BF41-4659606CF14F}" type="presParOf" srcId="{0DBFB1A5-0E0A-DB47-936B-BF2E045AF3FD}" destId="{6FB7C597-9293-4541-A8D4-E1B2DB827AC3}" srcOrd="0" destOrd="0" presId="urn:microsoft.com/office/officeart/2005/8/layout/hList7"/>
    <dgm:cxn modelId="{CF9A3ED4-D52F-0549-89D2-ED4B8329223F}" type="presParOf" srcId="{0DBFB1A5-0E0A-DB47-936B-BF2E045AF3FD}" destId="{BCBED15B-22C1-1E4C-9474-E27E476F7947}" srcOrd="1" destOrd="0" presId="urn:microsoft.com/office/officeart/2005/8/layout/hList7"/>
    <dgm:cxn modelId="{AE30AB7F-63A2-334E-8CD7-E2337B9119DE}" type="presParOf" srcId="{0DBFB1A5-0E0A-DB47-936B-BF2E045AF3FD}" destId="{BA7224FC-50C0-8A4E-9C36-A2B262E464EE}" srcOrd="2" destOrd="0" presId="urn:microsoft.com/office/officeart/2005/8/layout/hList7"/>
    <dgm:cxn modelId="{2C043A04-23A2-A54E-AD8C-7148A73D360B}" type="presParOf" srcId="{0DBFB1A5-0E0A-DB47-936B-BF2E045AF3FD}" destId="{BC03B8C6-9D1A-1444-B9E6-55EA7ECB68AC}" srcOrd="3" destOrd="0" presId="urn:microsoft.com/office/officeart/2005/8/layout/hList7"/>
    <dgm:cxn modelId="{8FCF4D45-AE8C-8141-8DDD-D548ED353F21}" type="presParOf" srcId="{9A8A6591-BACF-BC45-90E8-8E80F2BF3D5F}" destId="{8D757C36-B44E-9D46-96D0-F28DFDAC60A6}" srcOrd="1" destOrd="0" presId="urn:microsoft.com/office/officeart/2005/8/layout/hList7"/>
    <dgm:cxn modelId="{71A42763-A5DB-5748-8894-ABB535E7BB02}" type="presParOf" srcId="{9A8A6591-BACF-BC45-90E8-8E80F2BF3D5F}" destId="{2DC61C0F-538F-C642-A4B4-2DD91C27897E}" srcOrd="2" destOrd="0" presId="urn:microsoft.com/office/officeart/2005/8/layout/hList7"/>
    <dgm:cxn modelId="{29C46540-3AA0-9447-A3F9-D8F5C3ED9623}" type="presParOf" srcId="{2DC61C0F-538F-C642-A4B4-2DD91C27897E}" destId="{B36BBB35-7CF4-B54B-9D5C-A693804B2268}" srcOrd="0" destOrd="0" presId="urn:microsoft.com/office/officeart/2005/8/layout/hList7"/>
    <dgm:cxn modelId="{E2BE5551-E09B-DA47-8B59-E2EF0E7CD30F}" type="presParOf" srcId="{2DC61C0F-538F-C642-A4B4-2DD91C27897E}" destId="{9A54E974-4404-C642-AA1A-2F00AD05DEB6}" srcOrd="1" destOrd="0" presId="urn:microsoft.com/office/officeart/2005/8/layout/hList7"/>
    <dgm:cxn modelId="{F296AD85-B0B9-784A-893D-48360FC0583F}" type="presParOf" srcId="{2DC61C0F-538F-C642-A4B4-2DD91C27897E}" destId="{4D472A22-0F3C-7A41-ACEC-E833627A6D83}" srcOrd="2" destOrd="0" presId="urn:microsoft.com/office/officeart/2005/8/layout/hList7"/>
    <dgm:cxn modelId="{F7C49E52-0363-6C40-83A7-1195DBDC9ECB}" type="presParOf" srcId="{2DC61C0F-538F-C642-A4B4-2DD91C27897E}" destId="{A9933353-4B92-3F41-9055-07AAABF7960D}" srcOrd="3" destOrd="0" presId="urn:microsoft.com/office/officeart/2005/8/layout/hList7"/>
    <dgm:cxn modelId="{E0054AEE-4B3C-F84E-BB52-34E026ED73C0}" type="presParOf" srcId="{9A8A6591-BACF-BC45-90E8-8E80F2BF3D5F}" destId="{160F5175-E5EE-4640-A695-B6CFA68226EE}" srcOrd="3" destOrd="0" presId="urn:microsoft.com/office/officeart/2005/8/layout/hList7"/>
    <dgm:cxn modelId="{452C00A8-B960-E347-B274-F972AAB6DBBF}" type="presParOf" srcId="{9A8A6591-BACF-BC45-90E8-8E80F2BF3D5F}" destId="{FF682961-0475-C746-85E9-AE4D0EB4E022}" srcOrd="4" destOrd="0" presId="urn:microsoft.com/office/officeart/2005/8/layout/hList7"/>
    <dgm:cxn modelId="{FF66A5A2-0AFB-0F47-9620-BCA28F012BE7}" type="presParOf" srcId="{FF682961-0475-C746-85E9-AE4D0EB4E022}" destId="{C158F436-AFC5-2141-8096-9395F5806A83}" srcOrd="0" destOrd="0" presId="urn:microsoft.com/office/officeart/2005/8/layout/hList7"/>
    <dgm:cxn modelId="{F77DF8DB-BF14-2A44-9371-E042DA1B8562}" type="presParOf" srcId="{FF682961-0475-C746-85E9-AE4D0EB4E022}" destId="{ECD59C95-1CFA-F149-A386-5E5A4DD5A1B8}" srcOrd="1" destOrd="0" presId="urn:microsoft.com/office/officeart/2005/8/layout/hList7"/>
    <dgm:cxn modelId="{D417508F-DF77-0247-B37E-99F8F11B5B84}" type="presParOf" srcId="{FF682961-0475-C746-85E9-AE4D0EB4E022}" destId="{320D8071-FCD0-0D43-8A0A-322D220C5905}" srcOrd="2" destOrd="0" presId="urn:microsoft.com/office/officeart/2005/8/layout/hList7"/>
    <dgm:cxn modelId="{70B3EE66-CFA0-B349-AD4A-049CD1FA68D9}" type="presParOf" srcId="{FF682961-0475-C746-85E9-AE4D0EB4E022}" destId="{677AB446-7EC4-9D4F-ADD1-E290FAB2103F}"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7C597-9293-4541-A8D4-E1B2DB827AC3}">
      <dsp:nvSpPr>
        <dsp:cNvPr id="0" name=""/>
        <dsp:cNvSpPr/>
      </dsp:nvSpPr>
      <dsp:spPr>
        <a:xfrm>
          <a:off x="1052" y="0"/>
          <a:ext cx="1638166" cy="3679134"/>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fr-FR" sz="2900" kern="1200" dirty="0"/>
            <a:t>Avant</a:t>
          </a:r>
        </a:p>
        <a:p>
          <a:pPr marL="0" lvl="0" indent="0" algn="ctr" defTabSz="1289050">
            <a:lnSpc>
              <a:spcPct val="90000"/>
            </a:lnSpc>
            <a:spcBef>
              <a:spcPct val="0"/>
            </a:spcBef>
            <a:spcAft>
              <a:spcPct val="35000"/>
            </a:spcAft>
            <a:buNone/>
          </a:pPr>
          <a:r>
            <a:rPr lang="fr-FR" sz="1300" kern="1200" dirty="0"/>
            <a:t>Conception système</a:t>
          </a:r>
        </a:p>
        <a:p>
          <a:pPr marL="0" lvl="0" indent="0" algn="ctr" defTabSz="1289050">
            <a:lnSpc>
              <a:spcPct val="90000"/>
            </a:lnSpc>
            <a:spcBef>
              <a:spcPct val="0"/>
            </a:spcBef>
            <a:spcAft>
              <a:spcPct val="35000"/>
            </a:spcAft>
            <a:buNone/>
          </a:pPr>
          <a:r>
            <a:rPr lang="fr-FR" sz="1300" kern="1200" dirty="0"/>
            <a:t>Formation</a:t>
          </a:r>
        </a:p>
        <a:p>
          <a:pPr marL="0" lvl="0" indent="0" algn="ctr" defTabSz="1289050">
            <a:lnSpc>
              <a:spcPct val="90000"/>
            </a:lnSpc>
            <a:spcBef>
              <a:spcPct val="0"/>
            </a:spcBef>
            <a:spcAft>
              <a:spcPct val="35000"/>
            </a:spcAft>
            <a:buNone/>
          </a:pPr>
          <a:r>
            <a:rPr lang="fr-FR" sz="1300" kern="1200" dirty="0"/>
            <a:t>Démos</a:t>
          </a:r>
        </a:p>
      </dsp:txBody>
      <dsp:txXfrm>
        <a:off x="1052" y="1471653"/>
        <a:ext cx="1638166" cy="1471653"/>
      </dsp:txXfrm>
    </dsp:sp>
    <dsp:sp modelId="{BC03B8C6-9D1A-1444-B9E6-55EA7ECB68AC}">
      <dsp:nvSpPr>
        <dsp:cNvPr id="0" name=""/>
        <dsp:cNvSpPr/>
      </dsp:nvSpPr>
      <dsp:spPr>
        <a:xfrm>
          <a:off x="207560" y="220748"/>
          <a:ext cx="1225151" cy="122515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a:noFill/>
        </a:ln>
        <a:effectLst/>
      </dsp:spPr>
      <dsp:style>
        <a:lnRef idx="0">
          <a:scrgbClr r="0" g="0" b="0"/>
        </a:lnRef>
        <a:fillRef idx="1">
          <a:scrgbClr r="0" g="0" b="0"/>
        </a:fillRef>
        <a:effectRef idx="2">
          <a:scrgbClr r="0" g="0" b="0"/>
        </a:effectRef>
        <a:fontRef idx="minor"/>
      </dsp:style>
    </dsp:sp>
    <dsp:sp modelId="{B36BBB35-7CF4-B54B-9D5C-A693804B2268}">
      <dsp:nvSpPr>
        <dsp:cNvPr id="0" name=""/>
        <dsp:cNvSpPr/>
      </dsp:nvSpPr>
      <dsp:spPr>
        <a:xfrm>
          <a:off x="1688363" y="0"/>
          <a:ext cx="1638166" cy="3679134"/>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fr-FR" sz="2200" kern="1200" dirty="0"/>
            <a:t>Pendant</a:t>
          </a:r>
        </a:p>
        <a:p>
          <a:pPr marL="0" lvl="0" indent="0" algn="ctr" defTabSz="977900">
            <a:lnSpc>
              <a:spcPct val="90000"/>
            </a:lnSpc>
            <a:spcBef>
              <a:spcPct val="0"/>
            </a:spcBef>
            <a:spcAft>
              <a:spcPct val="35000"/>
            </a:spcAft>
            <a:buNone/>
          </a:pPr>
          <a:r>
            <a:rPr lang="fr-FR" sz="1300" kern="1200" dirty="0"/>
            <a:t>Support d’installation</a:t>
          </a:r>
        </a:p>
        <a:p>
          <a:pPr marL="0" lvl="0" indent="0" algn="ctr" defTabSz="977900">
            <a:lnSpc>
              <a:spcPct val="90000"/>
            </a:lnSpc>
            <a:spcBef>
              <a:spcPct val="0"/>
            </a:spcBef>
            <a:spcAft>
              <a:spcPct val="35000"/>
            </a:spcAft>
            <a:buNone/>
          </a:pPr>
          <a:r>
            <a:rPr lang="fr-FR" sz="1300" kern="1200" dirty="0"/>
            <a:t>Rapport acoustique</a:t>
          </a:r>
        </a:p>
        <a:p>
          <a:pPr marL="0" lvl="0" indent="0" algn="ctr" defTabSz="977900">
            <a:lnSpc>
              <a:spcPct val="90000"/>
            </a:lnSpc>
            <a:spcBef>
              <a:spcPct val="0"/>
            </a:spcBef>
            <a:spcAft>
              <a:spcPct val="35000"/>
            </a:spcAft>
            <a:buNone/>
          </a:pPr>
          <a:r>
            <a:rPr lang="fr-FR" sz="1300" kern="1200" dirty="0"/>
            <a:t>Assistance</a:t>
          </a:r>
        </a:p>
      </dsp:txBody>
      <dsp:txXfrm>
        <a:off x="1688363" y="1471653"/>
        <a:ext cx="1638166" cy="1471653"/>
      </dsp:txXfrm>
    </dsp:sp>
    <dsp:sp modelId="{A9933353-4B92-3F41-9055-07AAABF7960D}">
      <dsp:nvSpPr>
        <dsp:cNvPr id="0" name=""/>
        <dsp:cNvSpPr/>
      </dsp:nvSpPr>
      <dsp:spPr>
        <a:xfrm>
          <a:off x="1894871" y="220748"/>
          <a:ext cx="1225151" cy="122515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2">
          <a:scrgbClr r="0" g="0" b="0"/>
        </a:effectRef>
        <a:fontRef idx="minor"/>
      </dsp:style>
    </dsp:sp>
    <dsp:sp modelId="{C158F436-AFC5-2141-8096-9395F5806A83}">
      <dsp:nvSpPr>
        <dsp:cNvPr id="0" name=""/>
        <dsp:cNvSpPr/>
      </dsp:nvSpPr>
      <dsp:spPr>
        <a:xfrm>
          <a:off x="3375675" y="0"/>
          <a:ext cx="1638166" cy="3679134"/>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fr-FR" sz="2400" kern="1200" dirty="0"/>
            <a:t>Après</a:t>
          </a:r>
        </a:p>
        <a:p>
          <a:pPr marL="0" lvl="0" indent="0" algn="ctr" defTabSz="1066800">
            <a:lnSpc>
              <a:spcPct val="90000"/>
            </a:lnSpc>
            <a:spcBef>
              <a:spcPct val="0"/>
            </a:spcBef>
            <a:spcAft>
              <a:spcPct val="35000"/>
            </a:spcAft>
            <a:buNone/>
          </a:pPr>
          <a:r>
            <a:rPr lang="fr-FR" sz="1300" kern="1200" dirty="0"/>
            <a:t>Hotline</a:t>
          </a:r>
        </a:p>
        <a:p>
          <a:pPr marL="0" lvl="0" indent="0" algn="ctr" defTabSz="1066800">
            <a:lnSpc>
              <a:spcPct val="90000"/>
            </a:lnSpc>
            <a:spcBef>
              <a:spcPct val="0"/>
            </a:spcBef>
            <a:spcAft>
              <a:spcPct val="35000"/>
            </a:spcAft>
            <a:buNone/>
          </a:pPr>
          <a:r>
            <a:rPr lang="fr-FR" sz="1300" kern="1200" dirty="0"/>
            <a:t>Retours d’information</a:t>
          </a:r>
        </a:p>
        <a:p>
          <a:pPr marL="0" lvl="0" indent="0" algn="ctr" defTabSz="1066800">
            <a:lnSpc>
              <a:spcPct val="90000"/>
            </a:lnSpc>
            <a:spcBef>
              <a:spcPct val="0"/>
            </a:spcBef>
            <a:spcAft>
              <a:spcPct val="35000"/>
            </a:spcAft>
            <a:buNone/>
          </a:pPr>
          <a:r>
            <a:rPr lang="fr-FR" sz="1300" kern="1200" dirty="0"/>
            <a:t>Documents techniques</a:t>
          </a:r>
        </a:p>
      </dsp:txBody>
      <dsp:txXfrm>
        <a:off x="3375675" y="1471653"/>
        <a:ext cx="1638166" cy="1471653"/>
      </dsp:txXfrm>
    </dsp:sp>
    <dsp:sp modelId="{677AB446-7EC4-9D4F-ADD1-E290FAB2103F}">
      <dsp:nvSpPr>
        <dsp:cNvPr id="0" name=""/>
        <dsp:cNvSpPr/>
      </dsp:nvSpPr>
      <dsp:spPr>
        <a:xfrm>
          <a:off x="3582182" y="220748"/>
          <a:ext cx="1225151" cy="122515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a:ln>
          <a:noFill/>
        </a:ln>
        <a:effectLst/>
      </dsp:spPr>
      <dsp:style>
        <a:lnRef idx="0">
          <a:scrgbClr r="0" g="0" b="0"/>
        </a:lnRef>
        <a:fillRef idx="1">
          <a:scrgbClr r="0" g="0" b="0"/>
        </a:fillRef>
        <a:effectRef idx="2">
          <a:scrgbClr r="0" g="0" b="0"/>
        </a:effectRef>
        <a:fontRef idx="minor"/>
      </dsp:style>
    </dsp:sp>
    <dsp:sp modelId="{A5960EC0-7435-CD49-8F95-86AEC5FCBF26}">
      <dsp:nvSpPr>
        <dsp:cNvPr id="0" name=""/>
        <dsp:cNvSpPr/>
      </dsp:nvSpPr>
      <dsp:spPr>
        <a:xfrm>
          <a:off x="200595" y="2943307"/>
          <a:ext cx="4613702" cy="551870"/>
        </a:xfrm>
        <a:prstGeom prst="leftRightArrow">
          <a:avLst/>
        </a:prstGeom>
        <a:solidFill>
          <a:schemeClr val="bg1">
            <a:lumMod val="85000"/>
          </a:schemeClr>
        </a:solidFill>
        <a:ln>
          <a:noFill/>
        </a:ln>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408654-B720-CE4D-BAB8-1E702CCA8CC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4EA45CB-4239-AF4D-9297-73CE02E3D6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36C5BEB-742E-5C43-8F5E-19C111FB2350}"/>
              </a:ext>
            </a:extLst>
          </p:cNvPr>
          <p:cNvSpPr>
            <a:spLocks noGrp="1"/>
          </p:cNvSpPr>
          <p:nvPr>
            <p:ph type="dt" sz="half" idx="10"/>
          </p:nvPr>
        </p:nvSpPr>
        <p:spPr/>
        <p:txBody>
          <a:bodyPr/>
          <a:lstStyle/>
          <a:p>
            <a:fld id="{511FE4C4-AD90-6947-935B-6E3A667C3A68}" type="datetimeFigureOut">
              <a:rPr lang="fr-FR" smtClean="0"/>
              <a:t>23/11/2020</a:t>
            </a:fld>
            <a:endParaRPr lang="fr-FR"/>
          </a:p>
        </p:txBody>
      </p:sp>
      <p:sp>
        <p:nvSpPr>
          <p:cNvPr id="5" name="Espace réservé du pied de page 4">
            <a:extLst>
              <a:ext uri="{FF2B5EF4-FFF2-40B4-BE49-F238E27FC236}">
                <a16:creationId xmlns:a16="http://schemas.microsoft.com/office/drawing/2014/main" id="{F83E241A-E518-9242-B0D0-801545A44AE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1EA56D5-732B-C845-AF21-28F41A0099F9}"/>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1439562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0E6EBF-68CA-CA45-AA57-A40D75CFBF3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F704F86-C35F-124F-9723-20FD2729832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42F12D2-0CEF-5549-A667-D7C818C173A8}"/>
              </a:ext>
            </a:extLst>
          </p:cNvPr>
          <p:cNvSpPr>
            <a:spLocks noGrp="1"/>
          </p:cNvSpPr>
          <p:nvPr>
            <p:ph type="dt" sz="half" idx="10"/>
          </p:nvPr>
        </p:nvSpPr>
        <p:spPr/>
        <p:txBody>
          <a:bodyPr/>
          <a:lstStyle/>
          <a:p>
            <a:fld id="{511FE4C4-AD90-6947-935B-6E3A667C3A68}" type="datetimeFigureOut">
              <a:rPr lang="fr-FR" smtClean="0"/>
              <a:t>23/11/2020</a:t>
            </a:fld>
            <a:endParaRPr lang="fr-FR"/>
          </a:p>
        </p:txBody>
      </p:sp>
      <p:sp>
        <p:nvSpPr>
          <p:cNvPr id="5" name="Espace réservé du pied de page 4">
            <a:extLst>
              <a:ext uri="{FF2B5EF4-FFF2-40B4-BE49-F238E27FC236}">
                <a16:creationId xmlns:a16="http://schemas.microsoft.com/office/drawing/2014/main" id="{7A9877A7-7821-6B4C-8497-E0702836942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7E4B1A3-067A-1D4D-A86B-4B831D643889}"/>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2921461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A737318-0876-0C42-AEDC-B9F4A3E5521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AC5DA6E-B3F8-AC46-B7F9-E47E8069492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B85D1E3-163B-F340-84DF-52D0E3BFBDE0}"/>
              </a:ext>
            </a:extLst>
          </p:cNvPr>
          <p:cNvSpPr>
            <a:spLocks noGrp="1"/>
          </p:cNvSpPr>
          <p:nvPr>
            <p:ph type="dt" sz="half" idx="10"/>
          </p:nvPr>
        </p:nvSpPr>
        <p:spPr/>
        <p:txBody>
          <a:bodyPr/>
          <a:lstStyle/>
          <a:p>
            <a:fld id="{511FE4C4-AD90-6947-935B-6E3A667C3A68}" type="datetimeFigureOut">
              <a:rPr lang="fr-FR" smtClean="0"/>
              <a:t>23/11/2020</a:t>
            </a:fld>
            <a:endParaRPr lang="fr-FR"/>
          </a:p>
        </p:txBody>
      </p:sp>
      <p:sp>
        <p:nvSpPr>
          <p:cNvPr id="5" name="Espace réservé du pied de page 4">
            <a:extLst>
              <a:ext uri="{FF2B5EF4-FFF2-40B4-BE49-F238E27FC236}">
                <a16:creationId xmlns:a16="http://schemas.microsoft.com/office/drawing/2014/main" id="{6A3471C4-0A0E-5F48-9620-E7C13707C81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B4D1395-1D1C-C141-986B-23D6600860BB}"/>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202671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948F6-090E-844A-9254-2FF96ADF0CE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945BCA8-0F57-B84D-A34A-7494072326D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3F36511-C517-7B44-8162-4CBD81263991}"/>
              </a:ext>
            </a:extLst>
          </p:cNvPr>
          <p:cNvSpPr>
            <a:spLocks noGrp="1"/>
          </p:cNvSpPr>
          <p:nvPr>
            <p:ph type="dt" sz="half" idx="10"/>
          </p:nvPr>
        </p:nvSpPr>
        <p:spPr/>
        <p:txBody>
          <a:bodyPr/>
          <a:lstStyle/>
          <a:p>
            <a:fld id="{511FE4C4-AD90-6947-935B-6E3A667C3A68}" type="datetimeFigureOut">
              <a:rPr lang="fr-FR" smtClean="0"/>
              <a:t>23/11/2020</a:t>
            </a:fld>
            <a:endParaRPr lang="fr-FR"/>
          </a:p>
        </p:txBody>
      </p:sp>
      <p:sp>
        <p:nvSpPr>
          <p:cNvPr id="5" name="Espace réservé du pied de page 4">
            <a:extLst>
              <a:ext uri="{FF2B5EF4-FFF2-40B4-BE49-F238E27FC236}">
                <a16:creationId xmlns:a16="http://schemas.microsoft.com/office/drawing/2014/main" id="{A79BBDBF-615A-3547-9F5F-79A9C623376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728E270-A6B2-9C4A-BC68-21FB9B325EEC}"/>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162892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8FCD95-2C40-B843-B3DC-5C37C8324F2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EB359D9-0F5F-6B43-B3F8-85ACF79E23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B8A7137-C419-4849-86DA-C013000D198F}"/>
              </a:ext>
            </a:extLst>
          </p:cNvPr>
          <p:cNvSpPr>
            <a:spLocks noGrp="1"/>
          </p:cNvSpPr>
          <p:nvPr>
            <p:ph type="dt" sz="half" idx="10"/>
          </p:nvPr>
        </p:nvSpPr>
        <p:spPr/>
        <p:txBody>
          <a:bodyPr/>
          <a:lstStyle/>
          <a:p>
            <a:fld id="{511FE4C4-AD90-6947-935B-6E3A667C3A68}" type="datetimeFigureOut">
              <a:rPr lang="fr-FR" smtClean="0"/>
              <a:t>23/11/2020</a:t>
            </a:fld>
            <a:endParaRPr lang="fr-FR"/>
          </a:p>
        </p:txBody>
      </p:sp>
      <p:sp>
        <p:nvSpPr>
          <p:cNvPr id="5" name="Espace réservé du pied de page 4">
            <a:extLst>
              <a:ext uri="{FF2B5EF4-FFF2-40B4-BE49-F238E27FC236}">
                <a16:creationId xmlns:a16="http://schemas.microsoft.com/office/drawing/2014/main" id="{CD9147D1-1285-7643-BFE8-96EA1A95AA0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E980B21-C754-E54C-A95E-4134B9DB9D93}"/>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2005473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C2DBF0-1371-7747-9033-3D3EE636AF4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2896206-49F2-2943-AA49-A3FDD1C38A5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FE82C8B-F343-9A4B-B790-5B5205052DB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3CBAC31-4C9E-E643-B3A0-A2A58A884E35}"/>
              </a:ext>
            </a:extLst>
          </p:cNvPr>
          <p:cNvSpPr>
            <a:spLocks noGrp="1"/>
          </p:cNvSpPr>
          <p:nvPr>
            <p:ph type="dt" sz="half" idx="10"/>
          </p:nvPr>
        </p:nvSpPr>
        <p:spPr/>
        <p:txBody>
          <a:bodyPr/>
          <a:lstStyle/>
          <a:p>
            <a:fld id="{511FE4C4-AD90-6947-935B-6E3A667C3A68}" type="datetimeFigureOut">
              <a:rPr lang="fr-FR" smtClean="0"/>
              <a:t>23/11/2020</a:t>
            </a:fld>
            <a:endParaRPr lang="fr-FR"/>
          </a:p>
        </p:txBody>
      </p:sp>
      <p:sp>
        <p:nvSpPr>
          <p:cNvPr id="6" name="Espace réservé du pied de page 5">
            <a:extLst>
              <a:ext uri="{FF2B5EF4-FFF2-40B4-BE49-F238E27FC236}">
                <a16:creationId xmlns:a16="http://schemas.microsoft.com/office/drawing/2014/main" id="{AC01BCC9-C16C-194D-A669-03BC94C7BE3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0F6B667-364A-F54D-8039-318559DA6E29}"/>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4104445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CAED8C-3A6A-AB40-ACA1-306376411B9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E4E8981-CAD1-1C4D-9880-9615C37D4E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FDC9C01-9C56-0946-BF76-75F899EBF37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4C1749C-2855-E544-A981-848EE4B663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C0218F6-FB04-764F-8A24-AAAAA669227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CC535CC-62CB-0848-BABC-0C16F5C542F2}"/>
              </a:ext>
            </a:extLst>
          </p:cNvPr>
          <p:cNvSpPr>
            <a:spLocks noGrp="1"/>
          </p:cNvSpPr>
          <p:nvPr>
            <p:ph type="dt" sz="half" idx="10"/>
          </p:nvPr>
        </p:nvSpPr>
        <p:spPr/>
        <p:txBody>
          <a:bodyPr/>
          <a:lstStyle/>
          <a:p>
            <a:fld id="{511FE4C4-AD90-6947-935B-6E3A667C3A68}" type="datetimeFigureOut">
              <a:rPr lang="fr-FR" smtClean="0"/>
              <a:t>23/11/2020</a:t>
            </a:fld>
            <a:endParaRPr lang="fr-FR"/>
          </a:p>
        </p:txBody>
      </p:sp>
      <p:sp>
        <p:nvSpPr>
          <p:cNvPr id="8" name="Espace réservé du pied de page 7">
            <a:extLst>
              <a:ext uri="{FF2B5EF4-FFF2-40B4-BE49-F238E27FC236}">
                <a16:creationId xmlns:a16="http://schemas.microsoft.com/office/drawing/2014/main" id="{EED13881-78FD-CC47-A96B-3D4944B5341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83899A5-B5EE-AB45-835A-E0E8C8DBA0A5}"/>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3045994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DB0794-ED62-5A4D-9D51-77060198125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305622A-56E5-1148-9B78-BBCB5E26C587}"/>
              </a:ext>
            </a:extLst>
          </p:cNvPr>
          <p:cNvSpPr>
            <a:spLocks noGrp="1"/>
          </p:cNvSpPr>
          <p:nvPr>
            <p:ph type="dt" sz="half" idx="10"/>
          </p:nvPr>
        </p:nvSpPr>
        <p:spPr/>
        <p:txBody>
          <a:bodyPr/>
          <a:lstStyle/>
          <a:p>
            <a:fld id="{511FE4C4-AD90-6947-935B-6E3A667C3A68}" type="datetimeFigureOut">
              <a:rPr lang="fr-FR" smtClean="0"/>
              <a:t>23/11/2020</a:t>
            </a:fld>
            <a:endParaRPr lang="fr-FR"/>
          </a:p>
        </p:txBody>
      </p:sp>
      <p:sp>
        <p:nvSpPr>
          <p:cNvPr id="4" name="Espace réservé du pied de page 3">
            <a:extLst>
              <a:ext uri="{FF2B5EF4-FFF2-40B4-BE49-F238E27FC236}">
                <a16:creationId xmlns:a16="http://schemas.microsoft.com/office/drawing/2014/main" id="{610732AB-6D64-DC4C-84C4-3FFC909F30B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E49E96C-6220-7E42-A8BD-61787EC3E89C}"/>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257508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DF30377-5793-5846-9CD5-687FE2C5D5D6}"/>
              </a:ext>
            </a:extLst>
          </p:cNvPr>
          <p:cNvSpPr>
            <a:spLocks noGrp="1"/>
          </p:cNvSpPr>
          <p:nvPr>
            <p:ph type="dt" sz="half" idx="10"/>
          </p:nvPr>
        </p:nvSpPr>
        <p:spPr/>
        <p:txBody>
          <a:bodyPr/>
          <a:lstStyle/>
          <a:p>
            <a:fld id="{511FE4C4-AD90-6947-935B-6E3A667C3A68}" type="datetimeFigureOut">
              <a:rPr lang="fr-FR" smtClean="0"/>
              <a:t>23/11/2020</a:t>
            </a:fld>
            <a:endParaRPr lang="fr-FR"/>
          </a:p>
        </p:txBody>
      </p:sp>
      <p:sp>
        <p:nvSpPr>
          <p:cNvPr id="3" name="Espace réservé du pied de page 2">
            <a:extLst>
              <a:ext uri="{FF2B5EF4-FFF2-40B4-BE49-F238E27FC236}">
                <a16:creationId xmlns:a16="http://schemas.microsoft.com/office/drawing/2014/main" id="{D07B3C68-C39E-564A-A4FB-FD729460C86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4163547-654E-DA44-A7DB-8DB2E4260342}"/>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3881743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7F2FC0-692B-8B49-893D-D4E3899DD1D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3847953-3E3D-F546-9C10-141081473A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B2742A9-ADA5-4F4C-A3C2-AB37AFBC7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1188F28-BF7E-3142-A247-6F829F750C26}"/>
              </a:ext>
            </a:extLst>
          </p:cNvPr>
          <p:cNvSpPr>
            <a:spLocks noGrp="1"/>
          </p:cNvSpPr>
          <p:nvPr>
            <p:ph type="dt" sz="half" idx="10"/>
          </p:nvPr>
        </p:nvSpPr>
        <p:spPr/>
        <p:txBody>
          <a:bodyPr/>
          <a:lstStyle/>
          <a:p>
            <a:fld id="{511FE4C4-AD90-6947-935B-6E3A667C3A68}" type="datetimeFigureOut">
              <a:rPr lang="fr-FR" smtClean="0"/>
              <a:t>23/11/2020</a:t>
            </a:fld>
            <a:endParaRPr lang="fr-FR"/>
          </a:p>
        </p:txBody>
      </p:sp>
      <p:sp>
        <p:nvSpPr>
          <p:cNvPr id="6" name="Espace réservé du pied de page 5">
            <a:extLst>
              <a:ext uri="{FF2B5EF4-FFF2-40B4-BE49-F238E27FC236}">
                <a16:creationId xmlns:a16="http://schemas.microsoft.com/office/drawing/2014/main" id="{05A1475A-7670-EE4E-A5ED-CC3C8EB8A41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5C758A3-DB73-6843-868F-96FABAD9CC79}"/>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713498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842D50-6C22-A14D-97BE-177569AD155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05BDF92-B1E3-9346-ABAD-4F5E22DC66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E6FC3E7D-288D-0C41-9319-BA63A7AC2C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A7F69EC-2D30-6F4B-8556-D8B7090E9B6D}"/>
              </a:ext>
            </a:extLst>
          </p:cNvPr>
          <p:cNvSpPr>
            <a:spLocks noGrp="1"/>
          </p:cNvSpPr>
          <p:nvPr>
            <p:ph type="dt" sz="half" idx="10"/>
          </p:nvPr>
        </p:nvSpPr>
        <p:spPr/>
        <p:txBody>
          <a:bodyPr/>
          <a:lstStyle/>
          <a:p>
            <a:fld id="{511FE4C4-AD90-6947-935B-6E3A667C3A68}" type="datetimeFigureOut">
              <a:rPr lang="fr-FR" smtClean="0"/>
              <a:t>23/11/2020</a:t>
            </a:fld>
            <a:endParaRPr lang="fr-FR"/>
          </a:p>
        </p:txBody>
      </p:sp>
      <p:sp>
        <p:nvSpPr>
          <p:cNvPr id="6" name="Espace réservé du pied de page 5">
            <a:extLst>
              <a:ext uri="{FF2B5EF4-FFF2-40B4-BE49-F238E27FC236}">
                <a16:creationId xmlns:a16="http://schemas.microsoft.com/office/drawing/2014/main" id="{74944D8A-45E6-0A44-9F99-472A385FAD1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57B1784-00D2-E444-A7C5-536B21E7D991}"/>
              </a:ext>
            </a:extLst>
          </p:cNvPr>
          <p:cNvSpPr>
            <a:spLocks noGrp="1"/>
          </p:cNvSpPr>
          <p:nvPr>
            <p:ph type="sldNum" sz="quarter" idx="12"/>
          </p:nvPr>
        </p:nvSpPr>
        <p:spPr/>
        <p:txBody>
          <a:bodyPr/>
          <a:lstStyle/>
          <a:p>
            <a:fld id="{E9DB00C8-DD4F-C840-906D-7C686C97148A}" type="slidenum">
              <a:rPr lang="fr-FR" smtClean="0"/>
              <a:t>‹N°›</a:t>
            </a:fld>
            <a:endParaRPr lang="fr-FR"/>
          </a:p>
        </p:txBody>
      </p:sp>
    </p:spTree>
    <p:extLst>
      <p:ext uri="{BB962C8B-B14F-4D97-AF65-F5344CB8AC3E}">
        <p14:creationId xmlns:p14="http://schemas.microsoft.com/office/powerpoint/2010/main" val="1049737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8BD2EAB-C5BD-4345-83B9-9CC224549A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DC8DD8E-2D0D-4D4E-ACB4-F54C015C49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12AD3B7-50D1-444C-8067-C329CC0AB6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FE4C4-AD90-6947-935B-6E3A667C3A68}" type="datetimeFigureOut">
              <a:rPr lang="fr-FR" smtClean="0"/>
              <a:t>23/11/2020</a:t>
            </a:fld>
            <a:endParaRPr lang="fr-FR"/>
          </a:p>
        </p:txBody>
      </p:sp>
      <p:sp>
        <p:nvSpPr>
          <p:cNvPr id="5" name="Espace réservé du pied de page 4">
            <a:extLst>
              <a:ext uri="{FF2B5EF4-FFF2-40B4-BE49-F238E27FC236}">
                <a16:creationId xmlns:a16="http://schemas.microsoft.com/office/drawing/2014/main" id="{021AB338-C25F-F34F-B5F8-C060B80AEB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8968280-77E1-CA4C-9B67-3016FBB8A6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B00C8-DD4F-C840-906D-7C686C97148A}" type="slidenum">
              <a:rPr lang="fr-FR" smtClean="0"/>
              <a:t>‹N°›</a:t>
            </a:fld>
            <a:endParaRPr lang="fr-FR"/>
          </a:p>
        </p:txBody>
      </p:sp>
      <p:cxnSp>
        <p:nvCxnSpPr>
          <p:cNvPr id="8" name="Connecteur droit 7">
            <a:extLst>
              <a:ext uri="{FF2B5EF4-FFF2-40B4-BE49-F238E27FC236}">
                <a16:creationId xmlns:a16="http://schemas.microsoft.com/office/drawing/2014/main" id="{DB54ADE3-37B7-0148-8640-F246B40603A4}"/>
              </a:ext>
            </a:extLst>
          </p:cNvPr>
          <p:cNvCxnSpPr/>
          <p:nvPr userDrawn="1"/>
        </p:nvCxnSpPr>
        <p:spPr>
          <a:xfrm>
            <a:off x="0" y="910676"/>
            <a:ext cx="12192000" cy="0"/>
          </a:xfrm>
          <a:prstGeom prst="line">
            <a:avLst/>
          </a:prstGeom>
          <a:ln w="44450">
            <a:solidFill>
              <a:srgbClr val="3A57A7"/>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DF72F36A-5E0C-E94D-8364-9E078F8ABC46}"/>
              </a:ext>
            </a:extLst>
          </p:cNvPr>
          <p:cNvPicPr>
            <a:picLocks noChangeAspect="1"/>
          </p:cNvPicPr>
          <p:nvPr userDrawn="1"/>
        </p:nvPicPr>
        <p:blipFill>
          <a:blip r:embed="rId13"/>
          <a:stretch>
            <a:fillRect/>
          </a:stretch>
        </p:blipFill>
        <p:spPr>
          <a:xfrm>
            <a:off x="10417042" y="185738"/>
            <a:ext cx="1627247" cy="591233"/>
          </a:xfrm>
          <a:prstGeom prst="rect">
            <a:avLst/>
          </a:prstGeom>
        </p:spPr>
      </p:pic>
    </p:spTree>
    <p:extLst>
      <p:ext uri="{BB962C8B-B14F-4D97-AF65-F5344CB8AC3E}">
        <p14:creationId xmlns:p14="http://schemas.microsoft.com/office/powerpoint/2010/main" val="293246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EE277CA-0811-3A4C-B953-80DD6EBB1BE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3794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8" name="Image 7">
            <a:extLst>
              <a:ext uri="{FF2B5EF4-FFF2-40B4-BE49-F238E27FC236}">
                <a16:creationId xmlns:a16="http://schemas.microsoft.com/office/drawing/2014/main" id="{3A39F869-B5F2-C247-92BF-766BC0793D10}"/>
              </a:ext>
            </a:extLst>
          </p:cNvPr>
          <p:cNvPicPr>
            <a:picLocks noChangeAspect="1"/>
          </p:cNvPicPr>
          <p:nvPr/>
        </p:nvPicPr>
        <p:blipFill rotWithShape="1">
          <a:blip r:embed="rId2"/>
          <a:srcRect t="9776" b="1229"/>
          <a:stretch/>
        </p:blipFill>
        <p:spPr>
          <a:xfrm>
            <a:off x="0" y="929268"/>
            <a:ext cx="12192000" cy="5928732"/>
          </a:xfrm>
          <a:prstGeom prst="rect">
            <a:avLst/>
          </a:prstGeom>
        </p:spPr>
      </p:pic>
      <p:pic>
        <p:nvPicPr>
          <p:cNvPr id="10" name="Image 9">
            <a:extLst>
              <a:ext uri="{FF2B5EF4-FFF2-40B4-BE49-F238E27FC236}">
                <a16:creationId xmlns:a16="http://schemas.microsoft.com/office/drawing/2014/main" id="{4EF92625-1AA9-C449-B13E-06B3F2DB5722}"/>
              </a:ext>
            </a:extLst>
          </p:cNvPr>
          <p:cNvPicPr>
            <a:picLocks noChangeAspect="1"/>
          </p:cNvPicPr>
          <p:nvPr/>
        </p:nvPicPr>
        <p:blipFill>
          <a:blip r:embed="rId3"/>
          <a:stretch>
            <a:fillRect/>
          </a:stretch>
        </p:blipFill>
        <p:spPr>
          <a:xfrm>
            <a:off x="1583831" y="5009515"/>
            <a:ext cx="1855814" cy="1142423"/>
          </a:xfrm>
          <a:prstGeom prst="rect">
            <a:avLst/>
          </a:prstGeom>
        </p:spPr>
      </p:pic>
      <p:sp>
        <p:nvSpPr>
          <p:cNvPr id="11" name="Rectangle 10">
            <a:extLst>
              <a:ext uri="{FF2B5EF4-FFF2-40B4-BE49-F238E27FC236}">
                <a16:creationId xmlns:a16="http://schemas.microsoft.com/office/drawing/2014/main" id="{CE6E0783-F689-304B-A965-F6497D88CDEA}"/>
              </a:ext>
            </a:extLst>
          </p:cNvPr>
          <p:cNvSpPr/>
          <p:nvPr/>
        </p:nvSpPr>
        <p:spPr>
          <a:xfrm>
            <a:off x="4724399" y="3893634"/>
            <a:ext cx="7240859" cy="2893100"/>
          </a:xfrm>
          <a:prstGeom prst="rect">
            <a:avLst/>
          </a:prstGeom>
        </p:spPr>
        <p:txBody>
          <a:bodyPr wrap="square">
            <a:spAutoFit/>
          </a:bodyPr>
          <a:lstStyle/>
          <a:p>
            <a:r>
              <a:rPr lang="fr-FR" sz="1600" dirty="0">
                <a:solidFill>
                  <a:srgbClr val="000000"/>
                </a:solidFill>
                <a:latin typeface="Arial" panose="020B0604020202020204" pitchFamily="34" charset="0"/>
                <a:cs typeface="Arial" panose="020B0604020202020204" pitchFamily="34" charset="0"/>
              </a:rPr>
              <a:t>Nos enceintes </a:t>
            </a:r>
            <a:r>
              <a:rPr lang="fr-FR" sz="1600" b="1" dirty="0">
                <a:solidFill>
                  <a:srgbClr val="000000"/>
                </a:solidFill>
                <a:latin typeface="Arial" panose="020B0604020202020204" pitchFamily="34" charset="0"/>
                <a:cs typeface="Arial" panose="020B0604020202020204" pitchFamily="34" charset="0"/>
              </a:rPr>
              <a:t>GEO S12 </a:t>
            </a:r>
            <a:r>
              <a:rPr lang="fr-FR" sz="1600" dirty="0">
                <a:solidFill>
                  <a:srgbClr val="000000"/>
                </a:solidFill>
                <a:latin typeface="Arial" panose="020B0604020202020204" pitchFamily="34" charset="0"/>
                <a:cs typeface="Arial" panose="020B0604020202020204" pitchFamily="34" charset="0"/>
              </a:rPr>
              <a:t>et </a:t>
            </a:r>
            <a:r>
              <a:rPr lang="fr-FR" sz="1600" b="1" dirty="0">
                <a:solidFill>
                  <a:srgbClr val="000000"/>
                </a:solidFill>
                <a:latin typeface="Arial" panose="020B0604020202020204" pitchFamily="34" charset="0"/>
                <a:cs typeface="Arial" panose="020B0604020202020204" pitchFamily="34" charset="0"/>
              </a:rPr>
              <a:t>GEO S12-ST </a:t>
            </a:r>
            <a:r>
              <a:rPr lang="fr-FR" sz="1600" dirty="0">
                <a:solidFill>
                  <a:srgbClr val="000000"/>
                </a:solidFill>
                <a:latin typeface="Arial" panose="020B0604020202020204" pitchFamily="34" charset="0"/>
                <a:cs typeface="Arial" panose="020B0604020202020204" pitchFamily="34" charset="0"/>
              </a:rPr>
              <a:t>ont passé avec succès les différentes procédures de test, et sont conformes aux exigences rigoureuses de la certification produits EN54-24.</a:t>
            </a:r>
          </a:p>
          <a:p>
            <a:endParaRPr lang="en" sz="1600" dirty="0">
              <a:solidFill>
                <a:srgbClr val="000000"/>
              </a:solidFill>
              <a:latin typeface="Arial" panose="020B0604020202020204" pitchFamily="34" charset="0"/>
              <a:cs typeface="Arial" panose="020B0604020202020204" pitchFamily="34" charset="0"/>
            </a:endParaRPr>
          </a:p>
          <a:p>
            <a:r>
              <a:rPr lang="fr-FR" sz="1600" dirty="0">
                <a:solidFill>
                  <a:srgbClr val="000000"/>
                </a:solidFill>
                <a:latin typeface="Arial" panose="020B0604020202020204" pitchFamily="34" charset="0"/>
                <a:cs typeface="Arial" panose="020B0604020202020204" pitchFamily="34" charset="0"/>
              </a:rPr>
              <a:t>La certification EN 54 spécifie des exigences communes s’appliquant à la fabrication de haut-parleurs pour systèmes d’alarme, et régit leurs performances sous différentes </a:t>
            </a:r>
            <a:r>
              <a:rPr lang="fr-FR" sz="1600" dirty="0">
                <a:solidFill>
                  <a:srgbClr val="3A57A7"/>
                </a:solidFill>
                <a:latin typeface="Arial" panose="020B0604020202020204" pitchFamily="34" charset="0"/>
                <a:cs typeface="Arial" panose="020B0604020202020204" pitchFamily="34" charset="0"/>
              </a:rPr>
              <a:t>conditions climatiques.</a:t>
            </a:r>
          </a:p>
          <a:p>
            <a:endParaRPr lang="en" sz="1600" dirty="0">
              <a:solidFill>
                <a:srgbClr val="3A57A7"/>
              </a:solidFill>
              <a:latin typeface="Arial" panose="020B0604020202020204" pitchFamily="34" charset="0"/>
              <a:cs typeface="Arial" panose="020B0604020202020204" pitchFamily="34" charset="0"/>
            </a:endParaRPr>
          </a:p>
          <a:p>
            <a:r>
              <a:rPr lang="fr-FR" sz="1600" dirty="0">
                <a:solidFill>
                  <a:srgbClr val="000000"/>
                </a:solidFill>
                <a:latin typeface="Arial" panose="020B0604020202020204" pitchFamily="34" charset="0"/>
                <a:cs typeface="Arial" panose="020B0604020202020204" pitchFamily="34" charset="0"/>
              </a:rPr>
              <a:t>En cas d’urgence, les enceintes acoustiques doivent reproduite avec </a:t>
            </a:r>
            <a:r>
              <a:rPr lang="fr-FR" sz="1600" dirty="0">
                <a:solidFill>
                  <a:srgbClr val="3A57A7"/>
                </a:solidFill>
                <a:latin typeface="Arial" panose="020B0604020202020204" pitchFamily="34" charset="0"/>
                <a:cs typeface="Arial" panose="020B0604020202020204" pitchFamily="34" charset="0"/>
              </a:rPr>
              <a:t>intelligibilité</a:t>
            </a:r>
            <a:r>
              <a:rPr lang="fr-FR" sz="1600" dirty="0">
                <a:solidFill>
                  <a:srgbClr val="000000"/>
                </a:solidFill>
                <a:latin typeface="Arial" panose="020B0604020202020204" pitchFamily="34" charset="0"/>
                <a:cs typeface="Arial" panose="020B0604020202020204" pitchFamily="34" charset="0"/>
              </a:rPr>
              <a:t> les messages d’avertissement et </a:t>
            </a:r>
            <a:r>
              <a:rPr lang="fr-FR" sz="1600" dirty="0">
                <a:solidFill>
                  <a:srgbClr val="3A57A7"/>
                </a:solidFill>
                <a:latin typeface="Arial" panose="020B0604020202020204" pitchFamily="34" charset="0"/>
                <a:cs typeface="Arial" panose="020B0604020202020204" pitchFamily="34" charset="0"/>
              </a:rPr>
              <a:t>instructions d’évacuation </a:t>
            </a:r>
            <a:r>
              <a:rPr lang="fr-FR" sz="1600" dirty="0">
                <a:solidFill>
                  <a:srgbClr val="000000"/>
                </a:solidFill>
                <a:latin typeface="Arial" panose="020B0604020202020204" pitchFamily="34" charset="0"/>
                <a:cs typeface="Arial" panose="020B0604020202020204" pitchFamily="34" charset="0"/>
              </a:rPr>
              <a:t>destinées au public, en peu de temps. </a:t>
            </a:r>
            <a:endParaRPr lang="en" sz="16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995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3)">
                                      <p:cBhvr>
                                        <p:cTn id="7" dur="2000"/>
                                        <p:tgtEl>
                                          <p:spTgt spid="8"/>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250"/>
                                        <p:tgtEl>
                                          <p:spTgt spid="11"/>
                                        </p:tgtEl>
                                      </p:cBhvr>
                                    </p:animEffect>
                                  </p:childTnLst>
                                </p:cTn>
                              </p:par>
                            </p:childTnLst>
                          </p:cTn>
                        </p:par>
                        <p:par>
                          <p:cTn id="12" fill="hold">
                            <p:stCondLst>
                              <p:cond delay="325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8D9DC7B1-B393-814D-AE37-75DB6BE4051F}"/>
              </a:ext>
            </a:extLst>
          </p:cNvPr>
          <p:cNvPicPr>
            <a:picLocks noChangeAspect="1"/>
          </p:cNvPicPr>
          <p:nvPr/>
        </p:nvPicPr>
        <p:blipFill rotWithShape="1">
          <a:blip r:embed="rId2"/>
          <a:srcRect r="20428"/>
          <a:stretch/>
        </p:blipFill>
        <p:spPr>
          <a:xfrm>
            <a:off x="5914663" y="941337"/>
            <a:ext cx="6277337" cy="5916664"/>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2" name="Rectangle 1">
            <a:extLst>
              <a:ext uri="{FF2B5EF4-FFF2-40B4-BE49-F238E27FC236}">
                <a16:creationId xmlns:a16="http://schemas.microsoft.com/office/drawing/2014/main" id="{868659ED-4CAA-2F4A-86F0-F7FE143E9798}"/>
              </a:ext>
            </a:extLst>
          </p:cNvPr>
          <p:cNvSpPr/>
          <p:nvPr/>
        </p:nvSpPr>
        <p:spPr>
          <a:xfrm>
            <a:off x="327101" y="1766391"/>
            <a:ext cx="7048389" cy="830997"/>
          </a:xfrm>
          <a:prstGeom prst="rect">
            <a:avLst/>
          </a:prstGeom>
        </p:spPr>
        <p:txBody>
          <a:bodyPr wrap="square">
            <a:spAutoFit/>
          </a:bodyPr>
          <a:lstStyle/>
          <a:p>
            <a:r>
              <a:rPr lang="fr-FR" sz="2400" dirty="0">
                <a:latin typeface="Arial" panose="020B0604020202020204" pitchFamily="34" charset="0"/>
                <a:cs typeface="Arial" panose="020B0604020202020204" pitchFamily="34" charset="0"/>
              </a:rPr>
              <a:t>Chez NEXO, nous cherchons à aider le consultant et non à nous y substituer!</a:t>
            </a:r>
          </a:p>
        </p:txBody>
      </p:sp>
      <p:sp>
        <p:nvSpPr>
          <p:cNvPr id="5" name="Rectangle 4">
            <a:extLst>
              <a:ext uri="{FF2B5EF4-FFF2-40B4-BE49-F238E27FC236}">
                <a16:creationId xmlns:a16="http://schemas.microsoft.com/office/drawing/2014/main" id="{E8BF325E-ACFF-EC4E-B491-B7B837D3AB75}"/>
              </a:ext>
            </a:extLst>
          </p:cNvPr>
          <p:cNvSpPr/>
          <p:nvPr/>
        </p:nvSpPr>
        <p:spPr>
          <a:xfrm>
            <a:off x="327101" y="1058505"/>
            <a:ext cx="4730124" cy="707886"/>
          </a:xfrm>
          <a:prstGeom prst="rect">
            <a:avLst/>
          </a:prstGeom>
        </p:spPr>
        <p:txBody>
          <a:bodyPr wrap="square">
            <a:spAutoFit/>
          </a:bodyPr>
          <a:lstStyle/>
          <a:p>
            <a:r>
              <a:rPr lang="fr-FR" sz="4000" dirty="0">
                <a:solidFill>
                  <a:srgbClr val="3A57A7"/>
                </a:solidFill>
                <a:latin typeface="Arial" panose="020B0604020202020204" pitchFamily="34" charset="0"/>
                <a:cs typeface="Arial" panose="020B0604020202020204" pitchFamily="34" charset="0"/>
              </a:rPr>
              <a:t>Support dédié</a:t>
            </a:r>
          </a:p>
        </p:txBody>
      </p:sp>
      <p:graphicFrame>
        <p:nvGraphicFramePr>
          <p:cNvPr id="3" name="Diagramme 2">
            <a:extLst>
              <a:ext uri="{FF2B5EF4-FFF2-40B4-BE49-F238E27FC236}">
                <a16:creationId xmlns:a16="http://schemas.microsoft.com/office/drawing/2014/main" id="{04106073-9D96-0542-98ED-17BD8839C15A}"/>
              </a:ext>
            </a:extLst>
          </p:cNvPr>
          <p:cNvGraphicFramePr/>
          <p:nvPr>
            <p:extLst>
              <p:ext uri="{D42A27DB-BD31-4B8C-83A1-F6EECF244321}">
                <p14:modId xmlns:p14="http://schemas.microsoft.com/office/powerpoint/2010/main" val="2066470114"/>
              </p:ext>
            </p:extLst>
          </p:nvPr>
        </p:nvGraphicFramePr>
        <p:xfrm>
          <a:off x="327101" y="2806560"/>
          <a:ext cx="5014894" cy="3679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Rectangle 16">
            <a:extLst>
              <a:ext uri="{FF2B5EF4-FFF2-40B4-BE49-F238E27FC236}">
                <a16:creationId xmlns:a16="http://schemas.microsoft.com/office/drawing/2014/main" id="{1135A3BF-0351-9642-B9F8-EAC5E8911662}"/>
              </a:ext>
            </a:extLst>
          </p:cNvPr>
          <p:cNvSpPr/>
          <p:nvPr/>
        </p:nvSpPr>
        <p:spPr>
          <a:xfrm>
            <a:off x="1155010" y="5888907"/>
            <a:ext cx="3359075" cy="276999"/>
          </a:xfrm>
          <a:prstGeom prst="rect">
            <a:avLst/>
          </a:prstGeom>
        </p:spPr>
        <p:txBody>
          <a:bodyPr wrap="square">
            <a:spAutoFit/>
          </a:bodyPr>
          <a:lstStyle/>
          <a:p>
            <a:pPr algn="ctr"/>
            <a:r>
              <a:rPr lang="fr-FR" sz="1200" dirty="0" err="1">
                <a:latin typeface="Arial" panose="020B0604020202020204" pitchFamily="34" charset="0"/>
                <a:cs typeface="Arial" panose="020B0604020202020204" pitchFamily="34" charset="0"/>
              </a:rPr>
              <a:t>Technical@nexo.fr</a:t>
            </a:r>
            <a:endParaRPr lang="fr-F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932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1000"/>
                                        <p:tgtEl>
                                          <p:spTgt spid="16"/>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childTnLst>
                          </p:cTn>
                        </p:par>
                        <p:par>
                          <p:cTn id="16" fill="hold">
                            <p:stCondLst>
                              <p:cond delay="2500"/>
                            </p:stCondLst>
                            <p:childTnLst>
                              <p:par>
                                <p:cTn id="17" presetID="42"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250"/>
                                        <p:tgtEl>
                                          <p:spTgt spid="3"/>
                                        </p:tgtEl>
                                      </p:cBhvr>
                                    </p:animEffect>
                                    <p:anim calcmode="lin" valueType="num">
                                      <p:cBhvr>
                                        <p:cTn id="20" dur="1250" fill="hold"/>
                                        <p:tgtEl>
                                          <p:spTgt spid="3"/>
                                        </p:tgtEl>
                                        <p:attrNameLst>
                                          <p:attrName>ppt_x</p:attrName>
                                        </p:attrNameLst>
                                      </p:cBhvr>
                                      <p:tavLst>
                                        <p:tav tm="0">
                                          <p:val>
                                            <p:strVal val="#ppt_x"/>
                                          </p:val>
                                        </p:tav>
                                        <p:tav tm="100000">
                                          <p:val>
                                            <p:strVal val="#ppt_x"/>
                                          </p:val>
                                        </p:tav>
                                      </p:tavLst>
                                    </p:anim>
                                    <p:anim calcmode="lin" valueType="num">
                                      <p:cBhvr>
                                        <p:cTn id="21" dur="125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75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Graphic spid="3" grpId="0">
        <p:bldAsOne/>
      </p:bldGraphic>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3DC0E6D5-A3A1-9543-B3A6-8EE0D8B5D266}"/>
              </a:ext>
            </a:extLst>
          </p:cNvPr>
          <p:cNvPicPr>
            <a:picLocks noChangeAspect="1"/>
          </p:cNvPicPr>
          <p:nvPr/>
        </p:nvPicPr>
        <p:blipFill>
          <a:blip r:embed="rId2"/>
          <a:stretch>
            <a:fillRect/>
          </a:stretch>
        </p:blipFill>
        <p:spPr>
          <a:xfrm rot="16200000">
            <a:off x="-992021" y="1933316"/>
            <a:ext cx="5916705" cy="3932663"/>
          </a:xfrm>
          <a:prstGeom prst="rect">
            <a:avLst/>
          </a:prstGeom>
        </p:spPr>
      </p:pic>
      <p:pic>
        <p:nvPicPr>
          <p:cNvPr id="9" name="Image 8">
            <a:extLst>
              <a:ext uri="{FF2B5EF4-FFF2-40B4-BE49-F238E27FC236}">
                <a16:creationId xmlns:a16="http://schemas.microsoft.com/office/drawing/2014/main" id="{E1D7B736-B0AF-B646-B8FF-A1FCD457A03D}"/>
              </a:ext>
            </a:extLst>
          </p:cNvPr>
          <p:cNvPicPr>
            <a:picLocks noChangeAspect="1"/>
          </p:cNvPicPr>
          <p:nvPr/>
        </p:nvPicPr>
        <p:blipFill rotWithShape="1">
          <a:blip r:embed="rId3"/>
          <a:srcRect t="17651" r="27121" b="5271"/>
          <a:stretch/>
        </p:blipFill>
        <p:spPr>
          <a:xfrm>
            <a:off x="3724507" y="1048215"/>
            <a:ext cx="8474219" cy="5809786"/>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6" name="Rectangle 5">
            <a:extLst>
              <a:ext uri="{FF2B5EF4-FFF2-40B4-BE49-F238E27FC236}">
                <a16:creationId xmlns:a16="http://schemas.microsoft.com/office/drawing/2014/main" id="{E53DFD54-D9EC-B042-BB7C-0541126D0DBD}"/>
              </a:ext>
            </a:extLst>
          </p:cNvPr>
          <p:cNvSpPr/>
          <p:nvPr/>
        </p:nvSpPr>
        <p:spPr>
          <a:xfrm>
            <a:off x="1226996" y="1018832"/>
            <a:ext cx="6430176" cy="861774"/>
          </a:xfrm>
          <a:prstGeom prst="rect">
            <a:avLst/>
          </a:prstGeom>
        </p:spPr>
        <p:txBody>
          <a:bodyPr wrap="square">
            <a:spAutoFit/>
          </a:bodyPr>
          <a:lstStyle/>
          <a:p>
            <a:r>
              <a:rPr lang="fr-FR" sz="5000" dirty="0">
                <a:solidFill>
                  <a:srgbClr val="3A57A7"/>
                </a:solidFill>
                <a:latin typeface="Arial" panose="020B0604020202020204" pitchFamily="34" charset="0"/>
                <a:cs typeface="Arial" panose="020B0604020202020204" pitchFamily="34" charset="0"/>
              </a:rPr>
              <a:t>Conception système</a:t>
            </a:r>
          </a:p>
        </p:txBody>
      </p:sp>
      <p:sp>
        <p:nvSpPr>
          <p:cNvPr id="7" name="Rectangle 6">
            <a:extLst>
              <a:ext uri="{FF2B5EF4-FFF2-40B4-BE49-F238E27FC236}">
                <a16:creationId xmlns:a16="http://schemas.microsoft.com/office/drawing/2014/main" id="{7C3E1D97-2574-964B-836B-656712F124FE}"/>
              </a:ext>
            </a:extLst>
          </p:cNvPr>
          <p:cNvSpPr/>
          <p:nvPr/>
        </p:nvSpPr>
        <p:spPr>
          <a:xfrm>
            <a:off x="1443084" y="2566078"/>
            <a:ext cx="5281101" cy="2554545"/>
          </a:xfrm>
          <a:prstGeom prst="rect">
            <a:avLst/>
          </a:prstGeom>
        </p:spPr>
        <p:txBody>
          <a:bodyPr wrap="square">
            <a:spAutoFit/>
          </a:bodyPr>
          <a:lstStyle/>
          <a:p>
            <a:r>
              <a:rPr lang="fr-FR" sz="1600" dirty="0">
                <a:latin typeface="Arial" panose="020B0604020202020204" pitchFamily="34" charset="0"/>
                <a:cs typeface="Arial" panose="020B0604020202020204" pitchFamily="34" charset="0"/>
              </a:rPr>
              <a:t>NEXO peut offrir une assistance pour la réalisation de systèmes de sonorisation entiers. </a:t>
            </a:r>
          </a:p>
          <a:p>
            <a:endParaRPr lang="fr-FR" sz="1600" dirty="0">
              <a:latin typeface="Arial" panose="020B0604020202020204" pitchFamily="34" charset="0"/>
              <a:cs typeface="Arial" panose="020B0604020202020204" pitchFamily="34" charset="0"/>
            </a:endParaRPr>
          </a:p>
          <a:p>
            <a:r>
              <a:rPr lang="fr-FR" sz="1600" dirty="0">
                <a:latin typeface="Arial" panose="020B0604020202020204" pitchFamily="34" charset="0"/>
                <a:cs typeface="Arial" panose="020B0604020202020204" pitchFamily="34" charset="0"/>
              </a:rPr>
              <a:t>Nous mettons toute notre expertise et notre expérience qui s’est enrichie au fur et à mesure des réalisations associé à nos puissants outils de modélisation à la disposition des agences de consultants et des prescripteurs de systèmes pour étoffer leurs ressources, voire pour leur proposer une solution intégrale pour une installation. </a:t>
            </a:r>
          </a:p>
        </p:txBody>
      </p:sp>
      <p:pic>
        <p:nvPicPr>
          <p:cNvPr id="8" name="Image 7">
            <a:extLst>
              <a:ext uri="{FF2B5EF4-FFF2-40B4-BE49-F238E27FC236}">
                <a16:creationId xmlns:a16="http://schemas.microsoft.com/office/drawing/2014/main" id="{4C49105C-E874-FF4E-B957-C18542CC268D}"/>
              </a:ext>
            </a:extLst>
          </p:cNvPr>
          <p:cNvPicPr>
            <a:picLocks noChangeAspect="1"/>
          </p:cNvPicPr>
          <p:nvPr/>
        </p:nvPicPr>
        <p:blipFill>
          <a:blip r:embed="rId4"/>
          <a:stretch>
            <a:fillRect/>
          </a:stretch>
        </p:blipFill>
        <p:spPr>
          <a:xfrm>
            <a:off x="9352155" y="1184110"/>
            <a:ext cx="2319454" cy="651578"/>
          </a:xfrm>
          <a:prstGeom prst="rect">
            <a:avLst/>
          </a:prstGeom>
        </p:spPr>
      </p:pic>
      <p:sp>
        <p:nvSpPr>
          <p:cNvPr id="12" name="Rectangle 11">
            <a:extLst>
              <a:ext uri="{FF2B5EF4-FFF2-40B4-BE49-F238E27FC236}">
                <a16:creationId xmlns:a16="http://schemas.microsoft.com/office/drawing/2014/main" id="{373D1326-BA8D-0B4D-9C5B-BF4A89FDCE74}"/>
              </a:ext>
            </a:extLst>
          </p:cNvPr>
          <p:cNvSpPr/>
          <p:nvPr/>
        </p:nvSpPr>
        <p:spPr>
          <a:xfrm>
            <a:off x="1443084" y="1944056"/>
            <a:ext cx="5783956" cy="523220"/>
          </a:xfrm>
          <a:prstGeom prst="rect">
            <a:avLst/>
          </a:prstGeom>
        </p:spPr>
        <p:txBody>
          <a:bodyPr wrap="none">
            <a:spAutoFit/>
          </a:bodyPr>
          <a:lstStyle/>
          <a:p>
            <a:r>
              <a:rPr lang="fr-FR" sz="2800" dirty="0">
                <a:latin typeface="Arial" panose="020B0604020202020204" pitchFamily="34" charset="0"/>
                <a:cs typeface="Arial" panose="020B0604020202020204" pitchFamily="34" charset="0"/>
              </a:rPr>
              <a:t>Une couverture parfaite, facilement</a:t>
            </a:r>
          </a:p>
        </p:txBody>
      </p:sp>
      <p:sp>
        <p:nvSpPr>
          <p:cNvPr id="13" name="Rectangle 12">
            <a:extLst>
              <a:ext uri="{FF2B5EF4-FFF2-40B4-BE49-F238E27FC236}">
                <a16:creationId xmlns:a16="http://schemas.microsoft.com/office/drawing/2014/main" id="{DBFBB221-2987-ED4A-B581-30C86A33499A}"/>
              </a:ext>
            </a:extLst>
          </p:cNvPr>
          <p:cNvSpPr/>
          <p:nvPr/>
        </p:nvSpPr>
        <p:spPr>
          <a:xfrm>
            <a:off x="1467386" y="5931696"/>
            <a:ext cx="4962789" cy="553998"/>
          </a:xfrm>
          <a:prstGeom prst="rect">
            <a:avLst/>
          </a:prstGeom>
        </p:spPr>
        <p:txBody>
          <a:bodyPr wrap="square">
            <a:spAutoFit/>
          </a:bodyPr>
          <a:lstStyle/>
          <a:p>
            <a:pPr algn="ctr"/>
            <a:r>
              <a:rPr lang="fr-FR" sz="1500" dirty="0">
                <a:solidFill>
                  <a:schemeClr val="tx1">
                    <a:lumMod val="50000"/>
                    <a:lumOff val="50000"/>
                  </a:schemeClr>
                </a:solidFill>
                <a:latin typeface="Arial" panose="020B0604020202020204" pitchFamily="34" charset="0"/>
                <a:cs typeface="Arial" panose="020B0604020202020204" pitchFamily="34" charset="0"/>
              </a:rPr>
              <a:t>Téléchargez NS-1 sur le site internet NEXO</a:t>
            </a:r>
          </a:p>
          <a:p>
            <a:pPr algn="ctr"/>
            <a:r>
              <a:rPr lang="fr-FR" sz="1500" dirty="0" err="1">
                <a:solidFill>
                  <a:schemeClr val="tx1">
                    <a:lumMod val="50000"/>
                    <a:lumOff val="50000"/>
                  </a:schemeClr>
                </a:solidFill>
                <a:latin typeface="Arial" panose="020B0604020202020204" pitchFamily="34" charset="0"/>
                <a:cs typeface="Arial" panose="020B0604020202020204" pitchFamily="34" charset="0"/>
              </a:rPr>
              <a:t>nexo-sa.com</a:t>
            </a:r>
            <a:endParaRPr lang="fr-FR" sz="15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722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10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5F736C21-C03B-324D-B3CD-33CCCF842830}"/>
              </a:ext>
            </a:extLst>
          </p:cNvPr>
          <p:cNvPicPr>
            <a:picLocks noChangeAspect="1"/>
          </p:cNvPicPr>
          <p:nvPr/>
        </p:nvPicPr>
        <p:blipFill rotWithShape="1">
          <a:blip r:embed="rId2"/>
          <a:srcRect b="12664"/>
          <a:stretch/>
        </p:blipFill>
        <p:spPr>
          <a:xfrm>
            <a:off x="0" y="2125381"/>
            <a:ext cx="7850460" cy="4732619"/>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3" name="Image 2">
            <a:extLst>
              <a:ext uri="{FF2B5EF4-FFF2-40B4-BE49-F238E27FC236}">
                <a16:creationId xmlns:a16="http://schemas.microsoft.com/office/drawing/2014/main" id="{81AC9402-9E86-5146-8E7F-79A262DAB67E}"/>
              </a:ext>
            </a:extLst>
          </p:cNvPr>
          <p:cNvPicPr>
            <a:picLocks noChangeAspect="1"/>
          </p:cNvPicPr>
          <p:nvPr/>
        </p:nvPicPr>
        <p:blipFill>
          <a:blip r:embed="rId3"/>
          <a:stretch>
            <a:fillRect/>
          </a:stretch>
        </p:blipFill>
        <p:spPr>
          <a:xfrm>
            <a:off x="8619811" y="1969264"/>
            <a:ext cx="2516948" cy="1640399"/>
          </a:xfrm>
          <a:prstGeom prst="rect">
            <a:avLst/>
          </a:prstGeom>
          <a:ln>
            <a:noFill/>
          </a:ln>
          <a:effectLst>
            <a:outerShdw blurRad="292100" dist="139700" dir="2700000" algn="tl" rotWithShape="0">
              <a:srgbClr val="333333">
                <a:alpha val="65000"/>
              </a:srgbClr>
            </a:outerShdw>
          </a:effectLst>
        </p:spPr>
      </p:pic>
      <p:pic>
        <p:nvPicPr>
          <p:cNvPr id="6" name="Image 5">
            <a:extLst>
              <a:ext uri="{FF2B5EF4-FFF2-40B4-BE49-F238E27FC236}">
                <a16:creationId xmlns:a16="http://schemas.microsoft.com/office/drawing/2014/main" id="{CA4FCE30-B837-7045-98E6-86AF064BA32B}"/>
              </a:ext>
            </a:extLst>
          </p:cNvPr>
          <p:cNvPicPr>
            <a:picLocks noChangeAspect="1"/>
          </p:cNvPicPr>
          <p:nvPr/>
        </p:nvPicPr>
        <p:blipFill>
          <a:blip r:embed="rId4"/>
          <a:stretch>
            <a:fillRect/>
          </a:stretch>
        </p:blipFill>
        <p:spPr>
          <a:xfrm>
            <a:off x="8650263" y="4334385"/>
            <a:ext cx="2510308" cy="1640399"/>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FFBED9EB-C13E-7640-8AA2-28A1A6917913}"/>
              </a:ext>
            </a:extLst>
          </p:cNvPr>
          <p:cNvSpPr/>
          <p:nvPr/>
        </p:nvSpPr>
        <p:spPr>
          <a:xfrm>
            <a:off x="258187" y="1059120"/>
            <a:ext cx="6443695" cy="2585323"/>
          </a:xfrm>
          <a:prstGeom prst="rect">
            <a:avLst/>
          </a:prstGeom>
        </p:spPr>
        <p:txBody>
          <a:bodyPr wrap="square">
            <a:spAutoFit/>
          </a:bodyPr>
          <a:lstStyle/>
          <a:p>
            <a:r>
              <a:rPr lang="fr-FR" sz="3200" dirty="0">
                <a:solidFill>
                  <a:srgbClr val="3A57A7"/>
                </a:solidFill>
                <a:latin typeface="Arial" panose="020B0604020202020204" pitchFamily="34" charset="0"/>
                <a:cs typeface="Arial" panose="020B0604020202020204" pitchFamily="34" charset="0"/>
              </a:rPr>
              <a:t>Calculs complexes</a:t>
            </a:r>
          </a:p>
          <a:p>
            <a:endParaRPr lang="fr-FR" b="1" dirty="0">
              <a:latin typeface="Arial" panose="020B0604020202020204" pitchFamily="34" charset="0"/>
              <a:cs typeface="Arial" panose="020B0604020202020204" pitchFamily="34" charset="0"/>
            </a:endParaRPr>
          </a:p>
          <a:p>
            <a:pPr algn="just"/>
            <a:r>
              <a:rPr lang="fr-FR" sz="1400" dirty="0">
                <a:latin typeface="Arial" panose="020B0604020202020204" pitchFamily="34" charset="0"/>
                <a:cs typeface="Arial" panose="020B0604020202020204" pitchFamily="34" charset="0"/>
              </a:rPr>
              <a:t>NEXO est fier d’entretenir une collaboration étroite avec les meilleurs experts mondiaux dans le domaine de la programmation/simulation électro-acoustique. NS-1 modélise le comportement de rayonnement des enceintes en les échantillonnant dans l’espace, sous forme d’un grand nombre de monopôles et de dipôles. La contribution de chacune des enceintes (monopôles) est calculée, pour la bande de fréquences de votre choix, en chacun des points du maillage des surfaces de la salle. Les résultats de la simulation sont ensuite mappés sur les surfaces, ce qui donne une représentation 3D de la couverture SPL.</a:t>
            </a:r>
          </a:p>
        </p:txBody>
      </p:sp>
      <p:pic>
        <p:nvPicPr>
          <p:cNvPr id="10" name="Image 9">
            <a:extLst>
              <a:ext uri="{FF2B5EF4-FFF2-40B4-BE49-F238E27FC236}">
                <a16:creationId xmlns:a16="http://schemas.microsoft.com/office/drawing/2014/main" id="{000070CD-B6EA-0847-A1CC-C933FE2CF2F6}"/>
              </a:ext>
            </a:extLst>
          </p:cNvPr>
          <p:cNvPicPr>
            <a:picLocks noChangeAspect="1"/>
          </p:cNvPicPr>
          <p:nvPr/>
        </p:nvPicPr>
        <p:blipFill>
          <a:blip r:embed="rId5"/>
          <a:stretch>
            <a:fillRect/>
          </a:stretch>
        </p:blipFill>
        <p:spPr>
          <a:xfrm>
            <a:off x="10445791" y="1206413"/>
            <a:ext cx="1381936" cy="388212"/>
          </a:xfrm>
          <a:prstGeom prst="rect">
            <a:avLst/>
          </a:prstGeom>
        </p:spPr>
      </p:pic>
      <p:sp>
        <p:nvSpPr>
          <p:cNvPr id="13" name="Rectangle 12">
            <a:extLst>
              <a:ext uri="{FF2B5EF4-FFF2-40B4-BE49-F238E27FC236}">
                <a16:creationId xmlns:a16="http://schemas.microsoft.com/office/drawing/2014/main" id="{0C154CC2-23A1-D547-89D1-CBB36042BDDC}"/>
              </a:ext>
            </a:extLst>
          </p:cNvPr>
          <p:cNvSpPr/>
          <p:nvPr/>
        </p:nvSpPr>
        <p:spPr>
          <a:xfrm>
            <a:off x="8351145" y="6237842"/>
            <a:ext cx="3108543" cy="307777"/>
          </a:xfrm>
          <a:prstGeom prst="rect">
            <a:avLst/>
          </a:prstGeom>
        </p:spPr>
        <p:txBody>
          <a:bodyPr wrap="none">
            <a:spAutoFit/>
          </a:bodyPr>
          <a:lstStyle/>
          <a:p>
            <a:r>
              <a:rPr lang="fr-FR" sz="1400" i="1" dirty="0">
                <a:solidFill>
                  <a:schemeClr val="tx1">
                    <a:lumMod val="50000"/>
                    <a:lumOff val="50000"/>
                  </a:schemeClr>
                </a:solidFill>
                <a:latin typeface="Arial" panose="020B0604020202020204" pitchFamily="34" charset="0"/>
                <a:cs typeface="Arial" panose="020B0604020202020204" pitchFamily="34" charset="0"/>
              </a:rPr>
              <a:t>Capture d’écran : Édition de rapports</a:t>
            </a:r>
          </a:p>
        </p:txBody>
      </p:sp>
      <p:sp>
        <p:nvSpPr>
          <p:cNvPr id="14" name="Rectangle 13">
            <a:extLst>
              <a:ext uri="{FF2B5EF4-FFF2-40B4-BE49-F238E27FC236}">
                <a16:creationId xmlns:a16="http://schemas.microsoft.com/office/drawing/2014/main" id="{2FFBB436-3AAC-4342-8E73-510F556D6F8D}"/>
              </a:ext>
            </a:extLst>
          </p:cNvPr>
          <p:cNvSpPr/>
          <p:nvPr/>
        </p:nvSpPr>
        <p:spPr>
          <a:xfrm>
            <a:off x="8657963" y="3762345"/>
            <a:ext cx="2502608" cy="307777"/>
          </a:xfrm>
          <a:prstGeom prst="rect">
            <a:avLst/>
          </a:prstGeom>
        </p:spPr>
        <p:txBody>
          <a:bodyPr wrap="none">
            <a:spAutoFit/>
          </a:bodyPr>
          <a:lstStyle/>
          <a:p>
            <a:r>
              <a:rPr lang="fr-FR" sz="1400" i="1" dirty="0">
                <a:solidFill>
                  <a:schemeClr val="tx1">
                    <a:lumMod val="50000"/>
                    <a:lumOff val="50000"/>
                  </a:schemeClr>
                </a:solidFill>
                <a:latin typeface="Arial" panose="020B0604020202020204" pitchFamily="34" charset="0"/>
                <a:cs typeface="Arial" panose="020B0604020202020204" pitchFamily="34" charset="0"/>
              </a:rPr>
              <a:t>Capture d’écran : </a:t>
            </a:r>
            <a:r>
              <a:rPr lang="fr-FR" sz="1400" i="1" dirty="0" err="1">
                <a:solidFill>
                  <a:schemeClr val="tx1">
                    <a:lumMod val="50000"/>
                    <a:lumOff val="50000"/>
                  </a:schemeClr>
                </a:solidFill>
                <a:latin typeface="Arial" panose="020B0604020202020204" pitchFamily="34" charset="0"/>
                <a:cs typeface="Arial" panose="020B0604020202020204" pitchFamily="34" charset="0"/>
              </a:rPr>
              <a:t>Sub</a:t>
            </a:r>
            <a:r>
              <a:rPr lang="fr-FR" sz="1400" i="1" dirty="0">
                <a:solidFill>
                  <a:schemeClr val="tx1">
                    <a:lumMod val="50000"/>
                    <a:lumOff val="50000"/>
                  </a:schemeClr>
                </a:solidFill>
                <a:latin typeface="Arial" panose="020B0604020202020204" pitchFamily="34" charset="0"/>
                <a:cs typeface="Arial" panose="020B0604020202020204" pitchFamily="34" charset="0"/>
              </a:rPr>
              <a:t> design</a:t>
            </a:r>
          </a:p>
        </p:txBody>
      </p:sp>
    </p:spTree>
    <p:extLst>
      <p:ext uri="{BB962C8B-B14F-4D97-AF65-F5344CB8AC3E}">
        <p14:creationId xmlns:p14="http://schemas.microsoft.com/office/powerpoint/2010/main" val="32355313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250"/>
                            </p:stCondLst>
                            <p:childTnLst>
                              <p:par>
                                <p:cTn id="13" presetID="42"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250"/>
                                        <p:tgtEl>
                                          <p:spTgt spid="12"/>
                                        </p:tgtEl>
                                      </p:cBhvr>
                                    </p:animEffect>
                                    <p:anim calcmode="lin" valueType="num">
                                      <p:cBhvr>
                                        <p:cTn id="16" dur="1250" fill="hold"/>
                                        <p:tgtEl>
                                          <p:spTgt spid="12"/>
                                        </p:tgtEl>
                                        <p:attrNameLst>
                                          <p:attrName>ppt_x</p:attrName>
                                        </p:attrNameLst>
                                      </p:cBhvr>
                                      <p:tavLst>
                                        <p:tav tm="0">
                                          <p:val>
                                            <p:strVal val="#ppt_x"/>
                                          </p:val>
                                        </p:tav>
                                        <p:tav tm="100000">
                                          <p:val>
                                            <p:strVal val="#ppt_x"/>
                                          </p:val>
                                        </p:tav>
                                      </p:tavLst>
                                    </p:anim>
                                    <p:anim calcmode="lin" valueType="num">
                                      <p:cBhvr>
                                        <p:cTn id="17" dur="125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9" name="Image 8">
            <a:extLst>
              <a:ext uri="{FF2B5EF4-FFF2-40B4-BE49-F238E27FC236}">
                <a16:creationId xmlns:a16="http://schemas.microsoft.com/office/drawing/2014/main" id="{2F850EBD-9FC4-B549-AA35-E4CCE5EA6334}"/>
              </a:ext>
            </a:extLst>
          </p:cNvPr>
          <p:cNvPicPr>
            <a:picLocks noChangeAspect="1"/>
          </p:cNvPicPr>
          <p:nvPr/>
        </p:nvPicPr>
        <p:blipFill>
          <a:blip r:embed="rId2"/>
          <a:stretch>
            <a:fillRect/>
          </a:stretch>
        </p:blipFill>
        <p:spPr>
          <a:xfrm>
            <a:off x="1159729" y="1314998"/>
            <a:ext cx="3586959" cy="2574797"/>
          </a:xfrm>
          <a:prstGeom prst="rect">
            <a:avLst/>
          </a:prstGeom>
          <a:ln>
            <a:noFill/>
          </a:ln>
          <a:effectLst>
            <a:outerShdw blurRad="292100" dist="139700" dir="2700000" algn="tl" rotWithShape="0">
              <a:srgbClr val="333333">
                <a:alpha val="65000"/>
              </a:srgbClr>
            </a:outerShdw>
          </a:effectLst>
        </p:spPr>
      </p:pic>
      <p:pic>
        <p:nvPicPr>
          <p:cNvPr id="11" name="Image 10">
            <a:extLst>
              <a:ext uri="{FF2B5EF4-FFF2-40B4-BE49-F238E27FC236}">
                <a16:creationId xmlns:a16="http://schemas.microsoft.com/office/drawing/2014/main" id="{F14EFF6F-4D57-A147-A2AD-1AC40DBE877C}"/>
              </a:ext>
            </a:extLst>
          </p:cNvPr>
          <p:cNvPicPr>
            <a:picLocks noChangeAspect="1"/>
          </p:cNvPicPr>
          <p:nvPr/>
        </p:nvPicPr>
        <p:blipFill>
          <a:blip r:embed="rId3"/>
          <a:stretch>
            <a:fillRect/>
          </a:stretch>
        </p:blipFill>
        <p:spPr>
          <a:xfrm>
            <a:off x="7294421" y="1367466"/>
            <a:ext cx="3586951" cy="2574792"/>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0994E07F-640D-1341-A13D-312D516B65E4}"/>
              </a:ext>
            </a:extLst>
          </p:cNvPr>
          <p:cNvSpPr/>
          <p:nvPr/>
        </p:nvSpPr>
        <p:spPr>
          <a:xfrm>
            <a:off x="360557" y="4230540"/>
            <a:ext cx="5754024" cy="2462213"/>
          </a:xfrm>
          <a:prstGeom prst="rect">
            <a:avLst/>
          </a:prstGeom>
        </p:spPr>
        <p:txBody>
          <a:bodyPr wrap="square">
            <a:spAutoFit/>
          </a:bodyPr>
          <a:lstStyle/>
          <a:p>
            <a:r>
              <a:rPr lang="fr-FR" sz="1400" b="1" dirty="0">
                <a:solidFill>
                  <a:srgbClr val="3A57A7"/>
                </a:solidFill>
              </a:rPr>
              <a:t>Toutes les enceintes NEXO</a:t>
            </a:r>
          </a:p>
          <a:p>
            <a:r>
              <a:rPr lang="fr-FR" sz="1400" dirty="0"/>
              <a:t>Une fois la géométrie définie, il suffit d’insérer les enceintes dans le projet par Glisser/Déposer, puis de les configurer en clusters suspendus ou </a:t>
            </a:r>
            <a:r>
              <a:rPr lang="fr-FR" sz="1400" dirty="0" err="1"/>
              <a:t>stackés</a:t>
            </a:r>
            <a:r>
              <a:rPr lang="fr-FR" sz="1400" dirty="0"/>
              <a:t>.</a:t>
            </a:r>
          </a:p>
          <a:p>
            <a:endParaRPr lang="fr-FR" sz="1400" b="1" dirty="0">
              <a:solidFill>
                <a:srgbClr val="3A57A7"/>
              </a:solidFill>
            </a:endParaRPr>
          </a:p>
          <a:p>
            <a:r>
              <a:rPr lang="fr-FR" sz="1400" b="1" dirty="0">
                <a:solidFill>
                  <a:srgbClr val="3A57A7"/>
                </a:solidFill>
              </a:rPr>
              <a:t>Surfaces</a:t>
            </a:r>
          </a:p>
          <a:p>
            <a:r>
              <a:rPr lang="fr-FR" sz="1400" dirty="0"/>
              <a:t>La pression acoustique peut être reçue différemment selon le type de surface. Les éléments de votre salle peuvent être :</a:t>
            </a:r>
          </a:p>
          <a:p>
            <a:pPr marL="285750" indent="-285750">
              <a:buFont typeface="Arial" panose="020B0604020202020204" pitchFamily="34" charset="0"/>
              <a:buChar char="•"/>
            </a:pPr>
            <a:r>
              <a:rPr lang="fr-FR" sz="1400" dirty="0"/>
              <a:t>Des surfaces simples</a:t>
            </a:r>
          </a:p>
          <a:p>
            <a:pPr marL="285750" indent="-285750">
              <a:buFont typeface="Arial" panose="020B0604020202020204" pitchFamily="34" charset="0"/>
              <a:buChar char="•"/>
            </a:pPr>
            <a:r>
              <a:rPr lang="fr-FR" sz="1400" dirty="0"/>
              <a:t>Des zones avec public debout ou assis</a:t>
            </a:r>
          </a:p>
          <a:p>
            <a:pPr marL="285750" indent="-285750">
              <a:buFont typeface="Arial" panose="020B0604020202020204" pitchFamily="34" charset="0"/>
              <a:buChar char="•"/>
            </a:pPr>
            <a:r>
              <a:rPr lang="fr-FR" sz="1400" dirty="0"/>
              <a:t>Zone sans public, qui est considéré comme un simple obstacle</a:t>
            </a:r>
          </a:p>
          <a:p>
            <a:pPr marL="285750" indent="-285750">
              <a:buFont typeface="Arial" panose="020B0604020202020204" pitchFamily="34" charset="0"/>
              <a:buChar char="•"/>
            </a:pPr>
            <a:r>
              <a:rPr lang="fr-FR" sz="1400" dirty="0"/>
              <a:t>Non pris en compte dans les calculs</a:t>
            </a:r>
          </a:p>
        </p:txBody>
      </p:sp>
      <p:sp>
        <p:nvSpPr>
          <p:cNvPr id="13" name="Rectangle 12">
            <a:extLst>
              <a:ext uri="{FF2B5EF4-FFF2-40B4-BE49-F238E27FC236}">
                <a16:creationId xmlns:a16="http://schemas.microsoft.com/office/drawing/2014/main" id="{143C9265-BA76-DD40-A24F-643F21AF94C2}"/>
              </a:ext>
            </a:extLst>
          </p:cNvPr>
          <p:cNvSpPr/>
          <p:nvPr/>
        </p:nvSpPr>
        <p:spPr>
          <a:xfrm>
            <a:off x="6522651" y="4225989"/>
            <a:ext cx="5669349" cy="2462213"/>
          </a:xfrm>
          <a:prstGeom prst="rect">
            <a:avLst/>
          </a:prstGeom>
        </p:spPr>
        <p:txBody>
          <a:bodyPr wrap="square">
            <a:spAutoFit/>
          </a:bodyPr>
          <a:lstStyle/>
          <a:p>
            <a:r>
              <a:rPr lang="fr-FR" sz="1400" b="1" dirty="0">
                <a:solidFill>
                  <a:srgbClr val="3A57A7"/>
                </a:solidFill>
              </a:rPr>
              <a:t>Calculs en line source</a:t>
            </a:r>
          </a:p>
          <a:p>
            <a:r>
              <a:rPr lang="fr-FR" sz="1400" dirty="0"/>
              <a:t>NS-1 vous aide à trouver les valeurs d’angulation parfaites pour vos line </a:t>
            </a:r>
            <a:r>
              <a:rPr lang="fr-FR" sz="1400" dirty="0" err="1"/>
              <a:t>arrays</a:t>
            </a:r>
            <a:r>
              <a:rPr lang="fr-FR" sz="1400" dirty="0"/>
              <a:t>, en calculant la pression acoustique reçue sur les surfaces. Les résultats peuvent être visualisés avec les dB MIF NEXO, très représentatifs, ou dans d’autres unités de votre choix.</a:t>
            </a:r>
          </a:p>
          <a:p>
            <a:endParaRPr lang="fr-FR" sz="1400" dirty="0"/>
          </a:p>
          <a:p>
            <a:r>
              <a:rPr lang="fr-FR" sz="1400" b="1" dirty="0">
                <a:solidFill>
                  <a:srgbClr val="3A57A7"/>
                </a:solidFill>
              </a:rPr>
              <a:t>Son direct et cohérence temporelle</a:t>
            </a:r>
          </a:p>
          <a:p>
            <a:r>
              <a:rPr lang="fr-FR" sz="1400" dirty="0"/>
              <a:t>NS-1 effectue des calculs de son direct en fonction de votre géométrie de salle. Ces calculs permettent d’obtenir le meilleur compromis entre nombre d’enceintes, gains et emplacements. De plus, NS-1 facilite l’alignement des délais entre enceintes, grâce à des calculs de cohérence temporelle.</a:t>
            </a:r>
          </a:p>
        </p:txBody>
      </p:sp>
      <p:cxnSp>
        <p:nvCxnSpPr>
          <p:cNvPr id="14" name="Connecteur droit 13">
            <a:extLst>
              <a:ext uri="{FF2B5EF4-FFF2-40B4-BE49-F238E27FC236}">
                <a16:creationId xmlns:a16="http://schemas.microsoft.com/office/drawing/2014/main" id="{C6AC9CEB-785B-5645-BEBF-A3687F0FA7E4}"/>
              </a:ext>
            </a:extLst>
          </p:cNvPr>
          <p:cNvCxnSpPr>
            <a:cxnSpLocks/>
          </p:cNvCxnSpPr>
          <p:nvPr/>
        </p:nvCxnSpPr>
        <p:spPr>
          <a:xfrm>
            <a:off x="6114585" y="2365193"/>
            <a:ext cx="0" cy="2574797"/>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91DFFBA4-5C4C-1C4D-8B10-9D3872A0EBC5}"/>
              </a:ext>
            </a:extLst>
          </p:cNvPr>
          <p:cNvPicPr>
            <a:picLocks noChangeAspect="1"/>
          </p:cNvPicPr>
          <p:nvPr/>
        </p:nvPicPr>
        <p:blipFill>
          <a:blip r:embed="rId4"/>
          <a:stretch>
            <a:fillRect/>
          </a:stretch>
        </p:blipFill>
        <p:spPr>
          <a:xfrm>
            <a:off x="5324378" y="1493417"/>
            <a:ext cx="1392353" cy="391138"/>
          </a:xfrm>
          <a:prstGeom prst="rect">
            <a:avLst/>
          </a:prstGeom>
        </p:spPr>
      </p:pic>
    </p:spTree>
    <p:extLst>
      <p:ext uri="{BB962C8B-B14F-4D97-AF65-F5344CB8AC3E}">
        <p14:creationId xmlns:p14="http://schemas.microsoft.com/office/powerpoint/2010/main" val="33665365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childTnLst>
                          </p:cTn>
                        </p:par>
                        <p:par>
                          <p:cTn id="12" fill="hold">
                            <p:stCondLst>
                              <p:cond delay="1500"/>
                            </p:stCondLst>
                            <p:childTnLst>
                              <p:par>
                                <p:cTn id="13" presetID="16" presetClass="entr" presetSubtype="37"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750"/>
                                        <p:tgtEl>
                                          <p:spTgt spid="12"/>
                                        </p:tgtEl>
                                      </p:cBhvr>
                                    </p:animEffect>
                                  </p:childTnLst>
                                </p:cTn>
                              </p:par>
                            </p:childTnLst>
                          </p:cTn>
                        </p:par>
                        <p:par>
                          <p:cTn id="16" fill="hold">
                            <p:stCondLst>
                              <p:cond delay="225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par>
                          <p:cTn id="20" fill="hold">
                            <p:stCondLst>
                              <p:cond delay="2750"/>
                            </p:stCondLst>
                            <p:childTnLst>
                              <p:par>
                                <p:cTn id="21" presetID="22"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750"/>
                                        <p:tgtEl>
                                          <p:spTgt spid="11"/>
                                        </p:tgtEl>
                                      </p:cBhvr>
                                    </p:animEffect>
                                  </p:childTnLst>
                                </p:cTn>
                              </p:par>
                            </p:childTnLst>
                          </p:cTn>
                        </p:par>
                        <p:par>
                          <p:cTn id="24" fill="hold">
                            <p:stCondLst>
                              <p:cond delay="3500"/>
                            </p:stCondLst>
                            <p:childTnLst>
                              <p:par>
                                <p:cTn id="25" presetID="16" presetClass="entr" presetSubtype="37"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5" name="Rectangle 4">
            <a:extLst>
              <a:ext uri="{FF2B5EF4-FFF2-40B4-BE49-F238E27FC236}">
                <a16:creationId xmlns:a16="http://schemas.microsoft.com/office/drawing/2014/main" id="{7AEB7BAB-740F-6244-A005-C03ED27C3D52}"/>
              </a:ext>
            </a:extLst>
          </p:cNvPr>
          <p:cNvSpPr/>
          <p:nvPr/>
        </p:nvSpPr>
        <p:spPr>
          <a:xfrm>
            <a:off x="300998" y="1180176"/>
            <a:ext cx="6960414" cy="954107"/>
          </a:xfrm>
          <a:prstGeom prst="rect">
            <a:avLst/>
          </a:prstGeom>
        </p:spPr>
        <p:txBody>
          <a:bodyPr wrap="square">
            <a:spAutoFit/>
          </a:bodyPr>
          <a:lstStyle/>
          <a:p>
            <a:r>
              <a:rPr lang="fr-FR" sz="3200" dirty="0">
                <a:solidFill>
                  <a:srgbClr val="3A57A7"/>
                </a:solidFill>
                <a:latin typeface="Arial" panose="020B0604020202020204" pitchFamily="34" charset="0"/>
                <a:cs typeface="Arial" panose="020B0604020202020204" pitchFamily="34" charset="0"/>
              </a:rPr>
              <a:t>Conception système: Stade </a:t>
            </a:r>
            <a:r>
              <a:rPr lang="fr-FR" sz="3200" dirty="0" err="1">
                <a:solidFill>
                  <a:srgbClr val="3A57A7"/>
                </a:solidFill>
                <a:latin typeface="Arial" panose="020B0604020202020204" pitchFamily="34" charset="0"/>
                <a:cs typeface="Arial" panose="020B0604020202020204" pitchFamily="34" charset="0"/>
              </a:rPr>
              <a:t>Etihad</a:t>
            </a:r>
            <a:r>
              <a:rPr lang="fr-FR" sz="3200" dirty="0">
                <a:solidFill>
                  <a:srgbClr val="3A57A7"/>
                </a:solidFill>
                <a:latin typeface="Arial" panose="020B0604020202020204" pitchFamily="34" charset="0"/>
                <a:cs typeface="Arial" panose="020B0604020202020204" pitchFamily="34" charset="0"/>
              </a:rPr>
              <a:t> </a:t>
            </a:r>
            <a:r>
              <a:rPr lang="fr-FR" sz="2400" dirty="0">
                <a:latin typeface="Arial" panose="020B0604020202020204" pitchFamily="34" charset="0"/>
                <a:cs typeface="Arial" panose="020B0604020202020204" pitchFamily="34" charset="0"/>
              </a:rPr>
              <a:t>Manchester, Royaume-Uni</a:t>
            </a:r>
          </a:p>
        </p:txBody>
      </p:sp>
      <p:pic>
        <p:nvPicPr>
          <p:cNvPr id="7" name="Picture 3">
            <a:extLst>
              <a:ext uri="{FF2B5EF4-FFF2-40B4-BE49-F238E27FC236}">
                <a16:creationId xmlns:a16="http://schemas.microsoft.com/office/drawing/2014/main" id="{FED0AF8A-8ACE-7143-8BAB-538120B9BAA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0247" y="2336612"/>
            <a:ext cx="7611659" cy="4752716"/>
          </a:xfrm>
          <a:prstGeom prst="rect">
            <a:avLst/>
          </a:prstGeom>
        </p:spPr>
      </p:pic>
      <p:pic>
        <p:nvPicPr>
          <p:cNvPr id="3" name="Image 2">
            <a:extLst>
              <a:ext uri="{FF2B5EF4-FFF2-40B4-BE49-F238E27FC236}">
                <a16:creationId xmlns:a16="http://schemas.microsoft.com/office/drawing/2014/main" id="{848FB72C-1ADC-EA48-AD9F-42189757C00D}"/>
              </a:ext>
            </a:extLst>
          </p:cNvPr>
          <p:cNvPicPr>
            <a:picLocks noChangeAspect="1"/>
          </p:cNvPicPr>
          <p:nvPr/>
        </p:nvPicPr>
        <p:blipFill>
          <a:blip r:embed="rId3"/>
          <a:stretch>
            <a:fillRect/>
          </a:stretch>
        </p:blipFill>
        <p:spPr>
          <a:xfrm>
            <a:off x="7485321" y="1086075"/>
            <a:ext cx="4706679" cy="3530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5642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5" name="Rectangle 4">
            <a:extLst>
              <a:ext uri="{FF2B5EF4-FFF2-40B4-BE49-F238E27FC236}">
                <a16:creationId xmlns:a16="http://schemas.microsoft.com/office/drawing/2014/main" id="{7AEB7BAB-740F-6244-A005-C03ED27C3D52}"/>
              </a:ext>
            </a:extLst>
          </p:cNvPr>
          <p:cNvSpPr/>
          <p:nvPr/>
        </p:nvSpPr>
        <p:spPr>
          <a:xfrm>
            <a:off x="300998" y="1180176"/>
            <a:ext cx="6960414" cy="954107"/>
          </a:xfrm>
          <a:prstGeom prst="rect">
            <a:avLst/>
          </a:prstGeom>
        </p:spPr>
        <p:txBody>
          <a:bodyPr wrap="square">
            <a:spAutoFit/>
          </a:bodyPr>
          <a:lstStyle/>
          <a:p>
            <a:r>
              <a:rPr lang="fr-FR" sz="3200" dirty="0">
                <a:solidFill>
                  <a:srgbClr val="3A57A7"/>
                </a:solidFill>
                <a:latin typeface="Arial" panose="020B0604020202020204" pitchFamily="34" charset="0"/>
                <a:cs typeface="Arial" panose="020B0604020202020204" pitchFamily="34" charset="0"/>
              </a:rPr>
              <a:t>Conception système : </a:t>
            </a:r>
            <a:r>
              <a:rPr lang="fr-FR" sz="3200" dirty="0" err="1">
                <a:solidFill>
                  <a:srgbClr val="3A57A7"/>
                </a:solidFill>
                <a:latin typeface="Arial" panose="020B0604020202020204" pitchFamily="34" charset="0"/>
                <a:cs typeface="Arial" panose="020B0604020202020204" pitchFamily="34" charset="0"/>
              </a:rPr>
              <a:t>Croke</a:t>
            </a:r>
            <a:r>
              <a:rPr lang="fr-FR" sz="3200" dirty="0">
                <a:solidFill>
                  <a:srgbClr val="3A57A7"/>
                </a:solidFill>
                <a:latin typeface="Arial" panose="020B0604020202020204" pitchFamily="34" charset="0"/>
                <a:cs typeface="Arial" panose="020B0604020202020204" pitchFamily="34" charset="0"/>
              </a:rPr>
              <a:t> Park</a:t>
            </a:r>
          </a:p>
          <a:p>
            <a:r>
              <a:rPr lang="fr-FR" sz="2400" dirty="0">
                <a:latin typeface="Arial" panose="020B0604020202020204" pitchFamily="34" charset="0"/>
                <a:cs typeface="Arial" panose="020B0604020202020204" pitchFamily="34" charset="0"/>
              </a:rPr>
              <a:t>Dublin, Irlande</a:t>
            </a:r>
          </a:p>
        </p:txBody>
      </p:sp>
      <p:pic>
        <p:nvPicPr>
          <p:cNvPr id="6" name="Picture 3">
            <a:extLst>
              <a:ext uri="{FF2B5EF4-FFF2-40B4-BE49-F238E27FC236}">
                <a16:creationId xmlns:a16="http://schemas.microsoft.com/office/drawing/2014/main" id="{FA7D2FEC-8E88-DA42-BCFC-62FD698FD45C}"/>
              </a:ext>
            </a:extLst>
          </p:cNvPr>
          <p:cNvPicPr>
            <a:picLocks noChangeAspect="1"/>
          </p:cNvPicPr>
          <p:nvPr/>
        </p:nvPicPr>
        <p:blipFill rotWithShape="1">
          <a:blip r:embed="rId2"/>
          <a:srcRect r="10994" b="3540"/>
          <a:stretch/>
        </p:blipFill>
        <p:spPr>
          <a:xfrm>
            <a:off x="0" y="3062055"/>
            <a:ext cx="7402471" cy="3795945"/>
          </a:xfrm>
          <a:prstGeom prst="rect">
            <a:avLst/>
          </a:prstGeom>
        </p:spPr>
      </p:pic>
      <p:pic>
        <p:nvPicPr>
          <p:cNvPr id="3" name="Image 2">
            <a:extLst>
              <a:ext uri="{FF2B5EF4-FFF2-40B4-BE49-F238E27FC236}">
                <a16:creationId xmlns:a16="http://schemas.microsoft.com/office/drawing/2014/main" id="{0501A226-C663-274B-A51A-F5E3F5EC30BC}"/>
              </a:ext>
            </a:extLst>
          </p:cNvPr>
          <p:cNvPicPr>
            <a:picLocks noChangeAspect="1"/>
          </p:cNvPicPr>
          <p:nvPr/>
        </p:nvPicPr>
        <p:blipFill>
          <a:blip r:embed="rId3"/>
          <a:stretch>
            <a:fillRect/>
          </a:stretch>
        </p:blipFill>
        <p:spPr>
          <a:xfrm>
            <a:off x="7261412" y="1055228"/>
            <a:ext cx="4892364" cy="32643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8867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10" name="Image 9">
            <a:extLst>
              <a:ext uri="{FF2B5EF4-FFF2-40B4-BE49-F238E27FC236}">
                <a16:creationId xmlns:a16="http://schemas.microsoft.com/office/drawing/2014/main" id="{37972A4F-E7E0-C94C-A3BF-4D52F4C71DC7}"/>
              </a:ext>
            </a:extLst>
          </p:cNvPr>
          <p:cNvPicPr>
            <a:picLocks noChangeAspect="1"/>
          </p:cNvPicPr>
          <p:nvPr/>
        </p:nvPicPr>
        <p:blipFill rotWithShape="1">
          <a:blip r:embed="rId2"/>
          <a:srcRect l="4682" t="26900" r="18277" b="33201"/>
          <a:stretch/>
        </p:blipFill>
        <p:spPr>
          <a:xfrm>
            <a:off x="0" y="3108521"/>
            <a:ext cx="8176437" cy="3655348"/>
          </a:xfrm>
          <a:prstGeom prst="rect">
            <a:avLst/>
          </a:prstGeom>
        </p:spPr>
      </p:pic>
      <p:sp>
        <p:nvSpPr>
          <p:cNvPr id="5" name="Rectangle 4">
            <a:extLst>
              <a:ext uri="{FF2B5EF4-FFF2-40B4-BE49-F238E27FC236}">
                <a16:creationId xmlns:a16="http://schemas.microsoft.com/office/drawing/2014/main" id="{7AEB7BAB-740F-6244-A005-C03ED27C3D52}"/>
              </a:ext>
            </a:extLst>
          </p:cNvPr>
          <p:cNvSpPr/>
          <p:nvPr/>
        </p:nvSpPr>
        <p:spPr>
          <a:xfrm>
            <a:off x="300998" y="1180176"/>
            <a:ext cx="6960414" cy="1446550"/>
          </a:xfrm>
          <a:prstGeom prst="rect">
            <a:avLst/>
          </a:prstGeom>
        </p:spPr>
        <p:txBody>
          <a:bodyPr wrap="square">
            <a:spAutoFit/>
          </a:bodyPr>
          <a:lstStyle/>
          <a:p>
            <a:r>
              <a:rPr lang="fr-FR" sz="3200" dirty="0">
                <a:solidFill>
                  <a:srgbClr val="3A57A7"/>
                </a:solidFill>
                <a:latin typeface="Arial" panose="020B0604020202020204" pitchFamily="34" charset="0"/>
                <a:cs typeface="Arial" panose="020B0604020202020204" pitchFamily="34" charset="0"/>
              </a:rPr>
              <a:t>Conception système : Aréna du Pays d’Aix</a:t>
            </a:r>
          </a:p>
          <a:p>
            <a:r>
              <a:rPr lang="fr-FR" sz="2400" dirty="0">
                <a:latin typeface="Arial" panose="020B0604020202020204" pitchFamily="34" charset="0"/>
                <a:cs typeface="Arial" panose="020B0604020202020204" pitchFamily="34" charset="0"/>
              </a:rPr>
              <a:t>Aix en Provence, France</a:t>
            </a:r>
          </a:p>
        </p:txBody>
      </p:sp>
      <p:pic>
        <p:nvPicPr>
          <p:cNvPr id="3" name="Image 2">
            <a:extLst>
              <a:ext uri="{FF2B5EF4-FFF2-40B4-BE49-F238E27FC236}">
                <a16:creationId xmlns:a16="http://schemas.microsoft.com/office/drawing/2014/main" id="{B44CDA88-68BC-D848-9E46-B9A38236C4E7}"/>
              </a:ext>
            </a:extLst>
          </p:cNvPr>
          <p:cNvPicPr>
            <a:picLocks noChangeAspect="1"/>
          </p:cNvPicPr>
          <p:nvPr/>
        </p:nvPicPr>
        <p:blipFill>
          <a:blip r:embed="rId3"/>
          <a:stretch>
            <a:fillRect/>
          </a:stretch>
        </p:blipFill>
        <p:spPr>
          <a:xfrm>
            <a:off x="7648938" y="1107048"/>
            <a:ext cx="4543062" cy="3028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5427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183AE523-8D0F-B048-9FE0-BBA0CFD5AA31}"/>
              </a:ext>
            </a:extLst>
          </p:cNvPr>
          <p:cNvPicPr>
            <a:picLocks noChangeAspect="1"/>
          </p:cNvPicPr>
          <p:nvPr/>
        </p:nvPicPr>
        <p:blipFill>
          <a:blip r:embed="rId2"/>
          <a:stretch>
            <a:fillRect/>
          </a:stretch>
        </p:blipFill>
        <p:spPr>
          <a:xfrm>
            <a:off x="5096107" y="943397"/>
            <a:ext cx="3754487" cy="5914603"/>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5" name="Rectangle 4">
            <a:extLst>
              <a:ext uri="{FF2B5EF4-FFF2-40B4-BE49-F238E27FC236}">
                <a16:creationId xmlns:a16="http://schemas.microsoft.com/office/drawing/2014/main" id="{7AEB7BAB-740F-6244-A005-C03ED27C3D52}"/>
              </a:ext>
            </a:extLst>
          </p:cNvPr>
          <p:cNvSpPr/>
          <p:nvPr/>
        </p:nvSpPr>
        <p:spPr>
          <a:xfrm>
            <a:off x="300998" y="1180176"/>
            <a:ext cx="8073568" cy="861774"/>
          </a:xfrm>
          <a:prstGeom prst="rect">
            <a:avLst/>
          </a:prstGeom>
        </p:spPr>
        <p:txBody>
          <a:bodyPr wrap="square">
            <a:spAutoFit/>
          </a:bodyPr>
          <a:lstStyle/>
          <a:p>
            <a:r>
              <a:rPr lang="fr-FR" sz="5000" dirty="0">
                <a:solidFill>
                  <a:srgbClr val="3A57A7"/>
                </a:solidFill>
                <a:latin typeface="Arial" panose="020B0604020202020204" pitchFamily="34" charset="0"/>
                <a:cs typeface="Arial" panose="020B0604020202020204" pitchFamily="34" charset="0"/>
              </a:rPr>
              <a:t>Mécaniques</a:t>
            </a:r>
          </a:p>
        </p:txBody>
      </p:sp>
      <p:pic>
        <p:nvPicPr>
          <p:cNvPr id="7" name="Image 6">
            <a:extLst>
              <a:ext uri="{FF2B5EF4-FFF2-40B4-BE49-F238E27FC236}">
                <a16:creationId xmlns:a16="http://schemas.microsoft.com/office/drawing/2014/main" id="{37183D7C-2986-A14C-8281-73FD8FF959A5}"/>
              </a:ext>
            </a:extLst>
          </p:cNvPr>
          <p:cNvPicPr/>
          <p:nvPr/>
        </p:nvPicPr>
        <p:blipFill rotWithShape="1">
          <a:blip r:embed="rId3"/>
          <a:srcRect l="-1" r="1052" b="1460"/>
          <a:stretch/>
        </p:blipFill>
        <p:spPr bwMode="auto">
          <a:xfrm>
            <a:off x="6264320" y="2174488"/>
            <a:ext cx="5626682" cy="361622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6126E257-4E49-8045-AFCC-A272C87BF7E8}"/>
              </a:ext>
            </a:extLst>
          </p:cNvPr>
          <p:cNvSpPr/>
          <p:nvPr/>
        </p:nvSpPr>
        <p:spPr>
          <a:xfrm>
            <a:off x="300998" y="2877918"/>
            <a:ext cx="5207704" cy="3293209"/>
          </a:xfrm>
          <a:prstGeom prst="rect">
            <a:avLst/>
          </a:prstGeom>
        </p:spPr>
        <p:txBody>
          <a:bodyPr wrap="square">
            <a:spAutoFit/>
          </a:bodyPr>
          <a:lstStyle/>
          <a:p>
            <a:pPr algn="just"/>
            <a:r>
              <a:rPr lang="fr-FR" sz="1600" dirty="0">
                <a:latin typeface="Arial" panose="020B0604020202020204" pitchFamily="34" charset="0"/>
                <a:cs typeface="Arial" panose="020B0604020202020204" pitchFamily="34" charset="0"/>
              </a:rPr>
              <a:t>Pour NEXO, la sécurité est la </a:t>
            </a:r>
            <a:r>
              <a:rPr lang="fr-FR" sz="1600" dirty="0">
                <a:solidFill>
                  <a:srgbClr val="3A57A7"/>
                </a:solidFill>
                <a:latin typeface="Arial" panose="020B0604020202020204" pitchFamily="34" charset="0"/>
                <a:cs typeface="Arial" panose="020B0604020202020204" pitchFamily="34" charset="0"/>
              </a:rPr>
              <a:t>priorité numéro un. </a:t>
            </a:r>
          </a:p>
          <a:p>
            <a:pPr algn="just"/>
            <a:endParaRPr lang="fr-FR" sz="1600" dirty="0">
              <a:latin typeface="Arial" panose="020B0604020202020204" pitchFamily="34" charset="0"/>
              <a:cs typeface="Arial" panose="020B0604020202020204" pitchFamily="34" charset="0"/>
            </a:endParaRPr>
          </a:p>
          <a:p>
            <a:pPr algn="just"/>
            <a:r>
              <a:rPr lang="fr-FR" sz="1600" dirty="0">
                <a:latin typeface="Arial" panose="020B0604020202020204" pitchFamily="34" charset="0"/>
                <a:cs typeface="Arial" panose="020B0604020202020204" pitchFamily="34" charset="0"/>
              </a:rPr>
              <a:t>Au-delà des prédictions acoustiques, NS-1 calcule également la charge d’utilisation des </a:t>
            </a:r>
            <a:r>
              <a:rPr lang="fr-FR" sz="1600" dirty="0" err="1">
                <a:latin typeface="Arial" panose="020B0604020202020204" pitchFamily="34" charset="0"/>
                <a:cs typeface="Arial" panose="020B0604020202020204" pitchFamily="34" charset="0"/>
              </a:rPr>
              <a:t>arrays</a:t>
            </a:r>
            <a:r>
              <a:rPr lang="fr-FR" sz="1600" dirty="0">
                <a:latin typeface="Arial" panose="020B0604020202020204" pitchFamily="34" charset="0"/>
                <a:cs typeface="Arial" panose="020B0604020202020204" pitchFamily="34" charset="0"/>
              </a:rPr>
              <a:t> suspendus, et vous donne le feu vert. La base de données mécanique de NS-1 est toujours vérifiée deux fois par un expert indépendant. </a:t>
            </a:r>
          </a:p>
          <a:p>
            <a:pPr algn="just"/>
            <a:endParaRPr lang="fr-FR" sz="1600" dirty="0">
              <a:latin typeface="Arial" panose="020B0604020202020204" pitchFamily="34" charset="0"/>
              <a:cs typeface="Arial" panose="020B0604020202020204" pitchFamily="34" charset="0"/>
            </a:endParaRPr>
          </a:p>
          <a:p>
            <a:pPr algn="just"/>
            <a:r>
              <a:rPr lang="fr-FR" sz="1600" dirty="0">
                <a:latin typeface="Arial" panose="020B0604020202020204" pitchFamily="34" charset="0"/>
                <a:cs typeface="Arial" panose="020B0604020202020204" pitchFamily="34" charset="0"/>
              </a:rPr>
              <a:t>L’algorithme sophistiqué prend en compte les points d’accroche, le type de bumper et, très important, l’angle entre les enceintes, ce qui donne un résultat précis, certifié selon </a:t>
            </a:r>
            <a:r>
              <a:rPr lang="fr-FR" sz="1600" dirty="0" err="1">
                <a:latin typeface="Arial" panose="020B0604020202020204" pitchFamily="34" charset="0"/>
                <a:cs typeface="Arial" panose="020B0604020202020204" pitchFamily="34" charset="0"/>
              </a:rPr>
              <a:t>Eurocode</a:t>
            </a:r>
            <a:r>
              <a:rPr lang="fr-FR" sz="1600" dirty="0">
                <a:latin typeface="Arial" panose="020B0604020202020204" pitchFamily="34" charset="0"/>
                <a:cs typeface="Arial" panose="020B0604020202020204" pitchFamily="34" charset="0"/>
              </a:rPr>
              <a:t> 3 « Design Of </a:t>
            </a:r>
            <a:r>
              <a:rPr lang="fr-FR" sz="1600" dirty="0" err="1">
                <a:latin typeface="Arial" panose="020B0604020202020204" pitchFamily="34" charset="0"/>
                <a:cs typeface="Arial" panose="020B0604020202020204" pitchFamily="34" charset="0"/>
              </a:rPr>
              <a:t>Steel</a:t>
            </a:r>
            <a:r>
              <a:rPr lang="fr-FR" sz="1600" dirty="0">
                <a:latin typeface="Arial" panose="020B0604020202020204" pitchFamily="34" charset="0"/>
                <a:cs typeface="Arial" panose="020B0604020202020204" pitchFamily="34" charset="0"/>
              </a:rPr>
              <a:t> Structure » par TÜV, l’organisme de certification leader mondial.</a:t>
            </a:r>
          </a:p>
        </p:txBody>
      </p:sp>
      <p:sp>
        <p:nvSpPr>
          <p:cNvPr id="8" name="Rectangle 7">
            <a:extLst>
              <a:ext uri="{FF2B5EF4-FFF2-40B4-BE49-F238E27FC236}">
                <a16:creationId xmlns:a16="http://schemas.microsoft.com/office/drawing/2014/main" id="{0415257F-86AE-5747-8099-23EE03B2294B}"/>
              </a:ext>
            </a:extLst>
          </p:cNvPr>
          <p:cNvSpPr/>
          <p:nvPr/>
        </p:nvSpPr>
        <p:spPr>
          <a:xfrm>
            <a:off x="300997" y="2016144"/>
            <a:ext cx="4730123" cy="584775"/>
          </a:xfrm>
          <a:prstGeom prst="rect">
            <a:avLst/>
          </a:prstGeom>
        </p:spPr>
        <p:txBody>
          <a:bodyPr wrap="square">
            <a:spAutoFit/>
          </a:bodyPr>
          <a:lstStyle/>
          <a:p>
            <a:r>
              <a:rPr lang="fr-FR" sz="3200" dirty="0">
                <a:latin typeface="Arial" panose="020B0604020202020204" pitchFamily="34" charset="0"/>
                <a:cs typeface="Arial" panose="020B0604020202020204" pitchFamily="34" charset="0"/>
              </a:rPr>
              <a:t>L’accroche et la sécurité</a:t>
            </a:r>
          </a:p>
        </p:txBody>
      </p:sp>
    </p:spTree>
    <p:extLst>
      <p:ext uri="{BB962C8B-B14F-4D97-AF65-F5344CB8AC3E}">
        <p14:creationId xmlns:p14="http://schemas.microsoft.com/office/powerpoint/2010/main" val="705986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37"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900" decel="100000" fill="hold"/>
                                        <p:tgtEl>
                                          <p:spTgt spid="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a:extLst>
              <a:ext uri="{FF2B5EF4-FFF2-40B4-BE49-F238E27FC236}">
                <a16:creationId xmlns:a16="http://schemas.microsoft.com/office/drawing/2014/main" id="{4FF7CB17-352D-4D4E-B236-CC991EFC6929}"/>
              </a:ext>
            </a:extLst>
          </p:cNvPr>
          <p:cNvPicPr>
            <a:picLocks noChangeAspect="1"/>
          </p:cNvPicPr>
          <p:nvPr/>
        </p:nvPicPr>
        <p:blipFill rotWithShape="1">
          <a:blip r:embed="rId2"/>
          <a:srcRect/>
          <a:stretch/>
        </p:blipFill>
        <p:spPr>
          <a:xfrm>
            <a:off x="0" y="936702"/>
            <a:ext cx="6647071" cy="5921298"/>
          </a:xfrm>
          <a:prstGeom prst="rect">
            <a:avLst/>
          </a:prstGeom>
        </p:spPr>
      </p:pic>
      <p:pic>
        <p:nvPicPr>
          <p:cNvPr id="3" name="Image 2">
            <a:extLst>
              <a:ext uri="{FF2B5EF4-FFF2-40B4-BE49-F238E27FC236}">
                <a16:creationId xmlns:a16="http://schemas.microsoft.com/office/drawing/2014/main" id="{72661C20-7927-FC49-BAE7-EF109681EB6E}"/>
              </a:ext>
            </a:extLst>
          </p:cNvPr>
          <p:cNvPicPr>
            <a:picLocks noChangeAspect="1"/>
          </p:cNvPicPr>
          <p:nvPr/>
        </p:nvPicPr>
        <p:blipFill rotWithShape="1">
          <a:blip r:embed="rId3"/>
          <a:srcRect b="50285"/>
          <a:stretch/>
        </p:blipFill>
        <p:spPr>
          <a:xfrm>
            <a:off x="6398192" y="3190791"/>
            <a:ext cx="3442891" cy="3108962"/>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5" name="Rectangle 4">
            <a:extLst>
              <a:ext uri="{FF2B5EF4-FFF2-40B4-BE49-F238E27FC236}">
                <a16:creationId xmlns:a16="http://schemas.microsoft.com/office/drawing/2014/main" id="{7AEB7BAB-740F-6244-A005-C03ED27C3D52}"/>
              </a:ext>
            </a:extLst>
          </p:cNvPr>
          <p:cNvSpPr/>
          <p:nvPr/>
        </p:nvSpPr>
        <p:spPr>
          <a:xfrm>
            <a:off x="4543396" y="1044592"/>
            <a:ext cx="6960414" cy="861774"/>
          </a:xfrm>
          <a:prstGeom prst="rect">
            <a:avLst/>
          </a:prstGeom>
        </p:spPr>
        <p:txBody>
          <a:bodyPr wrap="square">
            <a:spAutoFit/>
          </a:bodyPr>
          <a:lstStyle/>
          <a:p>
            <a:r>
              <a:rPr lang="fr-FR" sz="5000" dirty="0">
                <a:solidFill>
                  <a:srgbClr val="3A57A7"/>
                </a:solidFill>
                <a:latin typeface="Arial" panose="020B0604020202020204" pitchFamily="34" charset="0"/>
                <a:cs typeface="Arial" panose="020B0604020202020204" pitchFamily="34" charset="0"/>
              </a:rPr>
              <a:t>Amplification   </a:t>
            </a:r>
            <a:r>
              <a:rPr lang="fr-FR" sz="5000" dirty="0" err="1">
                <a:latin typeface="Arial" panose="020B0604020202020204" pitchFamily="34" charset="0"/>
                <a:cs typeface="Arial" panose="020B0604020202020204" pitchFamily="34" charset="0"/>
              </a:rPr>
              <a:t>NXAMPs</a:t>
            </a:r>
            <a:endParaRPr lang="fr-FR" sz="500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C707AD98-1959-4F47-A41D-9E4B57C0FE0C}"/>
              </a:ext>
            </a:extLst>
          </p:cNvPr>
          <p:cNvSpPr/>
          <p:nvPr/>
        </p:nvSpPr>
        <p:spPr>
          <a:xfrm>
            <a:off x="6647071" y="6347539"/>
            <a:ext cx="3137210" cy="461665"/>
          </a:xfrm>
          <a:prstGeom prst="rect">
            <a:avLst/>
          </a:prstGeom>
        </p:spPr>
        <p:txBody>
          <a:bodyPr wrap="square">
            <a:spAutoFit/>
          </a:bodyPr>
          <a:lstStyle/>
          <a:p>
            <a:pPr algn="ctr"/>
            <a:r>
              <a:rPr lang="fr-FR" sz="1200" i="1" dirty="0">
                <a:solidFill>
                  <a:schemeClr val="tx1">
                    <a:lumMod val="50000"/>
                    <a:lumOff val="50000"/>
                  </a:schemeClr>
                </a:solidFill>
                <a:latin typeface="Arial" panose="020B0604020202020204" pitchFamily="34" charset="0"/>
                <a:cs typeface="Arial" panose="020B0604020202020204" pitchFamily="34" charset="0"/>
              </a:rPr>
              <a:t>Exemple schéma-bloc</a:t>
            </a:r>
          </a:p>
          <a:p>
            <a:pPr algn="ctr"/>
            <a:r>
              <a:rPr lang="fr-FR" sz="1200" i="1" dirty="0" err="1">
                <a:solidFill>
                  <a:schemeClr val="tx1">
                    <a:lumMod val="50000"/>
                    <a:lumOff val="50000"/>
                  </a:schemeClr>
                </a:solidFill>
                <a:latin typeface="Arial" panose="020B0604020202020204" pitchFamily="34" charset="0"/>
                <a:cs typeface="Arial" panose="020B0604020202020204" pitchFamily="34" charset="0"/>
              </a:rPr>
              <a:t>NXAMPs</a:t>
            </a:r>
            <a:r>
              <a:rPr lang="fr-FR" sz="1200" i="1" dirty="0">
                <a:solidFill>
                  <a:schemeClr val="tx1">
                    <a:lumMod val="50000"/>
                    <a:lumOff val="50000"/>
                  </a:schemeClr>
                </a:solidFill>
                <a:latin typeface="Arial" panose="020B0604020202020204" pitchFamily="34" charset="0"/>
                <a:cs typeface="Arial" panose="020B0604020202020204" pitchFamily="34" charset="0"/>
              </a:rPr>
              <a:t> &gt; systèmes GEO S12</a:t>
            </a:r>
          </a:p>
        </p:txBody>
      </p:sp>
      <p:sp>
        <p:nvSpPr>
          <p:cNvPr id="20" name="Rectangle 19">
            <a:extLst>
              <a:ext uri="{FF2B5EF4-FFF2-40B4-BE49-F238E27FC236}">
                <a16:creationId xmlns:a16="http://schemas.microsoft.com/office/drawing/2014/main" id="{AE72A13D-B709-C445-9CDB-AE9D85BFD188}"/>
              </a:ext>
            </a:extLst>
          </p:cNvPr>
          <p:cNvSpPr/>
          <p:nvPr/>
        </p:nvSpPr>
        <p:spPr>
          <a:xfrm>
            <a:off x="4183014" y="1903917"/>
            <a:ext cx="7873246" cy="400110"/>
          </a:xfrm>
          <a:prstGeom prst="rect">
            <a:avLst/>
          </a:prstGeom>
        </p:spPr>
        <p:txBody>
          <a:bodyPr wrap="none">
            <a:spAutoFit/>
          </a:bodyPr>
          <a:lstStyle/>
          <a:p>
            <a:pPr algn="ctr"/>
            <a:r>
              <a:rPr lang="fr-FR" sz="2000" b="1" dirty="0"/>
              <a:t>Une puissance formidable. Un contrôle précis. Et la souplesse du réseau.</a:t>
            </a:r>
          </a:p>
        </p:txBody>
      </p:sp>
      <p:sp>
        <p:nvSpPr>
          <p:cNvPr id="22" name="Rectangle 21">
            <a:extLst>
              <a:ext uri="{FF2B5EF4-FFF2-40B4-BE49-F238E27FC236}">
                <a16:creationId xmlns:a16="http://schemas.microsoft.com/office/drawing/2014/main" id="{684DF341-A97F-8849-894E-A47E90194EEC}"/>
              </a:ext>
            </a:extLst>
          </p:cNvPr>
          <p:cNvSpPr/>
          <p:nvPr/>
        </p:nvSpPr>
        <p:spPr>
          <a:xfrm>
            <a:off x="3960794" y="2301577"/>
            <a:ext cx="8125618" cy="738664"/>
          </a:xfrm>
          <a:prstGeom prst="rect">
            <a:avLst/>
          </a:prstGeom>
        </p:spPr>
        <p:txBody>
          <a:bodyPr wrap="square">
            <a:spAutoFit/>
          </a:bodyPr>
          <a:lstStyle/>
          <a:p>
            <a:pPr algn="ctr"/>
            <a:r>
              <a:rPr lang="fr-FR" sz="1400" dirty="0">
                <a:latin typeface="Arial" panose="020B0604020202020204" pitchFamily="34" charset="0"/>
                <a:cs typeface="Arial" panose="020B0604020202020204" pitchFamily="34" charset="0"/>
              </a:rPr>
              <a:t>Disponibles en versions 4 x 1300 W, 4 x 2500 W et 4 x 4500 W, les NXAMPMK2 allient un traitement de signal avancé à quatre canaux d’amplification en Classe D de haute qualité, créant ainsi une solution d’amplification et de contrôle souple et légère destinée aux systèmes d’enceintes NEXO.</a:t>
            </a:r>
          </a:p>
        </p:txBody>
      </p:sp>
    </p:spTree>
    <p:extLst>
      <p:ext uri="{BB962C8B-B14F-4D97-AF65-F5344CB8AC3E}">
        <p14:creationId xmlns:p14="http://schemas.microsoft.com/office/powerpoint/2010/main" val="780871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1000"/>
                                        <p:tgtEl>
                                          <p:spTgt spid="22"/>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10"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9" grpId="0"/>
      <p:bldP spid="20"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A6B7CC7-578F-AB45-A90E-9D8C534B2F1B}"/>
              </a:ext>
            </a:extLst>
          </p:cNvPr>
          <p:cNvPicPr>
            <a:picLocks noChangeAspect="1"/>
          </p:cNvPicPr>
          <p:nvPr/>
        </p:nvPicPr>
        <p:blipFill rotWithShape="1">
          <a:blip r:embed="rId2"/>
          <a:srcRect t="3479" b="9837"/>
          <a:stretch/>
        </p:blipFill>
        <p:spPr>
          <a:xfrm>
            <a:off x="0" y="939800"/>
            <a:ext cx="12192000" cy="3454400"/>
          </a:xfrm>
          <a:prstGeom prst="rect">
            <a:avLst/>
          </a:prstGeom>
        </p:spPr>
      </p:pic>
      <p:sp>
        <p:nvSpPr>
          <p:cNvPr id="4" name="Title 1">
            <a:extLst>
              <a:ext uri="{FF2B5EF4-FFF2-40B4-BE49-F238E27FC236}">
                <a16:creationId xmlns:a16="http://schemas.microsoft.com/office/drawing/2014/main" id="{E68D94BF-0B56-3346-BC94-C087EA153FCD}"/>
              </a:ext>
            </a:extLst>
          </p:cNvPr>
          <p:cNvSpPr txBox="1">
            <a:spLocks/>
          </p:cNvSpPr>
          <p:nvPr/>
        </p:nvSpPr>
        <p:spPr>
          <a:xfrm>
            <a:off x="197476" y="3759797"/>
            <a:ext cx="5898524"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bg1"/>
                </a:solidFill>
                <a:latin typeface="Arial" panose="020B0604020202020204" pitchFamily="34" charset="0"/>
                <a:ea typeface="Helvetica Neue" panose="02000403000000020004" pitchFamily="2" charset="0"/>
                <a:cs typeface="Arial" panose="020B0604020202020204" pitchFamily="34" charset="0"/>
              </a:rPr>
              <a:t>Notre devise : </a:t>
            </a:r>
            <a:r>
              <a:rPr lang="en-GB" sz="5000" b="1" dirty="0">
                <a:solidFill>
                  <a:srgbClr val="3A57A7"/>
                </a:solidFill>
                <a:latin typeface="Arial" panose="020B0604020202020204" pitchFamily="34" charset="0"/>
                <a:ea typeface="Helvetica Neue" panose="02000403000000020004" pitchFamily="2" charset="0"/>
                <a:cs typeface="Arial" panose="020B0604020202020204" pitchFamily="34" charset="0"/>
              </a:rPr>
              <a:t>Son et </a:t>
            </a:r>
            <a:r>
              <a:rPr lang="en-GB" sz="5000" b="1" dirty="0" err="1">
                <a:solidFill>
                  <a:srgbClr val="3A57A7"/>
                </a:solidFill>
                <a:latin typeface="Arial" panose="020B0604020202020204" pitchFamily="34" charset="0"/>
                <a:ea typeface="Helvetica Neue" panose="02000403000000020004" pitchFamily="2" charset="0"/>
                <a:cs typeface="Arial" panose="020B0604020202020204" pitchFamily="34" charset="0"/>
              </a:rPr>
              <a:t>précision</a:t>
            </a:r>
            <a:r>
              <a:rPr lang="en-GB" sz="5000" b="1" dirty="0">
                <a:solidFill>
                  <a:srgbClr val="3A57A7"/>
                </a:solidFill>
                <a:latin typeface="Arial" panose="020B0604020202020204" pitchFamily="34" charset="0"/>
                <a:ea typeface="Helvetica Neue" panose="02000403000000020004" pitchFamily="2" charset="0"/>
                <a:cs typeface="Arial" panose="020B0604020202020204" pitchFamily="34" charset="0"/>
              </a:rPr>
              <a:t>.</a:t>
            </a:r>
          </a:p>
        </p:txBody>
      </p:sp>
      <p:sp>
        <p:nvSpPr>
          <p:cNvPr id="6" name="Title 1">
            <a:extLst>
              <a:ext uri="{FF2B5EF4-FFF2-40B4-BE49-F238E27FC236}">
                <a16:creationId xmlns:a16="http://schemas.microsoft.com/office/drawing/2014/main" id="{59835E96-BA30-A144-88F4-1EA6D367EE7A}"/>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7" name="Rectangle 6">
            <a:extLst>
              <a:ext uri="{FF2B5EF4-FFF2-40B4-BE49-F238E27FC236}">
                <a16:creationId xmlns:a16="http://schemas.microsoft.com/office/drawing/2014/main" id="{9B7057D1-4FBA-2142-8918-AC9D3BD8DB18}"/>
              </a:ext>
            </a:extLst>
          </p:cNvPr>
          <p:cNvSpPr/>
          <p:nvPr/>
        </p:nvSpPr>
        <p:spPr>
          <a:xfrm>
            <a:off x="5802352" y="5117981"/>
            <a:ext cx="6307872" cy="1600438"/>
          </a:xfrm>
          <a:prstGeom prst="rect">
            <a:avLst/>
          </a:prstGeom>
        </p:spPr>
        <p:txBody>
          <a:bodyPr wrap="square">
            <a:spAutoFit/>
          </a:bodyPr>
          <a:lstStyle/>
          <a:p>
            <a:r>
              <a:rPr lang="fr-FR" sz="1400" dirty="0">
                <a:solidFill>
                  <a:schemeClr val="tx1">
                    <a:lumMod val="50000"/>
                    <a:lumOff val="50000"/>
                  </a:schemeClr>
                </a:solidFill>
                <a:latin typeface="Arial" panose="020B0604020202020204" pitchFamily="34" charset="0"/>
                <a:cs typeface="Arial" panose="020B0604020202020204" pitchFamily="34" charset="0"/>
              </a:rPr>
              <a:t>NEXO conçoit et fabrique depuis 1979, dans ses locaux français, </a:t>
            </a:r>
          </a:p>
          <a:p>
            <a:r>
              <a:rPr lang="fr-FR" sz="1400" dirty="0">
                <a:solidFill>
                  <a:schemeClr val="tx1">
                    <a:lumMod val="50000"/>
                    <a:lumOff val="50000"/>
                  </a:schemeClr>
                </a:solidFill>
                <a:latin typeface="Arial" panose="020B0604020202020204" pitchFamily="34" charset="0"/>
                <a:cs typeface="Arial" panose="020B0604020202020204" pitchFamily="34" charset="0"/>
              </a:rPr>
              <a:t>des solutions de sonorisation au son exceptionnel.</a:t>
            </a:r>
          </a:p>
          <a:p>
            <a:endParaRPr lang="fr-FR" sz="1400" dirty="0">
              <a:solidFill>
                <a:schemeClr val="tx1">
                  <a:lumMod val="50000"/>
                  <a:lumOff val="50000"/>
                </a:schemeClr>
              </a:solidFill>
              <a:latin typeface="Arial" panose="020B0604020202020204" pitchFamily="34" charset="0"/>
              <a:cs typeface="Arial" panose="020B0604020202020204" pitchFamily="34" charset="0"/>
            </a:endParaRPr>
          </a:p>
          <a:p>
            <a:r>
              <a:rPr lang="fr-FR" sz="1400" dirty="0">
                <a:solidFill>
                  <a:schemeClr val="tx1">
                    <a:lumMod val="50000"/>
                    <a:lumOff val="50000"/>
                  </a:schemeClr>
                </a:solidFill>
                <a:latin typeface="Arial" panose="020B0604020202020204" pitchFamily="34" charset="0"/>
                <a:cs typeface="Arial" panose="020B0604020202020204" pitchFamily="34" charset="0"/>
              </a:rPr>
              <a:t>Technologies pionnières, conceptions innovantes, excellence sonore : depuis  plus de quarante ans, la marque assure des résultats de qualité dans les salles et les événements live du monde entier, gagnant au passage le respect et la confiance des professionnels du son.</a:t>
            </a:r>
          </a:p>
        </p:txBody>
      </p:sp>
    </p:spTree>
    <p:extLst>
      <p:ext uri="{BB962C8B-B14F-4D97-AF65-F5344CB8AC3E}">
        <p14:creationId xmlns:p14="http://schemas.microsoft.com/office/powerpoint/2010/main" val="9002430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8" name="Rectangle 7">
            <a:extLst>
              <a:ext uri="{FF2B5EF4-FFF2-40B4-BE49-F238E27FC236}">
                <a16:creationId xmlns:a16="http://schemas.microsoft.com/office/drawing/2014/main" id="{D00EE0C9-6F95-994F-B10F-814FBF14929C}"/>
              </a:ext>
            </a:extLst>
          </p:cNvPr>
          <p:cNvSpPr/>
          <p:nvPr/>
        </p:nvSpPr>
        <p:spPr>
          <a:xfrm>
            <a:off x="49749" y="4833635"/>
            <a:ext cx="12133277" cy="2185214"/>
          </a:xfrm>
          <a:prstGeom prst="rect">
            <a:avLst/>
          </a:prstGeom>
        </p:spPr>
        <p:txBody>
          <a:bodyPr wrap="square">
            <a:spAutoFit/>
          </a:bodyPr>
          <a:lstStyle/>
          <a:p>
            <a:pPr algn="ctr"/>
            <a:r>
              <a:rPr lang="fr-FR" sz="1700" dirty="0"/>
              <a:t>La recherche d’information pour trouver des solutions qui répondent à l’ensemble des exigences est la première étape d’un processus long et complexe. Les configurations de systèmes son pour les concerts, mêmes les plus grands, ont des </a:t>
            </a:r>
            <a:r>
              <a:rPr lang="fr-FR" sz="1700" dirty="0">
                <a:solidFill>
                  <a:srgbClr val="3A57A7"/>
                </a:solidFill>
              </a:rPr>
              <a:t>critères de conception bien différents</a:t>
            </a:r>
            <a:r>
              <a:rPr lang="fr-FR" sz="1700" dirty="0"/>
              <a:t> de ceux requis pour les applications sportives, qui opèrent généralement de manière circulaire et non en stéréo droite/gauche. Choisissez prudemment vos partenaires, au lieu d’être influencés par la marque en vogue qui a vu ses systèmes être utilisés lors du concert d’un des plus grand groupes de rock !</a:t>
            </a:r>
          </a:p>
          <a:p>
            <a:pPr algn="ctr"/>
            <a:endParaRPr lang="fr-FR" sz="1700" dirty="0"/>
          </a:p>
          <a:p>
            <a:pPr algn="ctr"/>
            <a:r>
              <a:rPr lang="fr-FR" sz="1700" dirty="0"/>
              <a:t>Pour décortiquer cette interrogation, ci-après quelques </a:t>
            </a:r>
            <a:r>
              <a:rPr lang="fr-FR" sz="1700" dirty="0">
                <a:solidFill>
                  <a:srgbClr val="3A57A7"/>
                </a:solidFill>
              </a:rPr>
              <a:t>critères vitaux </a:t>
            </a:r>
            <a:r>
              <a:rPr lang="fr-FR" sz="1700" dirty="0"/>
              <a:t>qui vous aideront à comprendre ⇢</a:t>
            </a:r>
          </a:p>
          <a:p>
            <a:pPr algn="ctr"/>
            <a:endParaRPr lang="fr-FR" sz="1700" dirty="0"/>
          </a:p>
        </p:txBody>
      </p:sp>
      <p:pic>
        <p:nvPicPr>
          <p:cNvPr id="14" name="Image 13">
            <a:extLst>
              <a:ext uri="{FF2B5EF4-FFF2-40B4-BE49-F238E27FC236}">
                <a16:creationId xmlns:a16="http://schemas.microsoft.com/office/drawing/2014/main" id="{8AB37BDF-C3AB-5643-98DC-31DB8D78BA89}"/>
              </a:ext>
            </a:extLst>
          </p:cNvPr>
          <p:cNvPicPr>
            <a:picLocks noChangeAspect="1"/>
          </p:cNvPicPr>
          <p:nvPr/>
        </p:nvPicPr>
        <p:blipFill rotWithShape="1">
          <a:blip r:embed="rId2"/>
          <a:srcRect t="25505" b="2539"/>
          <a:stretch/>
        </p:blipFill>
        <p:spPr>
          <a:xfrm>
            <a:off x="0" y="931758"/>
            <a:ext cx="12192000" cy="3783514"/>
          </a:xfrm>
          <a:prstGeom prst="rect">
            <a:avLst/>
          </a:prstGeom>
        </p:spPr>
      </p:pic>
      <p:sp>
        <p:nvSpPr>
          <p:cNvPr id="2" name="Rectangle 1">
            <a:extLst>
              <a:ext uri="{FF2B5EF4-FFF2-40B4-BE49-F238E27FC236}">
                <a16:creationId xmlns:a16="http://schemas.microsoft.com/office/drawing/2014/main" id="{1C9D91F6-E061-3E43-A21F-FDED2DB1065B}"/>
              </a:ext>
            </a:extLst>
          </p:cNvPr>
          <p:cNvSpPr/>
          <p:nvPr/>
        </p:nvSpPr>
        <p:spPr>
          <a:xfrm>
            <a:off x="1786270" y="2098158"/>
            <a:ext cx="8612372" cy="173665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E6E0E08-0ECC-4445-AD7C-004E092146FB}"/>
              </a:ext>
            </a:extLst>
          </p:cNvPr>
          <p:cNvSpPr/>
          <p:nvPr/>
        </p:nvSpPr>
        <p:spPr>
          <a:xfrm>
            <a:off x="1892596" y="2249760"/>
            <a:ext cx="8399720" cy="1585049"/>
          </a:xfrm>
          <a:prstGeom prst="rect">
            <a:avLst/>
          </a:prstGeom>
        </p:spPr>
        <p:txBody>
          <a:bodyPr wrap="square">
            <a:spAutoFit/>
          </a:bodyPr>
          <a:lstStyle/>
          <a:p>
            <a:pPr algn="ctr"/>
            <a:r>
              <a:rPr lang="fr-FR" sz="2000" b="1" dirty="0">
                <a:solidFill>
                  <a:schemeClr val="bg1"/>
                </a:solidFill>
              </a:rPr>
              <a:t>Lorsque vient le moment d’élaborer le cahier des charges et de spécifier un service technologique complexe, comme la configuration d’un système audio polyvalent et de haut-niveau pour une installation grand format, la prise de décision n’est pas toujours linéaire.  </a:t>
            </a:r>
          </a:p>
          <a:p>
            <a:pPr algn="ctr"/>
            <a:endParaRPr lang="fr-FR" sz="1700" dirty="0"/>
          </a:p>
        </p:txBody>
      </p:sp>
    </p:spTree>
    <p:extLst>
      <p:ext uri="{BB962C8B-B14F-4D97-AF65-F5344CB8AC3E}">
        <p14:creationId xmlns:p14="http://schemas.microsoft.com/office/powerpoint/2010/main" val="2275587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1000"/>
                                        <p:tgtEl>
                                          <p:spTgt spid="6"/>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B9518A-1E1F-DA4F-8623-D10C2FCDCFE5}"/>
              </a:ext>
            </a:extLst>
          </p:cNvPr>
          <p:cNvSpPr/>
          <p:nvPr/>
        </p:nvSpPr>
        <p:spPr>
          <a:xfrm>
            <a:off x="1" y="914400"/>
            <a:ext cx="844344" cy="5943600"/>
          </a:xfrm>
          <a:prstGeom prst="rect">
            <a:avLst/>
          </a:prstGeom>
          <a:solidFill>
            <a:srgbClr val="3A5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3" name="Rectangle 2">
            <a:extLst>
              <a:ext uri="{FF2B5EF4-FFF2-40B4-BE49-F238E27FC236}">
                <a16:creationId xmlns:a16="http://schemas.microsoft.com/office/drawing/2014/main" id="{BC0D2079-8CDC-4B4F-9F2C-7F78DF7BD995}"/>
              </a:ext>
            </a:extLst>
          </p:cNvPr>
          <p:cNvSpPr/>
          <p:nvPr/>
        </p:nvSpPr>
        <p:spPr>
          <a:xfrm>
            <a:off x="1315844" y="1532204"/>
            <a:ext cx="2573140" cy="584775"/>
          </a:xfrm>
          <a:prstGeom prst="rect">
            <a:avLst/>
          </a:prstGeom>
        </p:spPr>
        <p:txBody>
          <a:bodyPr wrap="none">
            <a:spAutoFit/>
          </a:bodyPr>
          <a:lstStyle/>
          <a:p>
            <a:r>
              <a:rPr lang="fr-FR" sz="3200" b="1" dirty="0">
                <a:latin typeface="Arial" panose="020B0604020202020204" pitchFamily="34" charset="0"/>
                <a:cs typeface="Arial" panose="020B0604020202020204" pitchFamily="34" charset="0"/>
              </a:rPr>
              <a:t>Intelligibilité</a:t>
            </a:r>
          </a:p>
        </p:txBody>
      </p:sp>
      <p:sp>
        <p:nvSpPr>
          <p:cNvPr id="5" name="Rectangle 4">
            <a:extLst>
              <a:ext uri="{FF2B5EF4-FFF2-40B4-BE49-F238E27FC236}">
                <a16:creationId xmlns:a16="http://schemas.microsoft.com/office/drawing/2014/main" id="{98ABE822-1E9B-6D4F-928E-12053C706A54}"/>
              </a:ext>
            </a:extLst>
          </p:cNvPr>
          <p:cNvSpPr/>
          <p:nvPr/>
        </p:nvSpPr>
        <p:spPr>
          <a:xfrm>
            <a:off x="1315844" y="2878487"/>
            <a:ext cx="3990755" cy="2308324"/>
          </a:xfrm>
          <a:prstGeom prst="rect">
            <a:avLst/>
          </a:prstGeom>
        </p:spPr>
        <p:txBody>
          <a:bodyPr wrap="square">
            <a:spAutoFit/>
          </a:bodyPr>
          <a:lstStyle/>
          <a:p>
            <a:pPr algn="just"/>
            <a:r>
              <a:rPr lang="en" sz="1600" dirty="0">
                <a:latin typeface="Arial" panose="020B0604020202020204" pitchFamily="34" charset="0"/>
                <a:cs typeface="Arial" panose="020B0604020202020204" pitchFamily="34" charset="0"/>
              </a:rPr>
              <a:t>Cela est simplement expliqué par la mesure du degré de perception et de compréhension des sons par l’auditeur. Vous pourriez penser que c’est un élément subjectif, mais en réalité, il y a une mesure standard mondiale (STIPA, donnant une valeur STI - Speech Transmission Index) qui permet d’évaluer les syst</a:t>
            </a:r>
            <a:r>
              <a:rPr lang="fr-FR" sz="1600" dirty="0" err="1">
                <a:latin typeface="Arial" panose="020B0604020202020204" pitchFamily="34" charset="0"/>
                <a:cs typeface="Arial" panose="020B0604020202020204" pitchFamily="34" charset="0"/>
              </a:rPr>
              <a:t>ème</a:t>
            </a:r>
            <a:r>
              <a:rPr lang="en" sz="1600" dirty="0">
                <a:latin typeface="Arial" panose="020B0604020202020204" pitchFamily="34" charset="0"/>
                <a:cs typeface="Arial" panose="020B0604020202020204" pitchFamily="34" charset="0"/>
              </a:rPr>
              <a:t>s et les installations </a:t>
            </a:r>
            <a:r>
              <a:rPr lang="en" sz="1600" dirty="0" err="1">
                <a:latin typeface="Arial" panose="020B0604020202020204" pitchFamily="34" charset="0"/>
                <a:cs typeface="Arial" panose="020B0604020202020204" pitchFamily="34" charset="0"/>
              </a:rPr>
              <a:t>réussies</a:t>
            </a:r>
            <a:r>
              <a:rPr lang="en" sz="1600" dirty="0">
                <a:latin typeface="Arial" panose="020B0604020202020204" pitchFamily="34" charset="0"/>
                <a:cs typeface="Arial" panose="020B0604020202020204" pitchFamily="34" charset="0"/>
              </a:rPr>
              <a:t>.</a:t>
            </a:r>
          </a:p>
        </p:txBody>
      </p:sp>
      <p:pic>
        <p:nvPicPr>
          <p:cNvPr id="6" name="Image 5">
            <a:extLst>
              <a:ext uri="{FF2B5EF4-FFF2-40B4-BE49-F238E27FC236}">
                <a16:creationId xmlns:a16="http://schemas.microsoft.com/office/drawing/2014/main" id="{92684304-11F5-184E-9BFA-B1E10C54CB22}"/>
              </a:ext>
            </a:extLst>
          </p:cNvPr>
          <p:cNvPicPr/>
          <p:nvPr/>
        </p:nvPicPr>
        <p:blipFill rotWithShape="1">
          <a:blip r:embed="rId2"/>
          <a:srcRect l="21914" t="14848" b="20114"/>
          <a:stretch/>
        </p:blipFill>
        <p:spPr bwMode="auto">
          <a:xfrm>
            <a:off x="5778099" y="4006835"/>
            <a:ext cx="6116713" cy="2616990"/>
          </a:xfrm>
          <a:prstGeom prst="rect">
            <a:avLst/>
          </a:prstGeom>
          <a:ln>
            <a:noFill/>
          </a:ln>
          <a:extLst>
            <a:ext uri="{53640926-AAD7-44D8-BBD7-CCE9431645EC}">
              <a14:shadowObscured xmlns:a14="http://schemas.microsoft.com/office/drawing/2010/main"/>
            </a:ext>
          </a:extLst>
        </p:spPr>
      </p:pic>
      <p:pic>
        <p:nvPicPr>
          <p:cNvPr id="7" name="Image 6">
            <a:extLst>
              <a:ext uri="{FF2B5EF4-FFF2-40B4-BE49-F238E27FC236}">
                <a16:creationId xmlns:a16="http://schemas.microsoft.com/office/drawing/2014/main" id="{3C1C50F0-1217-294B-B2AA-864845F27B44}"/>
              </a:ext>
            </a:extLst>
          </p:cNvPr>
          <p:cNvPicPr/>
          <p:nvPr/>
        </p:nvPicPr>
        <p:blipFill rotWithShape="1">
          <a:blip r:embed="rId3">
            <a:extLst>
              <a:ext uri="{28A0092B-C50C-407E-A947-70E740481C1C}">
                <a14:useLocalDpi xmlns:a14="http://schemas.microsoft.com/office/drawing/2010/main" val="0"/>
              </a:ext>
            </a:extLst>
          </a:blip>
          <a:srcRect b="8100"/>
          <a:stretch/>
        </p:blipFill>
        <p:spPr bwMode="auto">
          <a:xfrm>
            <a:off x="5664821" y="1191607"/>
            <a:ext cx="6413898" cy="2616990"/>
          </a:xfrm>
          <a:prstGeom prst="rect">
            <a:avLst/>
          </a:prstGeom>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C7A2AA50-D9D8-9C47-A7B9-F6FDD1168A2E}"/>
              </a:ext>
            </a:extLst>
          </p:cNvPr>
          <p:cNvSpPr/>
          <p:nvPr/>
        </p:nvSpPr>
        <p:spPr>
          <a:xfrm rot="16200000">
            <a:off x="-829158" y="3577764"/>
            <a:ext cx="2452531" cy="461665"/>
          </a:xfrm>
          <a:prstGeom prst="rect">
            <a:avLst/>
          </a:prstGeom>
        </p:spPr>
        <p:txBody>
          <a:bodyPr wrap="none">
            <a:spAutoFit/>
          </a:bodyPr>
          <a:lstStyle/>
          <a:p>
            <a:r>
              <a:rPr lang="fr-FR" sz="2400" dirty="0">
                <a:solidFill>
                  <a:schemeClr val="bg1"/>
                </a:solidFill>
                <a:latin typeface="Arial" panose="020B0604020202020204" pitchFamily="34" charset="0"/>
                <a:cs typeface="Arial" panose="020B0604020202020204" pitchFamily="34" charset="0"/>
              </a:rPr>
              <a:t>CRITÈRE VITAL</a:t>
            </a:r>
          </a:p>
        </p:txBody>
      </p:sp>
    </p:spTree>
    <p:extLst>
      <p:ext uri="{BB962C8B-B14F-4D97-AF65-F5344CB8AC3E}">
        <p14:creationId xmlns:p14="http://schemas.microsoft.com/office/powerpoint/2010/main" val="2289679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B9518A-1E1F-DA4F-8623-D10C2FCDCFE5}"/>
              </a:ext>
            </a:extLst>
          </p:cNvPr>
          <p:cNvSpPr/>
          <p:nvPr/>
        </p:nvSpPr>
        <p:spPr>
          <a:xfrm>
            <a:off x="1" y="925551"/>
            <a:ext cx="844344" cy="5932449"/>
          </a:xfrm>
          <a:prstGeom prst="rect">
            <a:avLst/>
          </a:prstGeom>
          <a:solidFill>
            <a:srgbClr val="3A5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3" name="Rectangle 2">
            <a:extLst>
              <a:ext uri="{FF2B5EF4-FFF2-40B4-BE49-F238E27FC236}">
                <a16:creationId xmlns:a16="http://schemas.microsoft.com/office/drawing/2014/main" id="{BC0D2079-8CDC-4B4F-9F2C-7F78DF7BD995}"/>
              </a:ext>
            </a:extLst>
          </p:cNvPr>
          <p:cNvSpPr/>
          <p:nvPr/>
        </p:nvSpPr>
        <p:spPr>
          <a:xfrm>
            <a:off x="1315844" y="1532204"/>
            <a:ext cx="3462807" cy="584775"/>
          </a:xfrm>
          <a:prstGeom prst="rect">
            <a:avLst/>
          </a:prstGeom>
        </p:spPr>
        <p:txBody>
          <a:bodyPr wrap="none">
            <a:spAutoFit/>
          </a:bodyPr>
          <a:lstStyle/>
          <a:p>
            <a:r>
              <a:rPr lang="fr-FR" sz="3200" b="1" dirty="0">
                <a:latin typeface="Arial" panose="020B0604020202020204" pitchFamily="34" charset="0"/>
                <a:cs typeface="Arial" panose="020B0604020202020204" pitchFamily="34" charset="0"/>
              </a:rPr>
              <a:t>Niveaux sonores</a:t>
            </a:r>
          </a:p>
        </p:txBody>
      </p:sp>
      <p:sp>
        <p:nvSpPr>
          <p:cNvPr id="5" name="Rectangle 4">
            <a:extLst>
              <a:ext uri="{FF2B5EF4-FFF2-40B4-BE49-F238E27FC236}">
                <a16:creationId xmlns:a16="http://schemas.microsoft.com/office/drawing/2014/main" id="{98ABE822-1E9B-6D4F-928E-12053C706A54}"/>
              </a:ext>
            </a:extLst>
          </p:cNvPr>
          <p:cNvSpPr/>
          <p:nvPr/>
        </p:nvSpPr>
        <p:spPr>
          <a:xfrm>
            <a:off x="1315844" y="2699447"/>
            <a:ext cx="4213086" cy="3046988"/>
          </a:xfrm>
          <a:prstGeom prst="rect">
            <a:avLst/>
          </a:prstGeom>
        </p:spPr>
        <p:txBody>
          <a:bodyPr wrap="square">
            <a:spAutoFit/>
          </a:bodyPr>
          <a:lstStyle/>
          <a:p>
            <a:pPr algn="just"/>
            <a:r>
              <a:rPr lang="en" sz="1600" dirty="0">
                <a:latin typeface="Arial" panose="020B0604020202020204" pitchFamily="34" charset="0"/>
                <a:cs typeface="Arial" panose="020B0604020202020204" pitchFamily="34" charset="0"/>
              </a:rPr>
              <a:t>Nous pensons tous savoir ce que ‘fort’ signifie, mesuré dans le secteur audiovisuel par les d</a:t>
            </a:r>
            <a:r>
              <a:rPr lang="fr-FR" sz="1600" dirty="0">
                <a:latin typeface="Arial" panose="020B0604020202020204" pitchFamily="34" charset="0"/>
                <a:cs typeface="Arial" panose="020B0604020202020204" pitchFamily="34" charset="0"/>
              </a:rPr>
              <a:t>é</a:t>
            </a:r>
            <a:r>
              <a:rPr lang="en" sz="1600" dirty="0" err="1">
                <a:latin typeface="Arial" panose="020B0604020202020204" pitchFamily="34" charset="0"/>
                <a:cs typeface="Arial" panose="020B0604020202020204" pitchFamily="34" charset="0"/>
              </a:rPr>
              <a:t>cibels</a:t>
            </a:r>
            <a:r>
              <a:rPr lang="en" sz="1600" dirty="0">
                <a:latin typeface="Arial" panose="020B0604020202020204" pitchFamily="34" charset="0"/>
                <a:cs typeface="Arial" panose="020B0604020202020204" pitchFamily="34" charset="0"/>
              </a:rPr>
              <a:t> d’un niveau de pression </a:t>
            </a:r>
            <a:r>
              <a:rPr lang="en" sz="1600" dirty="0" err="1">
                <a:latin typeface="Arial" panose="020B0604020202020204" pitchFamily="34" charset="0"/>
                <a:cs typeface="Arial" panose="020B0604020202020204" pitchFamily="34" charset="0"/>
              </a:rPr>
              <a:t>sonore</a:t>
            </a:r>
            <a:r>
              <a:rPr lang="en" sz="1600" dirty="0">
                <a:latin typeface="Arial" panose="020B0604020202020204" pitchFamily="34" charset="0"/>
                <a:cs typeface="Arial" panose="020B0604020202020204" pitchFamily="34" charset="0"/>
              </a:rPr>
              <a:t> (SPL), </a:t>
            </a:r>
            <a:r>
              <a:rPr lang="en" sz="1600" dirty="0" err="1">
                <a:latin typeface="Arial" panose="020B0604020202020204" pitchFamily="34" charset="0"/>
                <a:cs typeface="Arial" panose="020B0604020202020204" pitchFamily="34" charset="0"/>
              </a:rPr>
              <a:t>mais</a:t>
            </a:r>
            <a:r>
              <a:rPr lang="en" sz="1600" dirty="0">
                <a:latin typeface="Arial" panose="020B0604020202020204" pitchFamily="34" charset="0"/>
                <a:cs typeface="Arial" panose="020B0604020202020204" pitchFamily="34" charset="0"/>
              </a:rPr>
              <a:t> l’</a:t>
            </a:r>
            <a:r>
              <a:rPr lang="fr-FR" sz="1600" dirty="0">
                <a:latin typeface="Arial" panose="020B0604020202020204" pitchFamily="34" charset="0"/>
                <a:cs typeface="Arial" panose="020B0604020202020204" pitchFamily="34" charset="0"/>
              </a:rPr>
              <a:t>o</a:t>
            </a:r>
            <a:r>
              <a:rPr lang="en" sz="1600" dirty="0" err="1">
                <a:latin typeface="Arial" panose="020B0604020202020204" pitchFamily="34" charset="0"/>
                <a:cs typeface="Arial" panose="020B0604020202020204" pitchFamily="34" charset="0"/>
              </a:rPr>
              <a:t>reille</a:t>
            </a:r>
            <a:r>
              <a:rPr lang="en" sz="1600" dirty="0">
                <a:latin typeface="Arial" panose="020B0604020202020204" pitchFamily="34" charset="0"/>
                <a:cs typeface="Arial" panose="020B0604020202020204" pitchFamily="34" charset="0"/>
              </a:rPr>
              <a:t> </a:t>
            </a:r>
            <a:r>
              <a:rPr lang="en" sz="1600" dirty="0" err="1">
                <a:latin typeface="Arial" panose="020B0604020202020204" pitchFamily="34" charset="0"/>
                <a:cs typeface="Arial" panose="020B0604020202020204" pitchFamily="34" charset="0"/>
              </a:rPr>
              <a:t>humaine</a:t>
            </a:r>
            <a:r>
              <a:rPr lang="en" sz="1600" dirty="0">
                <a:latin typeface="Arial" panose="020B0604020202020204" pitchFamily="34" charset="0"/>
                <a:cs typeface="Arial" panose="020B0604020202020204" pitchFamily="34" charset="0"/>
              </a:rPr>
              <a:t>  compare le </a:t>
            </a:r>
            <a:r>
              <a:rPr lang="en" sz="1600" dirty="0" err="1">
                <a:latin typeface="Arial" panose="020B0604020202020204" pitchFamily="34" charset="0"/>
                <a:cs typeface="Arial" panose="020B0604020202020204" pitchFamily="34" charset="0"/>
              </a:rPr>
              <a:t>niveau</a:t>
            </a:r>
            <a:r>
              <a:rPr lang="en" sz="1600" dirty="0">
                <a:latin typeface="Arial" panose="020B0604020202020204" pitchFamily="34" charset="0"/>
                <a:cs typeface="Arial" panose="020B0604020202020204" pitchFamily="34" charset="0"/>
              </a:rPr>
              <a:t> </a:t>
            </a:r>
            <a:r>
              <a:rPr lang="en" sz="1600" dirty="0" err="1">
                <a:latin typeface="Arial" panose="020B0604020202020204" pitchFamily="34" charset="0"/>
                <a:cs typeface="Arial" panose="020B0604020202020204" pitchFamily="34" charset="0"/>
              </a:rPr>
              <a:t>selon</a:t>
            </a:r>
            <a:r>
              <a:rPr lang="en" sz="1600" dirty="0">
                <a:latin typeface="Arial" panose="020B0604020202020204" pitchFamily="34" charset="0"/>
                <a:cs typeface="Arial" panose="020B0604020202020204" pitchFamily="34" charset="0"/>
              </a:rPr>
              <a:t> </a:t>
            </a:r>
            <a:r>
              <a:rPr lang="en" sz="1600" dirty="0" err="1">
                <a:latin typeface="Arial" panose="020B0604020202020204" pitchFamily="34" charset="0"/>
                <a:cs typeface="Arial" panose="020B0604020202020204" pitchFamily="34" charset="0"/>
              </a:rPr>
              <a:t>d’autres</a:t>
            </a:r>
            <a:r>
              <a:rPr lang="en" sz="1600" dirty="0">
                <a:latin typeface="Arial" panose="020B0604020202020204" pitchFamily="34" charset="0"/>
                <a:cs typeface="Arial" panose="020B0604020202020204" pitchFamily="34" charset="0"/>
              </a:rPr>
              <a:t> sons.</a:t>
            </a:r>
          </a:p>
          <a:p>
            <a:pPr algn="just"/>
            <a:r>
              <a:rPr lang="en" sz="1600" dirty="0">
                <a:latin typeface="Arial" panose="020B0604020202020204" pitchFamily="34" charset="0"/>
                <a:cs typeface="Arial" panose="020B0604020202020204" pitchFamily="34" charset="0"/>
              </a:rPr>
              <a:t>Pour obtenir un volume ‘assez fort’, le système d</a:t>
            </a:r>
            <a:r>
              <a:rPr lang="fr-FR" sz="1600" dirty="0">
                <a:latin typeface="Arial" panose="020B0604020202020204" pitchFamily="34" charset="0"/>
                <a:cs typeface="Arial" panose="020B0604020202020204" pitchFamily="34" charset="0"/>
              </a:rPr>
              <a:t>é</a:t>
            </a:r>
            <a:r>
              <a:rPr lang="en" sz="1600" dirty="0">
                <a:latin typeface="Arial" panose="020B0604020202020204" pitchFamily="34" charset="0"/>
                <a:cs typeface="Arial" panose="020B0604020202020204" pitchFamily="34" charset="0"/>
              </a:rPr>
              <a:t>pend du niveau du bruit ambiant d’un lieu – certains supporters de foot sont plus criards que d’autres. Le volume </a:t>
            </a:r>
            <a:r>
              <a:rPr lang="en" sz="1600" dirty="0" err="1">
                <a:latin typeface="Arial" panose="020B0604020202020204" pitchFamily="34" charset="0"/>
                <a:cs typeface="Arial" panose="020B0604020202020204" pitchFamily="34" charset="0"/>
              </a:rPr>
              <a:t>sonore</a:t>
            </a:r>
            <a:r>
              <a:rPr lang="en" sz="1600" dirty="0">
                <a:latin typeface="Arial" panose="020B0604020202020204" pitchFamily="34" charset="0"/>
                <a:cs typeface="Arial" panose="020B0604020202020204" pitchFamily="34" charset="0"/>
              </a:rPr>
              <a:t> a un </a:t>
            </a:r>
            <a:r>
              <a:rPr lang="en" sz="1600" dirty="0" err="1">
                <a:latin typeface="Arial" panose="020B0604020202020204" pitchFamily="34" charset="0"/>
                <a:cs typeface="Arial" panose="020B0604020202020204" pitchFamily="34" charset="0"/>
              </a:rPr>
              <a:t>coût</a:t>
            </a:r>
            <a:r>
              <a:rPr lang="en" sz="1600" dirty="0">
                <a:latin typeface="Arial" panose="020B0604020202020204" pitchFamily="34" charset="0"/>
                <a:cs typeface="Arial" panose="020B0604020202020204" pitchFamily="34" charset="0"/>
              </a:rPr>
              <a:t>, </a:t>
            </a:r>
            <a:r>
              <a:rPr lang="en" sz="1600" dirty="0" err="1">
                <a:latin typeface="Arial" panose="020B0604020202020204" pitchFamily="34" charset="0"/>
                <a:cs typeface="Arial" panose="020B0604020202020204" pitchFamily="34" charset="0"/>
              </a:rPr>
              <a:t>alors</a:t>
            </a:r>
            <a:r>
              <a:rPr lang="en" sz="1600" dirty="0">
                <a:latin typeface="Arial" panose="020B0604020202020204" pitchFamily="34" charset="0"/>
                <a:cs typeface="Arial" panose="020B0604020202020204" pitchFamily="34" charset="0"/>
              </a:rPr>
              <a:t> il </a:t>
            </a:r>
            <a:r>
              <a:rPr lang="en" sz="1600" dirty="0" err="1">
                <a:latin typeface="Arial" panose="020B0604020202020204" pitchFamily="34" charset="0"/>
                <a:cs typeface="Arial" panose="020B0604020202020204" pitchFamily="34" charset="0"/>
              </a:rPr>
              <a:t>est</a:t>
            </a:r>
            <a:r>
              <a:rPr lang="en" sz="1600" dirty="0">
                <a:latin typeface="Arial" panose="020B0604020202020204" pitchFamily="34" charset="0"/>
                <a:cs typeface="Arial" panose="020B0604020202020204" pitchFamily="34" charset="0"/>
              </a:rPr>
              <a:t> important de </a:t>
            </a:r>
            <a:r>
              <a:rPr lang="en" sz="1600" dirty="0" err="1">
                <a:latin typeface="Arial" panose="020B0604020202020204" pitchFamily="34" charset="0"/>
                <a:cs typeface="Arial" panose="020B0604020202020204" pitchFamily="34" charset="0"/>
              </a:rPr>
              <a:t>collaborer</a:t>
            </a:r>
            <a:r>
              <a:rPr lang="en" sz="1600" dirty="0">
                <a:latin typeface="Arial" panose="020B0604020202020204" pitchFamily="34" charset="0"/>
                <a:cs typeface="Arial" panose="020B0604020202020204" pitchFamily="34" charset="0"/>
              </a:rPr>
              <a:t> avec un </a:t>
            </a:r>
            <a:r>
              <a:rPr lang="en" sz="1600" dirty="0" err="1">
                <a:latin typeface="Arial" panose="020B0604020202020204" pitchFamily="34" charset="0"/>
                <a:cs typeface="Arial" panose="020B0604020202020204" pitchFamily="34" charset="0"/>
              </a:rPr>
              <a:t>ingénieur</a:t>
            </a:r>
            <a:r>
              <a:rPr lang="en" sz="1600" dirty="0">
                <a:latin typeface="Arial" panose="020B0604020202020204" pitchFamily="34" charset="0"/>
                <a:cs typeface="Arial" panose="020B0604020202020204" pitchFamily="34" charset="0"/>
              </a:rPr>
              <a:t> du son comp</a:t>
            </a:r>
            <a:r>
              <a:rPr lang="fr-FR" sz="1600" dirty="0">
                <a:latin typeface="Arial" panose="020B0604020202020204" pitchFamily="34" charset="0"/>
                <a:cs typeface="Arial" panose="020B0604020202020204" pitchFamily="34" charset="0"/>
              </a:rPr>
              <a:t>é</a:t>
            </a:r>
            <a:r>
              <a:rPr lang="en" sz="1600" dirty="0">
                <a:latin typeface="Arial" panose="020B0604020202020204" pitchFamily="34" charset="0"/>
                <a:cs typeface="Arial" panose="020B0604020202020204" pitchFamily="34" charset="0"/>
              </a:rPr>
              <a:t>tent </a:t>
            </a:r>
            <a:r>
              <a:rPr lang="en" sz="1600" dirty="0" err="1">
                <a:latin typeface="Arial" panose="020B0604020202020204" pitchFamily="34" charset="0"/>
                <a:cs typeface="Arial" panose="020B0604020202020204" pitchFamily="34" charset="0"/>
              </a:rPr>
              <a:t>afin</a:t>
            </a:r>
            <a:r>
              <a:rPr lang="en" sz="1600" dirty="0">
                <a:latin typeface="Arial" panose="020B0604020202020204" pitchFamily="34" charset="0"/>
                <a:cs typeface="Arial" panose="020B0604020202020204" pitchFamily="34" charset="0"/>
              </a:rPr>
              <a:t> de </a:t>
            </a:r>
            <a:r>
              <a:rPr lang="en" sz="1600" dirty="0" err="1">
                <a:latin typeface="Arial" panose="020B0604020202020204" pitchFamily="34" charset="0"/>
                <a:cs typeface="Arial" panose="020B0604020202020204" pitchFamily="34" charset="0"/>
              </a:rPr>
              <a:t>trouver</a:t>
            </a:r>
            <a:r>
              <a:rPr lang="en" sz="1600" dirty="0">
                <a:latin typeface="Arial" panose="020B0604020202020204" pitchFamily="34" charset="0"/>
                <a:cs typeface="Arial" panose="020B0604020202020204" pitchFamily="34" charset="0"/>
              </a:rPr>
              <a:t> le bon rapport </a:t>
            </a:r>
            <a:r>
              <a:rPr lang="en" sz="1600" dirty="0" err="1">
                <a:latin typeface="Arial" panose="020B0604020202020204" pitchFamily="34" charset="0"/>
                <a:cs typeface="Arial" panose="020B0604020202020204" pitchFamily="34" charset="0"/>
              </a:rPr>
              <a:t>qualité</a:t>
            </a:r>
            <a:r>
              <a:rPr lang="en" sz="1600" dirty="0">
                <a:latin typeface="Arial" panose="020B0604020202020204" pitchFamily="34" charset="0"/>
                <a:cs typeface="Arial" panose="020B0604020202020204" pitchFamily="34" charset="0"/>
              </a:rPr>
              <a:t>/budget.</a:t>
            </a:r>
          </a:p>
        </p:txBody>
      </p:sp>
      <p:sp>
        <p:nvSpPr>
          <p:cNvPr id="8" name="Rectangle 7">
            <a:extLst>
              <a:ext uri="{FF2B5EF4-FFF2-40B4-BE49-F238E27FC236}">
                <a16:creationId xmlns:a16="http://schemas.microsoft.com/office/drawing/2014/main" id="{C7A2AA50-D9D8-9C47-A7B9-F6FDD1168A2E}"/>
              </a:ext>
            </a:extLst>
          </p:cNvPr>
          <p:cNvSpPr/>
          <p:nvPr/>
        </p:nvSpPr>
        <p:spPr>
          <a:xfrm rot="16200000">
            <a:off x="-865933" y="3577764"/>
            <a:ext cx="2526076" cy="461665"/>
          </a:xfrm>
          <a:prstGeom prst="rect">
            <a:avLst/>
          </a:prstGeom>
        </p:spPr>
        <p:txBody>
          <a:bodyPr wrap="none">
            <a:spAutoFit/>
          </a:bodyPr>
          <a:lstStyle/>
          <a:p>
            <a:r>
              <a:rPr lang="fr-FR" sz="2400" dirty="0">
                <a:solidFill>
                  <a:schemeClr val="bg1"/>
                </a:solidFill>
                <a:latin typeface="Arial" panose="020B0604020202020204" pitchFamily="34" charset="0"/>
                <a:cs typeface="Arial" panose="020B0604020202020204" pitchFamily="34" charset="0"/>
              </a:rPr>
              <a:t>CRITÈRE VITAL</a:t>
            </a:r>
          </a:p>
        </p:txBody>
      </p:sp>
      <p:pic>
        <p:nvPicPr>
          <p:cNvPr id="10" name="Image 9">
            <a:extLst>
              <a:ext uri="{FF2B5EF4-FFF2-40B4-BE49-F238E27FC236}">
                <a16:creationId xmlns:a16="http://schemas.microsoft.com/office/drawing/2014/main" id="{B455C058-84C0-854F-B1B6-A53E685F5ECE}"/>
              </a:ext>
            </a:extLst>
          </p:cNvPr>
          <p:cNvPicPr>
            <a:picLocks noChangeAspect="1"/>
          </p:cNvPicPr>
          <p:nvPr/>
        </p:nvPicPr>
        <p:blipFill>
          <a:blip r:embed="rId2"/>
          <a:stretch>
            <a:fillRect/>
          </a:stretch>
        </p:blipFill>
        <p:spPr>
          <a:xfrm>
            <a:off x="6739056" y="3055734"/>
            <a:ext cx="4485037" cy="1505724"/>
          </a:xfrm>
          <a:prstGeom prst="rect">
            <a:avLst/>
          </a:prstGeom>
        </p:spPr>
      </p:pic>
    </p:spTree>
    <p:extLst>
      <p:ext uri="{BB962C8B-B14F-4D97-AF65-F5344CB8AC3E}">
        <p14:creationId xmlns:p14="http://schemas.microsoft.com/office/powerpoint/2010/main" val="32409637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B9518A-1E1F-DA4F-8623-D10C2FCDCFE5}"/>
              </a:ext>
            </a:extLst>
          </p:cNvPr>
          <p:cNvSpPr/>
          <p:nvPr/>
        </p:nvSpPr>
        <p:spPr>
          <a:xfrm>
            <a:off x="1" y="893135"/>
            <a:ext cx="844344" cy="5964865"/>
          </a:xfrm>
          <a:prstGeom prst="rect">
            <a:avLst/>
          </a:prstGeom>
          <a:solidFill>
            <a:srgbClr val="3A5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3" name="Rectangle 2">
            <a:extLst>
              <a:ext uri="{FF2B5EF4-FFF2-40B4-BE49-F238E27FC236}">
                <a16:creationId xmlns:a16="http://schemas.microsoft.com/office/drawing/2014/main" id="{BC0D2079-8CDC-4B4F-9F2C-7F78DF7BD995}"/>
              </a:ext>
            </a:extLst>
          </p:cNvPr>
          <p:cNvSpPr/>
          <p:nvPr/>
        </p:nvSpPr>
        <p:spPr>
          <a:xfrm>
            <a:off x="1315844" y="1532204"/>
            <a:ext cx="2371162" cy="584775"/>
          </a:xfrm>
          <a:prstGeom prst="rect">
            <a:avLst/>
          </a:prstGeom>
        </p:spPr>
        <p:txBody>
          <a:bodyPr wrap="none">
            <a:spAutoFit/>
          </a:bodyPr>
          <a:lstStyle/>
          <a:p>
            <a:r>
              <a:rPr lang="fr-FR" sz="3200" b="1" dirty="0">
                <a:latin typeface="Arial" panose="020B0604020202020204" pitchFamily="34" charset="0"/>
                <a:cs typeface="Arial" panose="020B0604020202020204" pitchFamily="34" charset="0"/>
              </a:rPr>
              <a:t>Couverture</a:t>
            </a:r>
          </a:p>
        </p:txBody>
      </p:sp>
      <p:sp>
        <p:nvSpPr>
          <p:cNvPr id="5" name="Rectangle 4">
            <a:extLst>
              <a:ext uri="{FF2B5EF4-FFF2-40B4-BE49-F238E27FC236}">
                <a16:creationId xmlns:a16="http://schemas.microsoft.com/office/drawing/2014/main" id="{98ABE822-1E9B-6D4F-928E-12053C706A54}"/>
              </a:ext>
            </a:extLst>
          </p:cNvPr>
          <p:cNvSpPr/>
          <p:nvPr/>
        </p:nvSpPr>
        <p:spPr>
          <a:xfrm>
            <a:off x="1315844" y="2345731"/>
            <a:ext cx="4780156" cy="4031873"/>
          </a:xfrm>
          <a:prstGeom prst="rect">
            <a:avLst/>
          </a:prstGeom>
        </p:spPr>
        <p:txBody>
          <a:bodyPr wrap="square">
            <a:spAutoFit/>
          </a:bodyPr>
          <a:lstStyle/>
          <a:p>
            <a:pPr algn="just"/>
            <a:r>
              <a:rPr lang="en" sz="1600" dirty="0">
                <a:latin typeface="Arial" panose="020B0604020202020204" pitchFamily="34" charset="0"/>
                <a:cs typeface="Arial" panose="020B0604020202020204" pitchFamily="34" charset="0"/>
              </a:rPr>
              <a:t>Le système </a:t>
            </a:r>
            <a:r>
              <a:rPr lang="en" sz="1600" dirty="0" err="1">
                <a:latin typeface="Arial" panose="020B0604020202020204" pitchFamily="34" charset="0"/>
                <a:cs typeface="Arial" panose="020B0604020202020204" pitchFamily="34" charset="0"/>
              </a:rPr>
              <a:t>peut</a:t>
            </a:r>
            <a:r>
              <a:rPr lang="en" sz="1600" dirty="0">
                <a:latin typeface="Arial" panose="020B0604020202020204" pitchFamily="34" charset="0"/>
                <a:cs typeface="Arial" panose="020B0604020202020204" pitchFamily="34" charset="0"/>
              </a:rPr>
              <a:t> </a:t>
            </a:r>
            <a:r>
              <a:rPr lang="en" sz="1600" dirty="0" err="1">
                <a:latin typeface="Arial" panose="020B0604020202020204" pitchFamily="34" charset="0"/>
                <a:cs typeface="Arial" panose="020B0604020202020204" pitchFamily="34" charset="0"/>
              </a:rPr>
              <a:t>très</a:t>
            </a:r>
            <a:r>
              <a:rPr lang="en" sz="1600" dirty="0">
                <a:latin typeface="Arial" panose="020B0604020202020204" pitchFamily="34" charset="0"/>
                <a:cs typeface="Arial" panose="020B0604020202020204" pitchFamily="34" charset="0"/>
              </a:rPr>
              <a:t> bien </a:t>
            </a:r>
            <a:r>
              <a:rPr lang="en" sz="1600" dirty="0" err="1">
                <a:latin typeface="Arial" panose="020B0604020202020204" pitchFamily="34" charset="0"/>
                <a:cs typeface="Arial" panose="020B0604020202020204" pitchFamily="34" charset="0"/>
              </a:rPr>
              <a:t>sonner</a:t>
            </a:r>
            <a:r>
              <a:rPr lang="en" sz="1600" dirty="0">
                <a:latin typeface="Arial" panose="020B0604020202020204" pitchFamily="34" charset="0"/>
                <a:cs typeface="Arial" panose="020B0604020202020204" pitchFamily="34" charset="0"/>
              </a:rPr>
              <a:t> pour les </a:t>
            </a:r>
            <a:r>
              <a:rPr lang="en" sz="1600" dirty="0" err="1">
                <a:latin typeface="Arial" panose="020B0604020202020204" pitchFamily="34" charset="0"/>
                <a:cs typeface="Arial" panose="020B0604020202020204" pitchFamily="34" charset="0"/>
              </a:rPr>
              <a:t>personnes</a:t>
            </a:r>
            <a:r>
              <a:rPr lang="en" sz="1600" dirty="0">
                <a:latin typeface="Arial" panose="020B0604020202020204" pitchFamily="34" charset="0"/>
                <a:cs typeface="Arial" panose="020B0604020202020204" pitchFamily="34" charset="0"/>
              </a:rPr>
              <a:t> </a:t>
            </a:r>
            <a:r>
              <a:rPr lang="en" sz="1600" dirty="0" err="1">
                <a:latin typeface="Arial" panose="020B0604020202020204" pitchFamily="34" charset="0"/>
                <a:cs typeface="Arial" panose="020B0604020202020204" pitchFamily="34" charset="0"/>
              </a:rPr>
              <a:t>situées</a:t>
            </a:r>
            <a:r>
              <a:rPr lang="en" sz="1600" dirty="0">
                <a:latin typeface="Arial" panose="020B0604020202020204" pitchFamily="34" charset="0"/>
                <a:cs typeface="Arial" panose="020B0604020202020204" pitchFamily="34" charset="0"/>
              </a:rPr>
              <a:t> dans les </a:t>
            </a:r>
            <a:r>
              <a:rPr lang="en" sz="1600" dirty="0" err="1">
                <a:latin typeface="Arial" panose="020B0604020202020204" pitchFamily="34" charset="0"/>
                <a:cs typeface="Arial" panose="020B0604020202020204" pitchFamily="34" charset="0"/>
              </a:rPr>
              <a:t>gradins</a:t>
            </a:r>
            <a:r>
              <a:rPr lang="en" sz="1600" dirty="0">
                <a:latin typeface="Arial" panose="020B0604020202020204" pitchFamily="34" charset="0"/>
                <a:cs typeface="Arial" panose="020B0604020202020204" pitchFamily="34" charset="0"/>
              </a:rPr>
              <a:t> ‘Or’ et VIP, </a:t>
            </a:r>
            <a:r>
              <a:rPr lang="en" sz="1600" dirty="0" err="1">
                <a:latin typeface="Arial" panose="020B0604020202020204" pitchFamily="34" charset="0"/>
                <a:cs typeface="Arial" panose="020B0604020202020204" pitchFamily="34" charset="0"/>
              </a:rPr>
              <a:t>mais</a:t>
            </a:r>
            <a:r>
              <a:rPr lang="en" sz="1600" dirty="0">
                <a:latin typeface="Arial" panose="020B0604020202020204" pitchFamily="34" charset="0"/>
                <a:cs typeface="Arial" panose="020B0604020202020204" pitchFamily="34" charset="0"/>
              </a:rPr>
              <a:t> </a:t>
            </a:r>
            <a:r>
              <a:rPr lang="en" sz="1600" dirty="0" err="1">
                <a:latin typeface="Arial" panose="020B0604020202020204" pitchFamily="34" charset="0"/>
                <a:cs typeface="Arial" panose="020B0604020202020204" pitchFamily="34" charset="0"/>
              </a:rPr>
              <a:t>qu’en</a:t>
            </a:r>
            <a:r>
              <a:rPr lang="en" sz="1600" dirty="0">
                <a:latin typeface="Arial" panose="020B0604020202020204" pitchFamily="34" charset="0"/>
                <a:cs typeface="Arial" panose="020B0604020202020204" pitchFamily="34" charset="0"/>
              </a:rPr>
              <a:t> </a:t>
            </a:r>
            <a:r>
              <a:rPr lang="en" sz="1600" dirty="0" err="1">
                <a:latin typeface="Arial" panose="020B0604020202020204" pitchFamily="34" charset="0"/>
                <a:cs typeface="Arial" panose="020B0604020202020204" pitchFamily="34" charset="0"/>
              </a:rPr>
              <a:t>est</a:t>
            </a:r>
            <a:r>
              <a:rPr lang="en" sz="1600" dirty="0">
                <a:latin typeface="Arial" panose="020B0604020202020204" pitchFamily="34" charset="0"/>
                <a:cs typeface="Arial" panose="020B0604020202020204" pitchFamily="34" charset="0"/>
              </a:rPr>
              <a:t> il pour les </a:t>
            </a:r>
            <a:r>
              <a:rPr lang="en" sz="1600" dirty="0" err="1">
                <a:latin typeface="Arial" panose="020B0604020202020204" pitchFamily="34" charset="0"/>
                <a:cs typeface="Arial" panose="020B0604020202020204" pitchFamily="34" charset="0"/>
              </a:rPr>
              <a:t>autres</a:t>
            </a:r>
            <a:r>
              <a:rPr lang="en" sz="1600" dirty="0">
                <a:latin typeface="Arial" panose="020B0604020202020204" pitchFamily="34" charset="0"/>
                <a:cs typeface="Arial" panose="020B0604020202020204" pitchFamily="34" charset="0"/>
              </a:rPr>
              <a:t> ? Un système son de </a:t>
            </a:r>
            <a:r>
              <a:rPr lang="en" sz="1600" dirty="0" err="1">
                <a:latin typeface="Arial" panose="020B0604020202020204" pitchFamily="34" charset="0"/>
                <a:cs typeface="Arial" panose="020B0604020202020204" pitchFamily="34" charset="0"/>
              </a:rPr>
              <a:t>qualité</a:t>
            </a:r>
            <a:r>
              <a:rPr lang="en" sz="1600" dirty="0">
                <a:latin typeface="Arial" panose="020B0604020202020204" pitchFamily="34" charset="0"/>
                <a:cs typeface="Arial" panose="020B0604020202020204" pitchFamily="34" charset="0"/>
              </a:rPr>
              <a:t> </a:t>
            </a:r>
            <a:r>
              <a:rPr lang="en" sz="1600" dirty="0" err="1">
                <a:latin typeface="Arial" panose="020B0604020202020204" pitchFamily="34" charset="0"/>
                <a:cs typeface="Arial" panose="020B0604020202020204" pitchFamily="34" charset="0"/>
              </a:rPr>
              <a:t>promet</a:t>
            </a:r>
            <a:r>
              <a:rPr lang="en" sz="1600" dirty="0">
                <a:latin typeface="Arial" panose="020B0604020202020204" pitchFamily="34" charset="0"/>
                <a:cs typeface="Arial" panose="020B0604020202020204" pitchFamily="34" charset="0"/>
              </a:rPr>
              <a:t> de </a:t>
            </a:r>
            <a:r>
              <a:rPr lang="en" sz="1600" dirty="0" err="1">
                <a:latin typeface="Arial" panose="020B0604020202020204" pitchFamily="34" charset="0"/>
                <a:cs typeface="Arial" panose="020B0604020202020204" pitchFamily="34" charset="0"/>
              </a:rPr>
              <a:t>délivrer</a:t>
            </a:r>
            <a:r>
              <a:rPr lang="en" sz="1600" dirty="0">
                <a:latin typeface="Arial" panose="020B0604020202020204" pitchFamily="34" charset="0"/>
                <a:cs typeface="Arial" panose="020B0604020202020204" pitchFamily="34" charset="0"/>
              </a:rPr>
              <a:t> les </a:t>
            </a:r>
            <a:r>
              <a:rPr lang="en" sz="1600" dirty="0" err="1">
                <a:latin typeface="Arial" panose="020B0604020202020204" pitchFamily="34" charset="0"/>
                <a:cs typeface="Arial" panose="020B0604020202020204" pitchFamily="34" charset="0"/>
              </a:rPr>
              <a:t>mêmes</a:t>
            </a:r>
            <a:r>
              <a:rPr lang="en" sz="1600" dirty="0">
                <a:latin typeface="Arial" panose="020B0604020202020204" pitchFamily="34" charset="0"/>
                <a:cs typeface="Arial" panose="020B0604020202020204" pitchFamily="34" charset="0"/>
              </a:rPr>
              <a:t> </a:t>
            </a:r>
            <a:r>
              <a:rPr lang="en" sz="1600" dirty="0" err="1">
                <a:latin typeface="Arial" panose="020B0604020202020204" pitchFamily="34" charset="0"/>
                <a:cs typeface="Arial" panose="020B0604020202020204" pitchFamily="34" charset="0"/>
              </a:rPr>
              <a:t>résultats</a:t>
            </a:r>
            <a:r>
              <a:rPr lang="en" sz="1600" dirty="0">
                <a:latin typeface="Arial" panose="020B0604020202020204" pitchFamily="34" charset="0"/>
                <a:cs typeface="Arial" panose="020B0604020202020204" pitchFamily="34" charset="0"/>
              </a:rPr>
              <a:t> pour </a:t>
            </a:r>
            <a:r>
              <a:rPr lang="en" sz="1600" dirty="0" err="1">
                <a:latin typeface="Arial" panose="020B0604020202020204" pitchFamily="34" charset="0"/>
                <a:cs typeface="Arial" panose="020B0604020202020204" pitchFamily="34" charset="0"/>
              </a:rPr>
              <a:t>l’ensemble</a:t>
            </a:r>
            <a:r>
              <a:rPr lang="en" sz="1600" dirty="0">
                <a:latin typeface="Arial" panose="020B0604020202020204" pitchFamily="34" charset="0"/>
                <a:cs typeface="Arial" panose="020B0604020202020204" pitchFamily="34" charset="0"/>
              </a:rPr>
              <a:t> des </a:t>
            </a:r>
            <a:r>
              <a:rPr lang="en" sz="1600" dirty="0" err="1">
                <a:latin typeface="Arial" panose="020B0604020202020204" pitchFamily="34" charset="0"/>
                <a:cs typeface="Arial" panose="020B0604020202020204" pitchFamily="34" charset="0"/>
              </a:rPr>
              <a:t>si</a:t>
            </a:r>
            <a:r>
              <a:rPr lang="fr-FR" sz="1600" dirty="0">
                <a:latin typeface="Arial" panose="020B0604020202020204" pitchFamily="34" charset="0"/>
                <a:cs typeface="Arial" panose="020B0604020202020204" pitchFamily="34" charset="0"/>
              </a:rPr>
              <a:t>è</a:t>
            </a:r>
            <a:r>
              <a:rPr lang="en" sz="1600" dirty="0" err="1">
                <a:latin typeface="Arial" panose="020B0604020202020204" pitchFamily="34" charset="0"/>
                <a:cs typeface="Arial" panose="020B0604020202020204" pitchFamily="34" charset="0"/>
              </a:rPr>
              <a:t>ges</a:t>
            </a:r>
            <a:r>
              <a:rPr lang="en" sz="1600" dirty="0">
                <a:latin typeface="Arial" panose="020B0604020202020204" pitchFamily="34" charset="0"/>
                <a:cs typeface="Arial" panose="020B0604020202020204" pitchFamily="34" charset="0"/>
              </a:rPr>
              <a:t> avec </a:t>
            </a:r>
            <a:r>
              <a:rPr lang="en" sz="1600" dirty="0" err="1">
                <a:latin typeface="Arial" panose="020B0604020202020204" pitchFamily="34" charset="0"/>
                <a:cs typeface="Arial" panose="020B0604020202020204" pitchFamily="34" charset="0"/>
              </a:rPr>
              <a:t>une</a:t>
            </a:r>
            <a:r>
              <a:rPr lang="en" sz="1600" dirty="0">
                <a:latin typeface="Arial" panose="020B0604020202020204" pitchFamily="34" charset="0"/>
                <a:cs typeface="Arial" panose="020B0604020202020204" pitchFamily="34" charset="0"/>
              </a:rPr>
              <a:t> couverture </a:t>
            </a:r>
            <a:r>
              <a:rPr lang="en" sz="1600" dirty="0" err="1">
                <a:latin typeface="Arial" panose="020B0604020202020204" pitchFamily="34" charset="0"/>
                <a:cs typeface="Arial" panose="020B0604020202020204" pitchFamily="34" charset="0"/>
              </a:rPr>
              <a:t>uniforme</a:t>
            </a:r>
            <a:r>
              <a:rPr lang="en" sz="1600" dirty="0">
                <a:latin typeface="Arial" panose="020B0604020202020204" pitchFamily="34" charset="0"/>
                <a:cs typeface="Arial" panose="020B0604020202020204" pitchFamily="34" charset="0"/>
              </a:rPr>
              <a:t>. Le fournisseur doit être capable d’illustrer ses propositions avec un logiciel de simulation acoustique. Il y a </a:t>
            </a:r>
            <a:r>
              <a:rPr lang="en" sz="1600" dirty="0" err="1">
                <a:latin typeface="Arial" panose="020B0604020202020204" pitchFamily="34" charset="0"/>
                <a:cs typeface="Arial" panose="020B0604020202020204" pitchFamily="34" charset="0"/>
              </a:rPr>
              <a:t>plusieurs</a:t>
            </a:r>
            <a:r>
              <a:rPr lang="en" sz="1600" dirty="0">
                <a:latin typeface="Arial" panose="020B0604020202020204" pitchFamily="34" charset="0"/>
                <a:cs typeface="Arial" panose="020B0604020202020204" pitchFamily="34" charset="0"/>
              </a:rPr>
              <a:t> </a:t>
            </a:r>
            <a:r>
              <a:rPr lang="en" sz="1600" dirty="0" err="1">
                <a:latin typeface="Arial" panose="020B0604020202020204" pitchFamily="34" charset="0"/>
                <a:cs typeface="Arial" panose="020B0604020202020204" pitchFamily="34" charset="0"/>
              </a:rPr>
              <a:t>façons</a:t>
            </a:r>
            <a:r>
              <a:rPr lang="en" sz="1600" dirty="0">
                <a:latin typeface="Arial" panose="020B0604020202020204" pitchFamily="34" charset="0"/>
                <a:cs typeface="Arial" panose="020B0604020202020204" pitchFamily="34" charset="0"/>
              </a:rPr>
              <a:t> de </a:t>
            </a:r>
            <a:r>
              <a:rPr lang="en" sz="1600" dirty="0" err="1">
                <a:latin typeface="Arial" panose="020B0604020202020204" pitchFamily="34" charset="0"/>
                <a:cs typeface="Arial" panose="020B0604020202020204" pitchFamily="34" charset="0"/>
              </a:rPr>
              <a:t>modéli</a:t>
            </a:r>
            <a:r>
              <a:rPr lang="fr-FR" sz="1600" dirty="0" err="1">
                <a:latin typeface="Arial" panose="020B0604020202020204" pitchFamily="34" charset="0"/>
                <a:cs typeface="Arial" panose="020B0604020202020204" pitchFamily="34" charset="0"/>
              </a:rPr>
              <a:t>ser</a:t>
            </a:r>
            <a:r>
              <a:rPr lang="fr-FR" sz="1600" dirty="0">
                <a:latin typeface="Arial" panose="020B0604020202020204" pitchFamily="34" charset="0"/>
                <a:cs typeface="Arial" panose="020B0604020202020204" pitchFamily="34" charset="0"/>
              </a:rPr>
              <a:t> </a:t>
            </a:r>
            <a:r>
              <a:rPr lang="en" sz="1600" dirty="0" err="1">
                <a:latin typeface="Arial" panose="020B0604020202020204" pitchFamily="34" charset="0"/>
                <a:cs typeface="Arial" panose="020B0604020202020204" pitchFamily="34" charset="0"/>
              </a:rPr>
              <a:t>une</a:t>
            </a:r>
            <a:r>
              <a:rPr lang="en" sz="1600" dirty="0">
                <a:latin typeface="Arial" panose="020B0604020202020204" pitchFamily="34" charset="0"/>
                <a:cs typeface="Arial" panose="020B0604020202020204" pitchFamily="34" charset="0"/>
              </a:rPr>
              <a:t> couverture, </a:t>
            </a:r>
            <a:r>
              <a:rPr lang="en" sz="1600" dirty="0" err="1">
                <a:latin typeface="Arial" panose="020B0604020202020204" pitchFamily="34" charset="0"/>
                <a:cs typeface="Arial" panose="020B0604020202020204" pitchFamily="34" charset="0"/>
              </a:rPr>
              <a:t>mais</a:t>
            </a:r>
            <a:r>
              <a:rPr lang="en" sz="1600" dirty="0">
                <a:latin typeface="Arial" panose="020B0604020202020204" pitchFamily="34" charset="0"/>
                <a:cs typeface="Arial" panose="020B0604020202020204" pitchFamily="34" charset="0"/>
              </a:rPr>
              <a:t> il </a:t>
            </a:r>
            <a:r>
              <a:rPr lang="en" sz="1600" dirty="0" err="1">
                <a:latin typeface="Arial" panose="020B0604020202020204" pitchFamily="34" charset="0"/>
                <a:cs typeface="Arial" panose="020B0604020202020204" pitchFamily="34" charset="0"/>
              </a:rPr>
              <a:t>est</a:t>
            </a:r>
            <a:r>
              <a:rPr lang="en" sz="1600" dirty="0">
                <a:latin typeface="Arial" panose="020B0604020202020204" pitchFamily="34" charset="0"/>
                <a:cs typeface="Arial" panose="020B0604020202020204" pitchFamily="34" charset="0"/>
              </a:rPr>
              <a:t> important que le </a:t>
            </a:r>
            <a:r>
              <a:rPr lang="en" sz="1600" dirty="0" err="1">
                <a:latin typeface="Arial" panose="020B0604020202020204" pitchFamily="34" charset="0"/>
                <a:cs typeface="Arial" panose="020B0604020202020204" pitchFamily="34" charset="0"/>
              </a:rPr>
              <a:t>concepteur</a:t>
            </a:r>
            <a:r>
              <a:rPr lang="en" sz="1600" dirty="0">
                <a:latin typeface="Arial" panose="020B0604020202020204" pitchFamily="34" charset="0"/>
                <a:cs typeface="Arial" panose="020B0604020202020204" pitchFamily="34" charset="0"/>
              </a:rPr>
              <a:t>, </a:t>
            </a:r>
            <a:r>
              <a:rPr lang="en" sz="1600" dirty="0" err="1">
                <a:latin typeface="Arial" panose="020B0604020202020204" pitchFamily="34" charset="0"/>
                <a:cs typeface="Arial" panose="020B0604020202020204" pitchFamily="34" charset="0"/>
              </a:rPr>
              <a:t>intégrateur</a:t>
            </a:r>
            <a:r>
              <a:rPr lang="en" sz="1600" dirty="0">
                <a:latin typeface="Arial" panose="020B0604020202020204" pitchFamily="34" charset="0"/>
                <a:cs typeface="Arial" panose="020B0604020202020204" pitchFamily="34" charset="0"/>
              </a:rPr>
              <a:t> et fabricant </a:t>
            </a:r>
            <a:r>
              <a:rPr lang="en" sz="1600" dirty="0" err="1">
                <a:latin typeface="Arial" panose="020B0604020202020204" pitchFamily="34" charset="0"/>
                <a:cs typeface="Arial" panose="020B0604020202020204" pitchFamily="34" charset="0"/>
              </a:rPr>
              <a:t>aient</a:t>
            </a:r>
            <a:r>
              <a:rPr lang="en" sz="1600" dirty="0">
                <a:latin typeface="Arial" panose="020B0604020202020204" pitchFamily="34" charset="0"/>
                <a:cs typeface="Arial" panose="020B0604020202020204" pitchFamily="34" charset="0"/>
              </a:rPr>
              <a:t> de </a:t>
            </a:r>
            <a:r>
              <a:rPr lang="en" sz="1600" dirty="0" err="1">
                <a:latin typeface="Arial" panose="020B0604020202020204" pitchFamily="34" charset="0"/>
                <a:cs typeface="Arial" panose="020B0604020202020204" pitchFamily="34" charset="0"/>
              </a:rPr>
              <a:t>l’exp</a:t>
            </a:r>
            <a:r>
              <a:rPr lang="fr-FR" sz="1600" dirty="0">
                <a:latin typeface="Arial" panose="020B0604020202020204" pitchFamily="34" charset="0"/>
                <a:cs typeface="Arial" panose="020B0604020202020204" pitchFamily="34" charset="0"/>
              </a:rPr>
              <a:t>é</a:t>
            </a:r>
            <a:r>
              <a:rPr lang="en" sz="1600" dirty="0" err="1">
                <a:latin typeface="Arial" panose="020B0604020202020204" pitchFamily="34" charset="0"/>
                <a:cs typeface="Arial" panose="020B0604020202020204" pitchFamily="34" charset="0"/>
              </a:rPr>
              <a:t>rience</a:t>
            </a:r>
            <a:r>
              <a:rPr lang="en" sz="1600" dirty="0">
                <a:latin typeface="Arial" panose="020B0604020202020204" pitchFamily="34" charset="0"/>
                <a:cs typeface="Arial" panose="020B0604020202020204" pitchFamily="34" charset="0"/>
              </a:rPr>
              <a:t> avec les </a:t>
            </a:r>
            <a:r>
              <a:rPr lang="fr-FR" sz="1600" dirty="0">
                <a:latin typeface="Arial" panose="020B0604020202020204" pitchFamily="34" charset="0"/>
                <a:cs typeface="Arial" panose="020B0604020202020204" pitchFamily="34" charset="0"/>
              </a:rPr>
              <a:t>installations grand format.</a:t>
            </a:r>
          </a:p>
          <a:p>
            <a:pPr algn="just"/>
            <a:r>
              <a:rPr lang="en" sz="1600" dirty="0">
                <a:latin typeface="Arial" panose="020B0604020202020204" pitchFamily="34" charset="0"/>
                <a:cs typeface="Arial" panose="020B0604020202020204" pitchFamily="34" charset="0"/>
              </a:rPr>
              <a:t>Les syst</a:t>
            </a:r>
            <a:r>
              <a:rPr lang="fr-FR" sz="1600" dirty="0" err="1">
                <a:latin typeface="Arial" panose="020B0604020202020204" pitchFamily="34" charset="0"/>
                <a:cs typeface="Arial" panose="020B0604020202020204" pitchFamily="34" charset="0"/>
              </a:rPr>
              <a:t>ème</a:t>
            </a:r>
            <a:r>
              <a:rPr lang="en" sz="1600" dirty="0">
                <a:latin typeface="Arial" panose="020B0604020202020204" pitchFamily="34" charset="0"/>
                <a:cs typeface="Arial" panose="020B0604020202020204" pitchFamily="34" charset="0"/>
              </a:rPr>
              <a:t>s tape-</a:t>
            </a:r>
            <a:r>
              <a:rPr lang="en" sz="1600" dirty="0" err="1">
                <a:latin typeface="Arial" panose="020B0604020202020204" pitchFamily="34" charset="0"/>
                <a:cs typeface="Arial" panose="020B0604020202020204" pitchFamily="34" charset="0"/>
              </a:rPr>
              <a:t>à</a:t>
            </a:r>
            <a:r>
              <a:rPr lang="en" sz="1600" dirty="0">
                <a:latin typeface="Arial" panose="020B0604020202020204" pitchFamily="34" charset="0"/>
                <a:cs typeface="Arial" panose="020B0604020202020204" pitchFamily="34" charset="0"/>
              </a:rPr>
              <a:t>-l’oeil </a:t>
            </a:r>
            <a:r>
              <a:rPr lang="en" sz="1600" dirty="0" err="1">
                <a:latin typeface="Arial" panose="020B0604020202020204" pitchFamily="34" charset="0"/>
                <a:cs typeface="Arial" panose="020B0604020202020204" pitchFamily="34" charset="0"/>
              </a:rPr>
              <a:t>dédiés</a:t>
            </a:r>
            <a:r>
              <a:rPr lang="en" sz="1600" dirty="0">
                <a:latin typeface="Arial" panose="020B0604020202020204" pitchFamily="34" charset="0"/>
                <a:cs typeface="Arial" panose="020B0604020202020204" pitchFamily="34" charset="0"/>
              </a:rPr>
              <a:t> au spectacle vivant </a:t>
            </a:r>
            <a:r>
              <a:rPr lang="en" sz="1600" dirty="0" err="1">
                <a:latin typeface="Arial" panose="020B0604020202020204" pitchFamily="34" charset="0"/>
                <a:cs typeface="Arial" panose="020B0604020202020204" pitchFamily="34" charset="0"/>
              </a:rPr>
              <a:t>n’ont</a:t>
            </a:r>
            <a:r>
              <a:rPr lang="en" sz="1600" dirty="0">
                <a:latin typeface="Arial" panose="020B0604020202020204" pitchFamily="34" charset="0"/>
                <a:cs typeface="Arial" panose="020B0604020202020204" pitchFamily="34" charset="0"/>
              </a:rPr>
              <a:t> que </a:t>
            </a:r>
            <a:r>
              <a:rPr lang="en" sz="1600" dirty="0" err="1">
                <a:latin typeface="Arial" panose="020B0604020202020204" pitchFamily="34" charset="0"/>
                <a:cs typeface="Arial" panose="020B0604020202020204" pitchFamily="34" charset="0"/>
              </a:rPr>
              <a:t>très</a:t>
            </a:r>
            <a:r>
              <a:rPr lang="en" sz="1600" dirty="0">
                <a:latin typeface="Arial" panose="020B0604020202020204" pitchFamily="34" charset="0"/>
                <a:cs typeface="Arial" panose="020B0604020202020204" pitchFamily="34" charset="0"/>
              </a:rPr>
              <a:t> </a:t>
            </a:r>
            <a:r>
              <a:rPr lang="en" sz="1600" dirty="0" err="1">
                <a:latin typeface="Arial" panose="020B0604020202020204" pitchFamily="34" charset="0"/>
                <a:cs typeface="Arial" panose="020B0604020202020204" pitchFamily="34" charset="0"/>
              </a:rPr>
              <a:t>peu</a:t>
            </a:r>
            <a:r>
              <a:rPr lang="en" sz="1600" dirty="0">
                <a:latin typeface="Arial" panose="020B0604020202020204" pitchFamily="34" charset="0"/>
                <a:cs typeface="Arial" panose="020B0604020202020204" pitchFamily="34" charset="0"/>
              </a:rPr>
              <a:t> de choses en commun avec les </a:t>
            </a:r>
            <a:r>
              <a:rPr lang="en" sz="1600" dirty="0" err="1">
                <a:latin typeface="Arial" panose="020B0604020202020204" pitchFamily="34" charset="0"/>
                <a:cs typeface="Arial" panose="020B0604020202020204" pitchFamily="34" charset="0"/>
              </a:rPr>
              <a:t>syst</a:t>
            </a:r>
            <a:r>
              <a:rPr lang="fr-FR" sz="1600" dirty="0" err="1">
                <a:latin typeface="Arial" panose="020B0604020202020204" pitchFamily="34" charset="0"/>
                <a:cs typeface="Arial" panose="020B0604020202020204" pitchFamily="34" charset="0"/>
              </a:rPr>
              <a:t>èm</a:t>
            </a:r>
            <a:r>
              <a:rPr lang="en" sz="1600" dirty="0" err="1">
                <a:latin typeface="Arial" panose="020B0604020202020204" pitchFamily="34" charset="0"/>
                <a:cs typeface="Arial" panose="020B0604020202020204" pitchFamily="34" charset="0"/>
              </a:rPr>
              <a:t>es</a:t>
            </a:r>
            <a:r>
              <a:rPr lang="en" sz="1600" dirty="0">
                <a:latin typeface="Arial" panose="020B0604020202020204" pitchFamily="34" charset="0"/>
                <a:cs typeface="Arial" panose="020B0604020202020204" pitchFamily="34" charset="0"/>
              </a:rPr>
              <a:t> </a:t>
            </a:r>
            <a:r>
              <a:rPr lang="en" sz="1600" dirty="0" err="1">
                <a:latin typeface="Arial" panose="020B0604020202020204" pitchFamily="34" charset="0"/>
                <a:cs typeface="Arial" panose="020B0604020202020204" pitchFamily="34" charset="0"/>
              </a:rPr>
              <a:t>d’installation</a:t>
            </a:r>
            <a:r>
              <a:rPr lang="en" sz="1600" dirty="0">
                <a:latin typeface="Arial" panose="020B0604020202020204" pitchFamily="34" charset="0"/>
                <a:cs typeface="Arial" panose="020B0604020202020204" pitchFamily="34" charset="0"/>
              </a:rPr>
              <a:t>, qui </a:t>
            </a:r>
            <a:r>
              <a:rPr lang="en" sz="1600" dirty="0" err="1">
                <a:latin typeface="Arial" panose="020B0604020202020204" pitchFamily="34" charset="0"/>
                <a:cs typeface="Arial" panose="020B0604020202020204" pitchFamily="34" charset="0"/>
              </a:rPr>
              <a:t>offrent</a:t>
            </a:r>
            <a:r>
              <a:rPr lang="en" sz="1600" dirty="0">
                <a:latin typeface="Arial" panose="020B0604020202020204" pitchFamily="34" charset="0"/>
                <a:cs typeface="Arial" panose="020B0604020202020204" pitchFamily="34" charset="0"/>
              </a:rPr>
              <a:t> </a:t>
            </a:r>
            <a:r>
              <a:rPr lang="en" sz="1600" dirty="0" err="1">
                <a:latin typeface="Arial" panose="020B0604020202020204" pitchFamily="34" charset="0"/>
                <a:cs typeface="Arial" panose="020B0604020202020204" pitchFamily="34" charset="0"/>
              </a:rPr>
              <a:t>une</a:t>
            </a:r>
            <a:r>
              <a:rPr lang="en" sz="1600" dirty="0">
                <a:latin typeface="Arial" panose="020B0604020202020204" pitchFamily="34" charset="0"/>
                <a:cs typeface="Arial" panose="020B0604020202020204" pitchFamily="34" charset="0"/>
              </a:rPr>
              <a:t> </a:t>
            </a:r>
            <a:r>
              <a:rPr lang="en" sz="1600" dirty="0" err="1">
                <a:latin typeface="Arial" panose="020B0604020202020204" pitchFamily="34" charset="0"/>
                <a:cs typeface="Arial" panose="020B0604020202020204" pitchFamily="34" charset="0"/>
              </a:rPr>
              <a:t>flexibilité</a:t>
            </a:r>
            <a:r>
              <a:rPr lang="en" sz="1600" dirty="0">
                <a:latin typeface="Arial" panose="020B0604020202020204" pitchFamily="34" charset="0"/>
                <a:cs typeface="Arial" panose="020B0604020202020204" pitchFamily="34" charset="0"/>
              </a:rPr>
              <a:t> sur-</a:t>
            </a:r>
            <a:r>
              <a:rPr lang="en" sz="1600" dirty="0" err="1">
                <a:latin typeface="Arial" panose="020B0604020202020204" pitchFamily="34" charset="0"/>
                <a:cs typeface="Arial" panose="020B0604020202020204" pitchFamily="34" charset="0"/>
              </a:rPr>
              <a:t>mesure</a:t>
            </a:r>
            <a:r>
              <a:rPr lang="en" sz="1600" dirty="0">
                <a:latin typeface="Arial" panose="020B0604020202020204" pitchFamily="34" charset="0"/>
                <a:cs typeface="Arial" panose="020B0604020202020204" pitchFamily="34" charset="0"/>
              </a:rPr>
              <a:t> : couverture, anno</a:t>
            </a:r>
            <a:r>
              <a:rPr lang="fr-FR" sz="1600" dirty="0">
                <a:latin typeface="Arial" panose="020B0604020202020204" pitchFamily="34" charset="0"/>
                <a:cs typeface="Arial" panose="020B0604020202020204" pitchFamily="34" charset="0"/>
              </a:rPr>
              <a:t>n</a:t>
            </a:r>
            <a:r>
              <a:rPr lang="en" sz="1600" dirty="0" err="1">
                <a:latin typeface="Arial" panose="020B0604020202020204" pitchFamily="34" charset="0"/>
                <a:cs typeface="Arial" panose="020B0604020202020204" pitchFamily="34" charset="0"/>
              </a:rPr>
              <a:t>ces</a:t>
            </a:r>
            <a:r>
              <a:rPr lang="en" sz="1600" dirty="0">
                <a:latin typeface="Arial" panose="020B0604020202020204" pitchFamily="34" charset="0"/>
                <a:cs typeface="Arial" panose="020B0604020202020204" pitchFamily="34" charset="0"/>
              </a:rPr>
              <a:t> et </a:t>
            </a:r>
            <a:r>
              <a:rPr lang="en" sz="1600" dirty="0" err="1">
                <a:latin typeface="Arial" panose="020B0604020202020204" pitchFamily="34" charset="0"/>
                <a:cs typeface="Arial" panose="020B0604020202020204" pitchFamily="34" charset="0"/>
              </a:rPr>
              <a:t>protocoles</a:t>
            </a:r>
            <a:r>
              <a:rPr lang="en" sz="1600" dirty="0">
                <a:latin typeface="Arial" panose="020B0604020202020204" pitchFamily="34" charset="0"/>
                <a:cs typeface="Arial" panose="020B0604020202020204" pitchFamily="34" charset="0"/>
              </a:rPr>
              <a:t> d’</a:t>
            </a:r>
            <a:r>
              <a:rPr lang="fr-FR" sz="1600" dirty="0" err="1">
                <a:latin typeface="Arial" panose="020B0604020202020204" pitchFamily="34" charset="0"/>
                <a:cs typeface="Arial" panose="020B0604020202020204" pitchFamily="34" charset="0"/>
              </a:rPr>
              <a:t>é</a:t>
            </a:r>
            <a:r>
              <a:rPr lang="en" sz="1600" dirty="0" err="1">
                <a:latin typeface="Arial" panose="020B0604020202020204" pitchFamily="34" charset="0"/>
                <a:cs typeface="Arial" panose="020B0604020202020204" pitchFamily="34" charset="0"/>
              </a:rPr>
              <a:t>vacuation</a:t>
            </a:r>
            <a:r>
              <a:rPr lang="en" sz="1600" dirty="0">
                <a:latin typeface="Arial" panose="020B0604020202020204" pitchFamily="34" charset="0"/>
                <a:cs typeface="Arial" panose="020B0604020202020204" pitchFamily="34" charset="0"/>
              </a:rPr>
              <a:t>.</a:t>
            </a:r>
          </a:p>
        </p:txBody>
      </p:sp>
      <p:sp>
        <p:nvSpPr>
          <p:cNvPr id="8" name="Rectangle 7">
            <a:extLst>
              <a:ext uri="{FF2B5EF4-FFF2-40B4-BE49-F238E27FC236}">
                <a16:creationId xmlns:a16="http://schemas.microsoft.com/office/drawing/2014/main" id="{C7A2AA50-D9D8-9C47-A7B9-F6FDD1168A2E}"/>
              </a:ext>
            </a:extLst>
          </p:cNvPr>
          <p:cNvSpPr/>
          <p:nvPr/>
        </p:nvSpPr>
        <p:spPr>
          <a:xfrm rot="16200000">
            <a:off x="-865933" y="3577764"/>
            <a:ext cx="2526076" cy="461665"/>
          </a:xfrm>
          <a:prstGeom prst="rect">
            <a:avLst/>
          </a:prstGeom>
        </p:spPr>
        <p:txBody>
          <a:bodyPr wrap="none">
            <a:spAutoFit/>
          </a:bodyPr>
          <a:lstStyle/>
          <a:p>
            <a:r>
              <a:rPr lang="fr-FR" sz="2400" dirty="0">
                <a:solidFill>
                  <a:schemeClr val="bg1"/>
                </a:solidFill>
                <a:latin typeface="Arial" panose="020B0604020202020204" pitchFamily="34" charset="0"/>
                <a:cs typeface="Arial" panose="020B0604020202020204" pitchFamily="34" charset="0"/>
              </a:rPr>
              <a:t>CRITÈRE VITAL</a:t>
            </a:r>
          </a:p>
        </p:txBody>
      </p:sp>
      <p:pic>
        <p:nvPicPr>
          <p:cNvPr id="9" name="Image 8">
            <a:extLst>
              <a:ext uri="{FF2B5EF4-FFF2-40B4-BE49-F238E27FC236}">
                <a16:creationId xmlns:a16="http://schemas.microsoft.com/office/drawing/2014/main" id="{E33F0385-71E2-3B4A-AEDA-08CE39426EC6}"/>
              </a:ext>
            </a:extLst>
          </p:cNvPr>
          <p:cNvPicPr/>
          <p:nvPr/>
        </p:nvPicPr>
        <p:blipFill rotWithShape="1">
          <a:blip r:embed="rId2"/>
          <a:srcRect l="15670" b="24566"/>
          <a:stretch/>
        </p:blipFill>
        <p:spPr bwMode="auto">
          <a:xfrm>
            <a:off x="6317700" y="2345731"/>
            <a:ext cx="5512679" cy="4409877"/>
          </a:xfrm>
          <a:prstGeom prst="rect">
            <a:avLst/>
          </a:prstGeom>
          <a:ln>
            <a:noFill/>
          </a:ln>
          <a:extLst>
            <a:ext uri="{53640926-AAD7-44D8-BBD7-CCE9431645EC}">
              <a14:shadowObscured xmlns:a14="http://schemas.microsoft.com/office/drawing/2010/main"/>
            </a:ext>
          </a:extLst>
        </p:spPr>
      </p:pic>
      <p:pic>
        <p:nvPicPr>
          <p:cNvPr id="10" name="Image 9">
            <a:extLst>
              <a:ext uri="{FF2B5EF4-FFF2-40B4-BE49-F238E27FC236}">
                <a16:creationId xmlns:a16="http://schemas.microsoft.com/office/drawing/2014/main" id="{39C1E59A-D67F-4D4E-9581-B28B1E145241}"/>
              </a:ext>
            </a:extLst>
          </p:cNvPr>
          <p:cNvPicPr/>
          <p:nvPr/>
        </p:nvPicPr>
        <p:blipFill rotWithShape="1">
          <a:blip r:embed="rId3"/>
          <a:srcRect l="3087" t="8182" r="2668" b="24543"/>
          <a:stretch/>
        </p:blipFill>
        <p:spPr bwMode="auto">
          <a:xfrm>
            <a:off x="6949699" y="1139903"/>
            <a:ext cx="3783330" cy="21463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75837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C958327-06A2-E64E-B91C-BB68F5AFAB53}"/>
              </a:ext>
            </a:extLst>
          </p:cNvPr>
          <p:cNvPicPr/>
          <p:nvPr/>
        </p:nvPicPr>
        <p:blipFill>
          <a:blip r:embed="rId2"/>
          <a:stretch>
            <a:fillRect/>
          </a:stretch>
        </p:blipFill>
        <p:spPr>
          <a:xfrm>
            <a:off x="7036746" y="3167904"/>
            <a:ext cx="4153781" cy="3690096"/>
          </a:xfrm>
          <a:prstGeom prst="rect">
            <a:avLst/>
          </a:prstGeom>
        </p:spPr>
      </p:pic>
      <p:sp>
        <p:nvSpPr>
          <p:cNvPr id="2" name="Rectangle 1">
            <a:extLst>
              <a:ext uri="{FF2B5EF4-FFF2-40B4-BE49-F238E27FC236}">
                <a16:creationId xmlns:a16="http://schemas.microsoft.com/office/drawing/2014/main" id="{04B9518A-1E1F-DA4F-8623-D10C2FCDCFE5}"/>
              </a:ext>
            </a:extLst>
          </p:cNvPr>
          <p:cNvSpPr/>
          <p:nvPr/>
        </p:nvSpPr>
        <p:spPr>
          <a:xfrm>
            <a:off x="1" y="925551"/>
            <a:ext cx="844344" cy="5932449"/>
          </a:xfrm>
          <a:prstGeom prst="rect">
            <a:avLst/>
          </a:prstGeom>
          <a:solidFill>
            <a:srgbClr val="3A57A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3" name="Rectangle 2">
            <a:extLst>
              <a:ext uri="{FF2B5EF4-FFF2-40B4-BE49-F238E27FC236}">
                <a16:creationId xmlns:a16="http://schemas.microsoft.com/office/drawing/2014/main" id="{BC0D2079-8CDC-4B4F-9F2C-7F78DF7BD995}"/>
              </a:ext>
            </a:extLst>
          </p:cNvPr>
          <p:cNvSpPr/>
          <p:nvPr/>
        </p:nvSpPr>
        <p:spPr>
          <a:xfrm>
            <a:off x="1315844" y="1532204"/>
            <a:ext cx="2255746" cy="584775"/>
          </a:xfrm>
          <a:prstGeom prst="rect">
            <a:avLst/>
          </a:prstGeom>
        </p:spPr>
        <p:txBody>
          <a:bodyPr wrap="none">
            <a:spAutoFit/>
          </a:bodyPr>
          <a:lstStyle/>
          <a:p>
            <a:r>
              <a:rPr lang="fr-FR" sz="3200" b="1" dirty="0">
                <a:latin typeface="Arial" panose="020B0604020202020204" pitchFamily="34" charset="0"/>
                <a:cs typeface="Arial" panose="020B0604020202020204" pitchFamily="34" charset="0"/>
              </a:rPr>
              <a:t>Fréquence</a:t>
            </a:r>
          </a:p>
        </p:txBody>
      </p:sp>
      <p:sp>
        <p:nvSpPr>
          <p:cNvPr id="5" name="Rectangle 4">
            <a:extLst>
              <a:ext uri="{FF2B5EF4-FFF2-40B4-BE49-F238E27FC236}">
                <a16:creationId xmlns:a16="http://schemas.microsoft.com/office/drawing/2014/main" id="{98ABE822-1E9B-6D4F-928E-12053C706A54}"/>
              </a:ext>
            </a:extLst>
          </p:cNvPr>
          <p:cNvSpPr/>
          <p:nvPr/>
        </p:nvSpPr>
        <p:spPr>
          <a:xfrm>
            <a:off x="1283989" y="2878487"/>
            <a:ext cx="4615005" cy="2554545"/>
          </a:xfrm>
          <a:prstGeom prst="rect">
            <a:avLst/>
          </a:prstGeom>
        </p:spPr>
        <p:txBody>
          <a:bodyPr wrap="square">
            <a:spAutoFit/>
          </a:bodyPr>
          <a:lstStyle/>
          <a:p>
            <a:pPr algn="just"/>
            <a:r>
              <a:rPr lang="en" sz="1600" dirty="0">
                <a:latin typeface="Arial" panose="020B0604020202020204" pitchFamily="34" charset="0"/>
                <a:cs typeface="Arial" panose="020B0604020202020204" pitchFamily="34" charset="0"/>
              </a:rPr>
              <a:t>Certains </a:t>
            </a:r>
            <a:r>
              <a:rPr lang="en" sz="1600" dirty="0" err="1">
                <a:latin typeface="Arial" panose="020B0604020202020204" pitchFamily="34" charset="0"/>
                <a:cs typeface="Arial" panose="020B0604020202020204" pitchFamily="34" charset="0"/>
              </a:rPr>
              <a:t>syst</a:t>
            </a:r>
            <a:r>
              <a:rPr lang="fr-FR" sz="1600" dirty="0" err="1">
                <a:latin typeface="Arial" panose="020B0604020202020204" pitchFamily="34" charset="0"/>
                <a:cs typeface="Arial" panose="020B0604020202020204" pitchFamily="34" charset="0"/>
              </a:rPr>
              <a:t>ème</a:t>
            </a:r>
            <a:r>
              <a:rPr lang="en" sz="1600" dirty="0">
                <a:latin typeface="Arial" panose="020B0604020202020204" pitchFamily="34" charset="0"/>
                <a:cs typeface="Arial" panose="020B0604020202020204" pitchFamily="34" charset="0"/>
              </a:rPr>
              <a:t>s de </a:t>
            </a:r>
            <a:r>
              <a:rPr lang="en" sz="1600" dirty="0" err="1">
                <a:latin typeface="Arial" panose="020B0604020202020204" pitchFamily="34" charset="0"/>
                <a:cs typeface="Arial" panose="020B0604020202020204" pitchFamily="34" charset="0"/>
              </a:rPr>
              <a:t>sonorisation</a:t>
            </a:r>
            <a:r>
              <a:rPr lang="en" sz="1600" dirty="0">
                <a:latin typeface="Arial" panose="020B0604020202020204" pitchFamily="34" charset="0"/>
                <a:cs typeface="Arial" panose="020B0604020202020204" pitchFamily="34" charset="0"/>
              </a:rPr>
              <a:t> </a:t>
            </a:r>
            <a:r>
              <a:rPr lang="en" sz="1600" dirty="0" err="1">
                <a:latin typeface="Arial" panose="020B0604020202020204" pitchFamily="34" charset="0"/>
                <a:cs typeface="Arial" panose="020B0604020202020204" pitchFamily="34" charset="0"/>
              </a:rPr>
              <a:t>ont</a:t>
            </a:r>
            <a:r>
              <a:rPr lang="en" sz="1600" dirty="0">
                <a:latin typeface="Arial" panose="020B0604020202020204" pitchFamily="34" charset="0"/>
                <a:cs typeface="Arial" panose="020B0604020202020204" pitchFamily="34" charset="0"/>
              </a:rPr>
              <a:t> des </a:t>
            </a:r>
            <a:r>
              <a:rPr lang="en" sz="1600" dirty="0" err="1">
                <a:latin typeface="Arial" panose="020B0604020202020204" pitchFamily="34" charset="0"/>
                <a:cs typeface="Arial" panose="020B0604020202020204" pitchFamily="34" charset="0"/>
              </a:rPr>
              <a:t>plages</a:t>
            </a:r>
            <a:r>
              <a:rPr lang="en" sz="1600" dirty="0">
                <a:latin typeface="Arial" panose="020B0604020202020204" pitchFamily="34" charset="0"/>
                <a:cs typeface="Arial" panose="020B0604020202020204" pitchFamily="34" charset="0"/>
              </a:rPr>
              <a:t> </a:t>
            </a:r>
            <a:r>
              <a:rPr lang="en" sz="1600" dirty="0" err="1">
                <a:latin typeface="Arial" panose="020B0604020202020204" pitchFamily="34" charset="0"/>
                <a:cs typeface="Arial" panose="020B0604020202020204" pitchFamily="34" charset="0"/>
              </a:rPr>
              <a:t>dynamiques</a:t>
            </a:r>
            <a:r>
              <a:rPr lang="en" sz="1600" dirty="0">
                <a:latin typeface="Arial" panose="020B0604020202020204" pitchFamily="34" charset="0"/>
                <a:cs typeface="Arial" panose="020B0604020202020204" pitchFamily="34" charset="0"/>
              </a:rPr>
              <a:t> </a:t>
            </a:r>
            <a:r>
              <a:rPr lang="en" sz="1600" dirty="0" err="1">
                <a:latin typeface="Arial" panose="020B0604020202020204" pitchFamily="34" charset="0"/>
                <a:cs typeface="Arial" panose="020B0604020202020204" pitchFamily="34" charset="0"/>
              </a:rPr>
              <a:t>adaptées</a:t>
            </a:r>
            <a:r>
              <a:rPr lang="en" sz="1600" dirty="0">
                <a:latin typeface="Arial" panose="020B0604020202020204" pitchFamily="34" charset="0"/>
                <a:cs typeface="Arial" panose="020B0604020202020204" pitchFamily="34" charset="0"/>
              </a:rPr>
              <a:t> aux musiques </a:t>
            </a:r>
            <a:r>
              <a:rPr lang="en" sz="1600" dirty="0" err="1">
                <a:latin typeface="Arial" panose="020B0604020202020204" pitchFamily="34" charset="0"/>
                <a:cs typeface="Arial" panose="020B0604020202020204" pitchFamily="34" charset="0"/>
              </a:rPr>
              <a:t>puissantes</a:t>
            </a:r>
            <a:r>
              <a:rPr lang="en" sz="1600" dirty="0">
                <a:latin typeface="Arial" panose="020B0604020202020204" pitchFamily="34" charset="0"/>
                <a:cs typeface="Arial" panose="020B0604020202020204" pitchFamily="34" charset="0"/>
              </a:rPr>
              <a:t>, </a:t>
            </a:r>
            <a:r>
              <a:rPr lang="en" sz="1600" dirty="0" err="1">
                <a:latin typeface="Arial" panose="020B0604020202020204" pitchFamily="34" charset="0"/>
                <a:cs typeface="Arial" panose="020B0604020202020204" pitchFamily="34" charset="0"/>
              </a:rPr>
              <a:t>d’autres</a:t>
            </a:r>
            <a:r>
              <a:rPr lang="en" sz="1600" dirty="0">
                <a:latin typeface="Arial" panose="020B0604020202020204" pitchFamily="34" charset="0"/>
                <a:cs typeface="Arial" panose="020B0604020202020204" pitchFamily="34" charset="0"/>
              </a:rPr>
              <a:t> pour des </a:t>
            </a:r>
            <a:r>
              <a:rPr lang="en" sz="1600" dirty="0" err="1">
                <a:latin typeface="Arial" panose="020B0604020202020204" pitchFamily="34" charset="0"/>
                <a:cs typeface="Arial" panose="020B0604020202020204" pitchFamily="34" charset="0"/>
              </a:rPr>
              <a:t>discours</a:t>
            </a:r>
            <a:r>
              <a:rPr lang="en" sz="1600" dirty="0">
                <a:latin typeface="Arial" panose="020B0604020202020204" pitchFamily="34" charset="0"/>
                <a:cs typeface="Arial" panose="020B0604020202020204" pitchFamily="34" charset="0"/>
              </a:rPr>
              <a:t> </a:t>
            </a:r>
            <a:r>
              <a:rPr lang="en" sz="1600" dirty="0" err="1">
                <a:latin typeface="Arial" panose="020B0604020202020204" pitchFamily="34" charset="0"/>
                <a:cs typeface="Arial" panose="020B0604020202020204" pitchFamily="34" charset="0"/>
              </a:rPr>
              <a:t>intélligibles</a:t>
            </a:r>
            <a:r>
              <a:rPr lang="en" sz="1600" dirty="0">
                <a:latin typeface="Arial" panose="020B0604020202020204" pitchFamily="34" charset="0"/>
                <a:cs typeface="Arial" panose="020B0604020202020204" pitchFamily="34" charset="0"/>
              </a:rPr>
              <a:t>. Pour les installations </a:t>
            </a:r>
            <a:r>
              <a:rPr lang="fr-FR" sz="1600" dirty="0">
                <a:latin typeface="Arial" panose="020B0604020202020204" pitchFamily="34" charset="0"/>
                <a:cs typeface="Arial" panose="020B0604020202020204" pitchFamily="34" charset="0"/>
              </a:rPr>
              <a:t>sportives </a:t>
            </a:r>
            <a:r>
              <a:rPr lang="en" sz="1600" dirty="0">
                <a:latin typeface="Arial" panose="020B0604020202020204" pitchFamily="34" charset="0"/>
                <a:cs typeface="Arial" panose="020B0604020202020204" pitchFamily="34" charset="0"/>
              </a:rPr>
              <a:t>importantes</a:t>
            </a:r>
            <a:r>
              <a:rPr lang="fr-FR" sz="1600" dirty="0">
                <a:latin typeface="Arial" panose="020B0604020202020204" pitchFamily="34" charset="0"/>
                <a:cs typeface="Arial" panose="020B0604020202020204" pitchFamily="34" charset="0"/>
              </a:rPr>
              <a:t>, avec des règles de sécurité strictes, la réponse en fréquence du système doit être optimisée aussi bien pour la parole que la musique. C’est le défi à relever tant pour les produits que pour les ingénieurs du son, qui requiert en soit beaucoup de pratique.</a:t>
            </a:r>
            <a:endParaRPr lang="en" sz="16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C7A2AA50-D9D8-9C47-A7B9-F6FDD1168A2E}"/>
              </a:ext>
            </a:extLst>
          </p:cNvPr>
          <p:cNvSpPr/>
          <p:nvPr/>
        </p:nvSpPr>
        <p:spPr>
          <a:xfrm rot="16200000">
            <a:off x="-865933" y="3577764"/>
            <a:ext cx="2526076" cy="461665"/>
          </a:xfrm>
          <a:prstGeom prst="rect">
            <a:avLst/>
          </a:prstGeom>
        </p:spPr>
        <p:txBody>
          <a:bodyPr wrap="none">
            <a:spAutoFit/>
          </a:bodyPr>
          <a:lstStyle/>
          <a:p>
            <a:r>
              <a:rPr lang="fr-FR" sz="2400" dirty="0">
                <a:solidFill>
                  <a:schemeClr val="bg1"/>
                </a:solidFill>
                <a:latin typeface="Arial" panose="020B0604020202020204" pitchFamily="34" charset="0"/>
                <a:cs typeface="Arial" panose="020B0604020202020204" pitchFamily="34" charset="0"/>
              </a:rPr>
              <a:t>CRITÈRE VITAL</a:t>
            </a:r>
          </a:p>
        </p:txBody>
      </p:sp>
      <p:pic>
        <p:nvPicPr>
          <p:cNvPr id="9" name="Image 8">
            <a:extLst>
              <a:ext uri="{FF2B5EF4-FFF2-40B4-BE49-F238E27FC236}">
                <a16:creationId xmlns:a16="http://schemas.microsoft.com/office/drawing/2014/main" id="{3488D7BE-35E6-5442-BA31-D64C261A5307}"/>
              </a:ext>
            </a:extLst>
          </p:cNvPr>
          <p:cNvPicPr/>
          <p:nvPr/>
        </p:nvPicPr>
        <p:blipFill rotWithShape="1">
          <a:blip r:embed="rId3"/>
          <a:srcRect l="65807" t="51282" r="7408" b="21653"/>
          <a:stretch/>
        </p:blipFill>
        <p:spPr bwMode="auto">
          <a:xfrm>
            <a:off x="7193713" y="1066054"/>
            <a:ext cx="3839845" cy="2101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8968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13" name="Image 12">
            <a:extLst>
              <a:ext uri="{FF2B5EF4-FFF2-40B4-BE49-F238E27FC236}">
                <a16:creationId xmlns:a16="http://schemas.microsoft.com/office/drawing/2014/main" id="{DE8EDA55-262B-464C-A0AE-48B2DF4B90F5}"/>
              </a:ext>
            </a:extLst>
          </p:cNvPr>
          <p:cNvPicPr>
            <a:picLocks noChangeAspect="1"/>
          </p:cNvPicPr>
          <p:nvPr/>
        </p:nvPicPr>
        <p:blipFill>
          <a:blip r:embed="rId2"/>
          <a:stretch>
            <a:fillRect/>
          </a:stretch>
        </p:blipFill>
        <p:spPr>
          <a:xfrm>
            <a:off x="2288188" y="1872509"/>
            <a:ext cx="7615622" cy="3688861"/>
          </a:xfrm>
          <a:prstGeom prst="rect">
            <a:avLst/>
          </a:prstGeom>
        </p:spPr>
      </p:pic>
      <p:sp>
        <p:nvSpPr>
          <p:cNvPr id="14" name="Title 1">
            <a:extLst>
              <a:ext uri="{FF2B5EF4-FFF2-40B4-BE49-F238E27FC236}">
                <a16:creationId xmlns:a16="http://schemas.microsoft.com/office/drawing/2014/main" id="{1B35218F-4AE3-9549-9DA8-FA937C71C579}"/>
              </a:ext>
            </a:extLst>
          </p:cNvPr>
          <p:cNvSpPr txBox="1">
            <a:spLocks/>
          </p:cNvSpPr>
          <p:nvPr/>
        </p:nvSpPr>
        <p:spPr>
          <a:xfrm>
            <a:off x="52038" y="1065542"/>
            <a:ext cx="12087921" cy="6650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 sz="4000" dirty="0">
                <a:solidFill>
                  <a:srgbClr val="3A57A7"/>
                </a:solidFill>
                <a:latin typeface="Arial" panose="020B0604020202020204" pitchFamily="34" charset="0"/>
                <a:ea typeface="Helvetica Neue" panose="02000403000000020004" pitchFamily="2" charset="0"/>
                <a:cs typeface="Arial" panose="020B0604020202020204" pitchFamily="34" charset="0"/>
              </a:rPr>
              <a:t>Des </a:t>
            </a:r>
            <a:r>
              <a:rPr lang="en" sz="4000" dirty="0" err="1">
                <a:solidFill>
                  <a:srgbClr val="3A57A7"/>
                </a:solidFill>
                <a:latin typeface="Arial" panose="020B0604020202020204" pitchFamily="34" charset="0"/>
                <a:ea typeface="Helvetica Neue" panose="02000403000000020004" pitchFamily="2" charset="0"/>
                <a:cs typeface="Arial" panose="020B0604020202020204" pitchFamily="34" charset="0"/>
              </a:rPr>
              <a:t>contrats</a:t>
            </a:r>
            <a:r>
              <a:rPr lang="en" sz="4000" dirty="0">
                <a:solidFill>
                  <a:srgbClr val="3A57A7"/>
                </a:solidFill>
                <a:latin typeface="Arial" panose="020B0604020202020204" pitchFamily="34" charset="0"/>
                <a:ea typeface="Helvetica Neue" panose="02000403000000020004" pitchFamily="2" charset="0"/>
                <a:cs typeface="Arial" panose="020B0604020202020204" pitchFamily="34" charset="0"/>
              </a:rPr>
              <a:t> </a:t>
            </a:r>
            <a:r>
              <a:rPr lang="en" sz="4000" dirty="0" err="1">
                <a:solidFill>
                  <a:srgbClr val="3A57A7"/>
                </a:solidFill>
                <a:latin typeface="Arial" panose="020B0604020202020204" pitchFamily="34" charset="0"/>
                <a:ea typeface="Helvetica Neue" panose="02000403000000020004" pitchFamily="2" charset="0"/>
                <a:cs typeface="Arial" panose="020B0604020202020204" pitchFamily="34" charset="0"/>
              </a:rPr>
              <a:t>médiatisés</a:t>
            </a:r>
            <a:r>
              <a:rPr lang="en-GB" sz="4000" dirty="0">
                <a:solidFill>
                  <a:srgbClr val="3A57A7"/>
                </a:solidFill>
                <a:latin typeface="Arial" panose="020B0604020202020204" pitchFamily="34" charset="0"/>
                <a:ea typeface="Helvetica Neue" panose="02000403000000020004" pitchFamily="2" charset="0"/>
                <a:cs typeface="Arial" panose="020B0604020202020204" pitchFamily="34" charset="0"/>
              </a:rPr>
              <a:t>,</a:t>
            </a:r>
            <a:r>
              <a:rPr lang="en-GB" sz="4000" dirty="0">
                <a:latin typeface="Arial" panose="020B0604020202020204" pitchFamily="34" charset="0"/>
                <a:ea typeface="Helvetica Neue" panose="02000403000000020004" pitchFamily="2" charset="0"/>
                <a:cs typeface="Arial" panose="020B0604020202020204" pitchFamily="34" charset="0"/>
              </a:rPr>
              <a:t> </a:t>
            </a:r>
            <a:r>
              <a:rPr lang="en-GB" sz="4000" dirty="0" err="1">
                <a:latin typeface="Arial" panose="020B0604020202020204" pitchFamily="34" charset="0"/>
                <a:ea typeface="Helvetica Neue" panose="02000403000000020004" pitchFamily="2" charset="0"/>
                <a:cs typeface="Arial" panose="020B0604020202020204" pitchFamily="34" charset="0"/>
              </a:rPr>
              <a:t>dans</a:t>
            </a:r>
            <a:r>
              <a:rPr lang="en-GB" sz="4000" dirty="0">
                <a:latin typeface="Arial" panose="020B0604020202020204" pitchFamily="34" charset="0"/>
                <a:ea typeface="Helvetica Neue" panose="02000403000000020004" pitchFamily="2" charset="0"/>
                <a:cs typeface="Arial" panose="020B0604020202020204" pitchFamily="34" charset="0"/>
              </a:rPr>
              <a:t> le monde </a:t>
            </a:r>
            <a:r>
              <a:rPr lang="en-GB" sz="4000" dirty="0" err="1">
                <a:latin typeface="Arial" panose="020B0604020202020204" pitchFamily="34" charset="0"/>
                <a:ea typeface="Helvetica Neue" panose="02000403000000020004" pitchFamily="2" charset="0"/>
                <a:cs typeface="Arial" panose="020B0604020202020204" pitchFamily="34" charset="0"/>
              </a:rPr>
              <a:t>entier</a:t>
            </a:r>
            <a:r>
              <a:rPr lang="en-GB" sz="4000" dirty="0">
                <a:latin typeface="Arial" panose="020B0604020202020204" pitchFamily="34" charset="0"/>
                <a:ea typeface="Helvetica Neue" panose="02000403000000020004" pitchFamily="2" charset="0"/>
                <a:cs typeface="Arial" panose="020B0604020202020204" pitchFamily="34" charset="0"/>
              </a:rPr>
              <a:t>.</a:t>
            </a:r>
          </a:p>
        </p:txBody>
      </p:sp>
      <p:sp>
        <p:nvSpPr>
          <p:cNvPr id="15" name="Rectangle 14">
            <a:extLst>
              <a:ext uri="{FF2B5EF4-FFF2-40B4-BE49-F238E27FC236}">
                <a16:creationId xmlns:a16="http://schemas.microsoft.com/office/drawing/2014/main" id="{094046F9-523E-7C45-BD95-347461B325E9}"/>
              </a:ext>
            </a:extLst>
          </p:cNvPr>
          <p:cNvSpPr/>
          <p:nvPr/>
        </p:nvSpPr>
        <p:spPr>
          <a:xfrm>
            <a:off x="2288188" y="5703247"/>
            <a:ext cx="7814817" cy="954107"/>
          </a:xfrm>
          <a:prstGeom prst="rect">
            <a:avLst/>
          </a:prstGeom>
        </p:spPr>
        <p:txBody>
          <a:bodyPr wrap="square">
            <a:spAutoFit/>
          </a:bodyPr>
          <a:lstStyle/>
          <a:p>
            <a:pPr algn="ctr"/>
            <a:r>
              <a:rPr lang="fr-FR" sz="1400" b="1" dirty="0">
                <a:solidFill>
                  <a:schemeClr val="tx1">
                    <a:lumMod val="50000"/>
                    <a:lumOff val="50000"/>
                  </a:schemeClr>
                </a:solidFill>
              </a:rPr>
              <a:t>Quelques références</a:t>
            </a:r>
          </a:p>
          <a:p>
            <a:r>
              <a:rPr lang="fr-FR" sz="1400" dirty="0">
                <a:solidFill>
                  <a:schemeClr val="bg1">
                    <a:lumMod val="50000"/>
                  </a:schemeClr>
                </a:solidFill>
              </a:rPr>
              <a:t>Stade de France (Paris-France) </a:t>
            </a:r>
            <a:r>
              <a:rPr lang="fr-FR" sz="1400" dirty="0">
                <a:solidFill>
                  <a:srgbClr val="3A57A7"/>
                </a:solidFill>
              </a:rPr>
              <a:t>//</a:t>
            </a:r>
            <a:r>
              <a:rPr lang="fr-FR" sz="1400" dirty="0">
                <a:solidFill>
                  <a:schemeClr val="bg1">
                    <a:lumMod val="50000"/>
                  </a:schemeClr>
                </a:solidFill>
              </a:rPr>
              <a:t> Stade Roland-Garros (Paris-France) </a:t>
            </a:r>
            <a:r>
              <a:rPr lang="fr-FR" sz="1400" dirty="0">
                <a:solidFill>
                  <a:srgbClr val="3A57A7"/>
                </a:solidFill>
              </a:rPr>
              <a:t>//</a:t>
            </a:r>
            <a:r>
              <a:rPr lang="fr-FR" sz="1400" dirty="0">
                <a:solidFill>
                  <a:schemeClr val="bg1">
                    <a:lumMod val="50000"/>
                  </a:schemeClr>
                </a:solidFill>
              </a:rPr>
              <a:t> Wimbledon (London-UK) </a:t>
            </a:r>
            <a:r>
              <a:rPr lang="fr-FR" sz="1400" dirty="0">
                <a:solidFill>
                  <a:srgbClr val="3A57A7"/>
                </a:solidFill>
              </a:rPr>
              <a:t>//</a:t>
            </a:r>
            <a:r>
              <a:rPr lang="fr-FR" sz="1400" dirty="0">
                <a:solidFill>
                  <a:schemeClr val="bg1">
                    <a:lumMod val="50000"/>
                  </a:schemeClr>
                </a:solidFill>
              </a:rPr>
              <a:t> </a:t>
            </a:r>
          </a:p>
          <a:p>
            <a:r>
              <a:rPr lang="fr-FR" sz="1400" dirty="0" err="1">
                <a:solidFill>
                  <a:schemeClr val="bg1">
                    <a:lumMod val="50000"/>
                  </a:schemeClr>
                </a:solidFill>
              </a:rPr>
              <a:t>Etihad</a:t>
            </a:r>
            <a:r>
              <a:rPr lang="fr-FR" sz="1400" dirty="0">
                <a:solidFill>
                  <a:schemeClr val="bg1">
                    <a:lumMod val="50000"/>
                  </a:schemeClr>
                </a:solidFill>
              </a:rPr>
              <a:t> Stadium (Manchester-UK) </a:t>
            </a:r>
            <a:r>
              <a:rPr lang="fr-FR" sz="1400" dirty="0">
                <a:solidFill>
                  <a:srgbClr val="3A57A7"/>
                </a:solidFill>
              </a:rPr>
              <a:t>//</a:t>
            </a:r>
            <a:r>
              <a:rPr lang="fr-FR" sz="1400" dirty="0">
                <a:solidFill>
                  <a:schemeClr val="bg1">
                    <a:lumMod val="50000"/>
                  </a:schemeClr>
                </a:solidFill>
              </a:rPr>
              <a:t> O2 </a:t>
            </a:r>
            <a:r>
              <a:rPr lang="fr-FR" sz="1400" dirty="0" err="1">
                <a:solidFill>
                  <a:schemeClr val="bg1">
                    <a:lumMod val="50000"/>
                  </a:schemeClr>
                </a:solidFill>
              </a:rPr>
              <a:t>Arena</a:t>
            </a:r>
            <a:r>
              <a:rPr lang="fr-FR" sz="1400" dirty="0">
                <a:solidFill>
                  <a:schemeClr val="bg1">
                    <a:lumMod val="50000"/>
                  </a:schemeClr>
                </a:solidFill>
              </a:rPr>
              <a:t> (Prague-</a:t>
            </a:r>
            <a:r>
              <a:rPr lang="fr-FR" sz="1400" dirty="0" err="1">
                <a:solidFill>
                  <a:schemeClr val="bg1">
                    <a:lumMod val="50000"/>
                  </a:schemeClr>
                </a:solidFill>
              </a:rPr>
              <a:t>Czech</a:t>
            </a:r>
            <a:r>
              <a:rPr lang="fr-FR" sz="1400" dirty="0">
                <a:solidFill>
                  <a:schemeClr val="bg1">
                    <a:lumMod val="50000"/>
                  </a:schemeClr>
                </a:solidFill>
              </a:rPr>
              <a:t> </a:t>
            </a:r>
            <a:r>
              <a:rPr lang="fr-FR" sz="1400" dirty="0" err="1">
                <a:solidFill>
                  <a:schemeClr val="bg1">
                    <a:lumMod val="50000"/>
                  </a:schemeClr>
                </a:solidFill>
              </a:rPr>
              <a:t>Republic</a:t>
            </a:r>
            <a:r>
              <a:rPr lang="fr-FR" sz="1400" dirty="0">
                <a:solidFill>
                  <a:schemeClr val="bg1">
                    <a:lumMod val="50000"/>
                  </a:schemeClr>
                </a:solidFill>
              </a:rPr>
              <a:t>) </a:t>
            </a:r>
            <a:r>
              <a:rPr lang="fr-FR" sz="1400" dirty="0">
                <a:solidFill>
                  <a:srgbClr val="3A57A7"/>
                </a:solidFill>
              </a:rPr>
              <a:t>//</a:t>
            </a:r>
            <a:r>
              <a:rPr lang="fr-FR" sz="1400" dirty="0">
                <a:solidFill>
                  <a:schemeClr val="bg1">
                    <a:lumMod val="50000"/>
                  </a:schemeClr>
                </a:solidFill>
              </a:rPr>
              <a:t> </a:t>
            </a:r>
            <a:r>
              <a:rPr lang="fr-FR" sz="1400" dirty="0" err="1">
                <a:solidFill>
                  <a:schemeClr val="bg1">
                    <a:lumMod val="50000"/>
                  </a:schemeClr>
                </a:solidFill>
              </a:rPr>
              <a:t>Optus</a:t>
            </a:r>
            <a:r>
              <a:rPr lang="fr-FR" sz="1400" dirty="0">
                <a:solidFill>
                  <a:schemeClr val="bg1">
                    <a:lumMod val="50000"/>
                  </a:schemeClr>
                </a:solidFill>
              </a:rPr>
              <a:t> Stadium (Perth-</a:t>
            </a:r>
            <a:r>
              <a:rPr lang="fr-FR" sz="1400" dirty="0" err="1">
                <a:solidFill>
                  <a:schemeClr val="bg1">
                    <a:lumMod val="50000"/>
                  </a:schemeClr>
                </a:solidFill>
              </a:rPr>
              <a:t>Australia</a:t>
            </a:r>
            <a:r>
              <a:rPr lang="fr-FR" sz="1400" dirty="0">
                <a:solidFill>
                  <a:schemeClr val="bg1">
                    <a:lumMod val="50000"/>
                  </a:schemeClr>
                </a:solidFill>
              </a:rPr>
              <a:t>) </a:t>
            </a:r>
            <a:r>
              <a:rPr lang="fr-FR" sz="1400" dirty="0">
                <a:solidFill>
                  <a:srgbClr val="3A57A7"/>
                </a:solidFill>
              </a:rPr>
              <a:t>//</a:t>
            </a:r>
            <a:r>
              <a:rPr lang="fr-FR" sz="1400" dirty="0">
                <a:solidFill>
                  <a:schemeClr val="bg1">
                    <a:lumMod val="50000"/>
                  </a:schemeClr>
                </a:solidFill>
              </a:rPr>
              <a:t> Standard de Liège Stadium (Liège-</a:t>
            </a:r>
            <a:r>
              <a:rPr lang="fr-FR" sz="1400" dirty="0" err="1">
                <a:solidFill>
                  <a:schemeClr val="bg1">
                    <a:lumMod val="50000"/>
                  </a:schemeClr>
                </a:solidFill>
              </a:rPr>
              <a:t>Belgium</a:t>
            </a:r>
            <a:r>
              <a:rPr lang="fr-FR" sz="1400" dirty="0">
                <a:solidFill>
                  <a:schemeClr val="bg1">
                    <a:lumMod val="50000"/>
                  </a:schemeClr>
                </a:solidFill>
              </a:rPr>
              <a:t>) </a:t>
            </a:r>
            <a:r>
              <a:rPr lang="fr-FR" sz="1400" dirty="0">
                <a:solidFill>
                  <a:srgbClr val="3A57A7"/>
                </a:solidFill>
              </a:rPr>
              <a:t>// </a:t>
            </a:r>
            <a:r>
              <a:rPr lang="fr-FR" sz="1400" dirty="0" err="1">
                <a:solidFill>
                  <a:schemeClr val="bg1">
                    <a:lumMod val="50000"/>
                  </a:schemeClr>
                </a:solidFill>
              </a:rPr>
              <a:t>Croke</a:t>
            </a:r>
            <a:r>
              <a:rPr lang="fr-FR" sz="1400" dirty="0">
                <a:solidFill>
                  <a:schemeClr val="bg1">
                    <a:lumMod val="50000"/>
                  </a:schemeClr>
                </a:solidFill>
              </a:rPr>
              <a:t> Park Stadium (Dublin-Ireland)…and more.</a:t>
            </a:r>
          </a:p>
        </p:txBody>
      </p:sp>
    </p:spTree>
    <p:extLst>
      <p:ext uri="{BB962C8B-B14F-4D97-AF65-F5344CB8AC3E}">
        <p14:creationId xmlns:p14="http://schemas.microsoft.com/office/powerpoint/2010/main" val="1200988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18" name="Image 17">
            <a:extLst>
              <a:ext uri="{FF2B5EF4-FFF2-40B4-BE49-F238E27FC236}">
                <a16:creationId xmlns:a16="http://schemas.microsoft.com/office/drawing/2014/main" id="{126BF550-419D-594D-BD2D-E453E1747E1F}"/>
              </a:ext>
            </a:extLst>
          </p:cNvPr>
          <p:cNvPicPr>
            <a:picLocks noChangeAspect="1"/>
          </p:cNvPicPr>
          <p:nvPr/>
        </p:nvPicPr>
        <p:blipFill>
          <a:blip r:embed="rId2"/>
          <a:stretch>
            <a:fillRect/>
          </a:stretch>
        </p:blipFill>
        <p:spPr>
          <a:xfrm>
            <a:off x="0" y="941294"/>
            <a:ext cx="12192000" cy="5916706"/>
          </a:xfrm>
          <a:prstGeom prst="rect">
            <a:avLst/>
          </a:prstGeom>
        </p:spPr>
      </p:pic>
      <p:sp>
        <p:nvSpPr>
          <p:cNvPr id="19" name="Title 1">
            <a:extLst>
              <a:ext uri="{FF2B5EF4-FFF2-40B4-BE49-F238E27FC236}">
                <a16:creationId xmlns:a16="http://schemas.microsoft.com/office/drawing/2014/main" id="{A98657ED-A17B-0746-A2A2-3D2C5DD748ED}"/>
              </a:ext>
            </a:extLst>
          </p:cNvPr>
          <p:cNvSpPr txBox="1">
            <a:spLocks/>
          </p:cNvSpPr>
          <p:nvPr/>
        </p:nvSpPr>
        <p:spPr>
          <a:xfrm>
            <a:off x="146677" y="1633778"/>
            <a:ext cx="4577724"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latin typeface="Arial" panose="020B0604020202020204" pitchFamily="34" charset="0"/>
                <a:ea typeface="Helvetica Neue" panose="02000403000000020004" pitchFamily="2" charset="0"/>
                <a:cs typeface="Arial" panose="020B0604020202020204" pitchFamily="34" charset="0"/>
              </a:rPr>
              <a:t>Optus Stadium</a:t>
            </a:r>
          </a:p>
          <a:p>
            <a:r>
              <a:rPr lang="en-GB" sz="1800" dirty="0">
                <a:latin typeface="Arial" panose="020B0604020202020204" pitchFamily="34" charset="0"/>
                <a:ea typeface="Helvetica Neue" panose="02000403000000020004" pitchFamily="2" charset="0"/>
                <a:cs typeface="Arial" panose="020B0604020202020204" pitchFamily="34" charset="0"/>
              </a:rPr>
              <a:t>Perth, </a:t>
            </a:r>
            <a:r>
              <a:rPr lang="en-GB" sz="1800" dirty="0" err="1">
                <a:latin typeface="Arial" panose="020B0604020202020204" pitchFamily="34" charset="0"/>
                <a:ea typeface="Helvetica Neue" panose="02000403000000020004" pitchFamily="2" charset="0"/>
                <a:cs typeface="Arial" panose="020B0604020202020204" pitchFamily="34" charset="0"/>
              </a:rPr>
              <a:t>Australie</a:t>
            </a:r>
            <a:endParaRPr lang="en-GB" sz="1800" dirty="0">
              <a:latin typeface="Arial" panose="020B0604020202020204" pitchFamily="34" charset="0"/>
              <a:ea typeface="Helvetica Neue" panose="02000403000000020004" pitchFamily="2" charset="0"/>
              <a:cs typeface="Arial" panose="020B0604020202020204" pitchFamily="34" charset="0"/>
            </a:endParaRPr>
          </a:p>
        </p:txBody>
      </p:sp>
      <p:sp>
        <p:nvSpPr>
          <p:cNvPr id="20" name="Rectangle 19">
            <a:extLst>
              <a:ext uri="{FF2B5EF4-FFF2-40B4-BE49-F238E27FC236}">
                <a16:creationId xmlns:a16="http://schemas.microsoft.com/office/drawing/2014/main" id="{23577FE5-34A3-5040-AABC-78172E5DE49D}"/>
              </a:ext>
            </a:extLst>
          </p:cNvPr>
          <p:cNvSpPr/>
          <p:nvPr/>
        </p:nvSpPr>
        <p:spPr>
          <a:xfrm>
            <a:off x="146676" y="2796276"/>
            <a:ext cx="4577724" cy="1600438"/>
          </a:xfrm>
          <a:prstGeom prst="rect">
            <a:avLst/>
          </a:prstGeom>
        </p:spPr>
        <p:txBody>
          <a:bodyPr wrap="square">
            <a:spAutoFit/>
          </a:bodyPr>
          <a:lstStyle/>
          <a:p>
            <a:r>
              <a:rPr lang="fr-FR" sz="1400" dirty="0">
                <a:solidFill>
                  <a:srgbClr val="000000"/>
                </a:solidFill>
                <a:latin typeface="Arial" panose="020B0604020202020204" pitchFamily="34" charset="0"/>
                <a:cs typeface="Arial" panose="020B0604020202020204" pitchFamily="34" charset="0"/>
              </a:rPr>
              <a:t>Près de 500 enceintes NEXO, line </a:t>
            </a:r>
            <a:r>
              <a:rPr lang="fr-FR" sz="1400" dirty="0" err="1">
                <a:solidFill>
                  <a:srgbClr val="000000"/>
                </a:solidFill>
                <a:latin typeface="Arial" panose="020B0604020202020204" pitchFamily="34" charset="0"/>
                <a:cs typeface="Arial" panose="020B0604020202020204" pitchFamily="34" charset="0"/>
              </a:rPr>
              <a:t>array</a:t>
            </a:r>
            <a:r>
              <a:rPr lang="fr-FR" sz="1400" dirty="0">
                <a:solidFill>
                  <a:srgbClr val="000000"/>
                </a:solidFill>
                <a:latin typeface="Arial" panose="020B0604020202020204" pitchFamily="34" charset="0"/>
                <a:cs typeface="Arial" panose="020B0604020202020204" pitchFamily="34" charset="0"/>
              </a:rPr>
              <a:t> et point-source, ont été installées par le premier intégrateur australien de systèmes audiovisuels, </a:t>
            </a:r>
            <a:r>
              <a:rPr lang="fr-FR" sz="1400" dirty="0" err="1">
                <a:solidFill>
                  <a:srgbClr val="000000"/>
                </a:solidFill>
                <a:latin typeface="Arial" panose="020B0604020202020204" pitchFamily="34" charset="0"/>
                <a:cs typeface="Arial" panose="020B0604020202020204" pitchFamily="34" charset="0"/>
              </a:rPr>
              <a:t>Rutledge</a:t>
            </a:r>
            <a:r>
              <a:rPr lang="fr-FR" sz="1400" dirty="0">
                <a:solidFill>
                  <a:srgbClr val="000000"/>
                </a:solidFill>
                <a:latin typeface="Arial" panose="020B0604020202020204" pitchFamily="34" charset="0"/>
                <a:cs typeface="Arial" panose="020B0604020202020204" pitchFamily="34" charset="0"/>
              </a:rPr>
              <a:t> AV. Le processus de conception s’est étalé sur trois années, incluant une évaluation approfondie des systèmes. Group Technologies remporta finalement le contrat avec sa solution NEXO.</a:t>
            </a:r>
            <a:endParaRPr lang="fr-FR" sz="1400"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27E4A5A2-DDD2-224E-BBD4-580A3B9DEDBA}"/>
              </a:ext>
            </a:extLst>
          </p:cNvPr>
          <p:cNvSpPr/>
          <p:nvPr/>
        </p:nvSpPr>
        <p:spPr>
          <a:xfrm>
            <a:off x="10112328" y="6273225"/>
            <a:ext cx="1781257" cy="584775"/>
          </a:xfrm>
          <a:prstGeom prst="rect">
            <a:avLst/>
          </a:prstGeom>
        </p:spPr>
        <p:txBody>
          <a:bodyPr wrap="none">
            <a:spAutoFit/>
          </a:bodyPr>
          <a:lstStyle/>
          <a:p>
            <a:pPr algn="ctr"/>
            <a:r>
              <a:rPr lang="fr-FR" sz="1600" dirty="0">
                <a:solidFill>
                  <a:srgbClr val="3A57A7"/>
                </a:solidFill>
                <a:latin typeface="Arial" panose="020B0604020202020204" pitchFamily="34" charset="0"/>
                <a:cs typeface="Arial" panose="020B0604020202020204" pitchFamily="34" charset="0"/>
              </a:rPr>
              <a:t>Capacité : 65,000</a:t>
            </a:r>
            <a:endParaRPr lang="en" sz="1600" dirty="0">
              <a:latin typeface="Arial" panose="020B0604020202020204" pitchFamily="34" charset="0"/>
              <a:cs typeface="Arial" panose="020B0604020202020204" pitchFamily="34" charset="0"/>
            </a:endParaRPr>
          </a:p>
          <a:p>
            <a:r>
              <a:rPr lang="pt" sz="1600" dirty="0">
                <a:latin typeface="Arial" panose="020B0604020202020204" pitchFamily="34" charset="0"/>
                <a:cs typeface="Arial" panose="020B0604020202020204" pitchFamily="34" charset="0"/>
              </a:rPr>
              <a:t> </a:t>
            </a:r>
            <a:endParaRPr lang="fr-FR" sz="16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8E2A7352-A408-A046-9B19-A5FD809AEA29}"/>
              </a:ext>
            </a:extLst>
          </p:cNvPr>
          <p:cNvSpPr/>
          <p:nvPr/>
        </p:nvSpPr>
        <p:spPr>
          <a:xfrm>
            <a:off x="750338" y="5213339"/>
            <a:ext cx="4577724" cy="1184940"/>
          </a:xfrm>
          <a:prstGeom prst="rect">
            <a:avLst/>
          </a:prstGeom>
        </p:spPr>
        <p:txBody>
          <a:bodyPr wrap="square">
            <a:spAutoFit/>
          </a:bodyPr>
          <a:lstStyle/>
          <a:p>
            <a:r>
              <a:rPr lang="fr-FR" sz="1500" b="1" dirty="0">
                <a:solidFill>
                  <a:srgbClr val="000000"/>
                </a:solidFill>
                <a:latin typeface="Arial" panose="020B0604020202020204" pitchFamily="34" charset="0"/>
                <a:cs typeface="Arial" panose="020B0604020202020204" pitchFamily="34" charset="0"/>
              </a:rPr>
              <a:t>Équipements</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216 x GEO S12</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54 x LS18</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200 x ID24</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NXAMP4x1 / 4x4 </a:t>
            </a:r>
            <a:endParaRPr lang="fr-FR" sz="1400" dirty="0">
              <a:latin typeface="Arial" panose="020B0604020202020204" pitchFamily="34" charset="0"/>
              <a:cs typeface="Arial" panose="020B0604020202020204" pitchFamily="34" charset="0"/>
            </a:endParaRPr>
          </a:p>
        </p:txBody>
      </p:sp>
      <p:cxnSp>
        <p:nvCxnSpPr>
          <p:cNvPr id="23" name="Connecteur droit 22">
            <a:extLst>
              <a:ext uri="{FF2B5EF4-FFF2-40B4-BE49-F238E27FC236}">
                <a16:creationId xmlns:a16="http://schemas.microsoft.com/office/drawing/2014/main" id="{09C19CD7-4330-964A-B2E6-1FEF1E2DF345}"/>
              </a:ext>
            </a:extLst>
          </p:cNvPr>
          <p:cNvCxnSpPr>
            <a:cxnSpLocks/>
          </p:cNvCxnSpPr>
          <p:nvPr/>
        </p:nvCxnSpPr>
        <p:spPr>
          <a:xfrm>
            <a:off x="543796" y="5213339"/>
            <a:ext cx="0" cy="1652936"/>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38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750"/>
                                        <p:tgtEl>
                                          <p:spTgt spid="20"/>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750"/>
                                        <p:tgtEl>
                                          <p:spTgt spid="23"/>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5" name="Title 1">
            <a:extLst>
              <a:ext uri="{FF2B5EF4-FFF2-40B4-BE49-F238E27FC236}">
                <a16:creationId xmlns:a16="http://schemas.microsoft.com/office/drawing/2014/main" id="{D56026EA-C8A6-E648-A511-12D89D287CF2}"/>
              </a:ext>
            </a:extLst>
          </p:cNvPr>
          <p:cNvSpPr txBox="1">
            <a:spLocks/>
          </p:cNvSpPr>
          <p:nvPr/>
        </p:nvSpPr>
        <p:spPr>
          <a:xfrm>
            <a:off x="146676" y="1188301"/>
            <a:ext cx="6383078"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latin typeface="Arial" panose="020B0604020202020204" pitchFamily="34" charset="0"/>
                <a:ea typeface="Helvetica Neue" panose="02000403000000020004" pitchFamily="2" charset="0"/>
                <a:cs typeface="Arial" panose="020B0604020202020204" pitchFamily="34" charset="0"/>
              </a:rPr>
              <a:t>Optus Stadium </a:t>
            </a:r>
            <a:r>
              <a:rPr lang="en-GB" sz="2000" dirty="0">
                <a:latin typeface="Arial" panose="020B0604020202020204" pitchFamily="34" charset="0"/>
                <a:ea typeface="Helvetica Neue" panose="02000403000000020004" pitchFamily="2" charset="0"/>
                <a:cs typeface="Arial" panose="020B0604020202020204" pitchFamily="34" charset="0"/>
              </a:rPr>
              <a:t>Perth</a:t>
            </a:r>
            <a:r>
              <a:rPr lang="en-GB" sz="1800" dirty="0">
                <a:latin typeface="Arial" panose="020B0604020202020204" pitchFamily="34" charset="0"/>
                <a:ea typeface="Helvetica Neue" panose="02000403000000020004" pitchFamily="2" charset="0"/>
                <a:cs typeface="Arial" panose="020B0604020202020204" pitchFamily="34" charset="0"/>
              </a:rPr>
              <a:t>, </a:t>
            </a:r>
            <a:r>
              <a:rPr lang="en-GB" sz="1800" dirty="0" err="1">
                <a:latin typeface="Arial" panose="020B0604020202020204" pitchFamily="34" charset="0"/>
                <a:ea typeface="Helvetica Neue" panose="02000403000000020004" pitchFamily="2" charset="0"/>
                <a:cs typeface="Arial" panose="020B0604020202020204" pitchFamily="34" charset="0"/>
              </a:rPr>
              <a:t>Australie</a:t>
            </a:r>
            <a:endParaRPr lang="en-GB" sz="1800" dirty="0">
              <a:latin typeface="Arial" panose="020B0604020202020204" pitchFamily="34" charset="0"/>
              <a:ea typeface="Helvetica Neue" panose="02000403000000020004" pitchFamily="2" charset="0"/>
              <a:cs typeface="Arial" panose="020B0604020202020204" pitchFamily="34" charset="0"/>
            </a:endParaRPr>
          </a:p>
        </p:txBody>
      </p:sp>
      <p:pic>
        <p:nvPicPr>
          <p:cNvPr id="8" name="Image 7">
            <a:extLst>
              <a:ext uri="{FF2B5EF4-FFF2-40B4-BE49-F238E27FC236}">
                <a16:creationId xmlns:a16="http://schemas.microsoft.com/office/drawing/2014/main" id="{BB0CF279-9F15-BD4F-AF9E-A707541FD117}"/>
              </a:ext>
            </a:extLst>
          </p:cNvPr>
          <p:cNvPicPr>
            <a:picLocks noChangeAspect="1"/>
          </p:cNvPicPr>
          <p:nvPr/>
        </p:nvPicPr>
        <p:blipFill rotWithShape="1">
          <a:blip r:embed="rId2"/>
          <a:srcRect l="4277" r="34396"/>
          <a:stretch/>
        </p:blipFill>
        <p:spPr>
          <a:xfrm>
            <a:off x="394195" y="1755795"/>
            <a:ext cx="3777002" cy="4642338"/>
          </a:xfrm>
          <a:prstGeom prst="rect">
            <a:avLst/>
          </a:prstGeom>
        </p:spPr>
      </p:pic>
      <p:pic>
        <p:nvPicPr>
          <p:cNvPr id="12" name="Image 11">
            <a:extLst>
              <a:ext uri="{FF2B5EF4-FFF2-40B4-BE49-F238E27FC236}">
                <a16:creationId xmlns:a16="http://schemas.microsoft.com/office/drawing/2014/main" id="{6DA91F6C-E35E-EF49-819A-733AEF0A4AB8}"/>
              </a:ext>
            </a:extLst>
          </p:cNvPr>
          <p:cNvPicPr>
            <a:picLocks noChangeAspect="1"/>
          </p:cNvPicPr>
          <p:nvPr/>
        </p:nvPicPr>
        <p:blipFill rotWithShape="1">
          <a:blip r:embed="rId3"/>
          <a:srcRect t="-1" b="26104"/>
          <a:stretch/>
        </p:blipFill>
        <p:spPr>
          <a:xfrm>
            <a:off x="4599991" y="937846"/>
            <a:ext cx="7592012" cy="3764017"/>
          </a:xfrm>
          <a:prstGeom prst="rect">
            <a:avLst/>
          </a:prstGeom>
        </p:spPr>
      </p:pic>
      <p:sp>
        <p:nvSpPr>
          <p:cNvPr id="13" name="Rectangle 12">
            <a:extLst>
              <a:ext uri="{FF2B5EF4-FFF2-40B4-BE49-F238E27FC236}">
                <a16:creationId xmlns:a16="http://schemas.microsoft.com/office/drawing/2014/main" id="{20C4B1D6-E36E-794E-957E-1699679AE5F0}"/>
              </a:ext>
            </a:extLst>
          </p:cNvPr>
          <p:cNvSpPr/>
          <p:nvPr/>
        </p:nvSpPr>
        <p:spPr>
          <a:xfrm>
            <a:off x="4700961" y="5023345"/>
            <a:ext cx="7491039" cy="738664"/>
          </a:xfrm>
          <a:prstGeom prst="rect">
            <a:avLst/>
          </a:prstGeom>
        </p:spPr>
        <p:txBody>
          <a:bodyPr wrap="square">
            <a:spAutoFit/>
          </a:bodyPr>
          <a:lstStyle/>
          <a:p>
            <a:r>
              <a:rPr lang="en" sz="1400" dirty="0">
                <a:solidFill>
                  <a:srgbClr val="000000"/>
                </a:solidFill>
                <a:latin typeface="Arial" panose="020B0604020202020204" pitchFamily="34" charset="0"/>
                <a:cs typeface="Arial" panose="020B0604020202020204" pitchFamily="34" charset="0"/>
              </a:rPr>
              <a:t>Rutledge AV a </a:t>
            </a:r>
            <a:r>
              <a:rPr lang="en" sz="1400" dirty="0" err="1">
                <a:solidFill>
                  <a:srgbClr val="000000"/>
                </a:solidFill>
                <a:latin typeface="Arial" panose="020B0604020202020204" pitchFamily="34" charset="0"/>
                <a:cs typeface="Arial" panose="020B0604020202020204" pitchFamily="34" charset="0"/>
              </a:rPr>
              <a:t>été</a:t>
            </a:r>
            <a:r>
              <a:rPr lang="en" sz="1400" dirty="0">
                <a:solidFill>
                  <a:srgbClr val="000000"/>
                </a:solidFill>
                <a:latin typeface="Arial" panose="020B0604020202020204" pitchFamily="34" charset="0"/>
                <a:cs typeface="Arial" panose="020B0604020202020204" pitchFamily="34" charset="0"/>
              </a:rPr>
              <a:t> mis au </a:t>
            </a:r>
            <a:r>
              <a:rPr lang="en" sz="1400" dirty="0" err="1">
                <a:solidFill>
                  <a:srgbClr val="000000"/>
                </a:solidFill>
                <a:latin typeface="Arial" panose="020B0604020202020204" pitchFamily="34" charset="0"/>
                <a:cs typeface="Arial" panose="020B0604020202020204" pitchFamily="34" charset="0"/>
              </a:rPr>
              <a:t>défi</a:t>
            </a:r>
            <a:r>
              <a:rPr lang="en" sz="1400" dirty="0">
                <a:solidFill>
                  <a:srgbClr val="000000"/>
                </a:solidFill>
                <a:latin typeface="Arial" panose="020B0604020202020204" pitchFamily="34" charset="0"/>
                <a:cs typeface="Arial" panose="020B0604020202020204" pitchFamily="34" charset="0"/>
              </a:rPr>
              <a:t> de </a:t>
            </a:r>
            <a:r>
              <a:rPr lang="en" sz="1400" dirty="0" err="1">
                <a:solidFill>
                  <a:srgbClr val="000000"/>
                </a:solidFill>
                <a:latin typeface="Arial" panose="020B0604020202020204" pitchFamily="34" charset="0"/>
                <a:cs typeface="Arial" panose="020B0604020202020204" pitchFamily="34" charset="0"/>
              </a:rPr>
              <a:t>créer</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une</a:t>
            </a:r>
            <a:r>
              <a:rPr lang="en" sz="1400" dirty="0">
                <a:solidFill>
                  <a:srgbClr val="000000"/>
                </a:solidFill>
                <a:latin typeface="Arial" panose="020B0604020202020204" pitchFamily="34" charset="0"/>
                <a:cs typeface="Arial" panose="020B0604020202020204" pitchFamily="34" charset="0"/>
              </a:rPr>
              <a:t> configuration système qui </a:t>
            </a:r>
            <a:r>
              <a:rPr lang="en" sz="1400" dirty="0" err="1">
                <a:solidFill>
                  <a:srgbClr val="000000"/>
                </a:solidFill>
                <a:latin typeface="Arial" panose="020B0604020202020204" pitchFamily="34" charset="0"/>
                <a:cs typeface="Arial" panose="020B0604020202020204" pitchFamily="34" charset="0"/>
              </a:rPr>
              <a:t>pourrait</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délivrer</a:t>
            </a:r>
            <a:r>
              <a:rPr lang="en" sz="1400" dirty="0">
                <a:solidFill>
                  <a:srgbClr val="000000"/>
                </a:solidFill>
                <a:latin typeface="Arial" panose="020B0604020202020204" pitchFamily="34" charset="0"/>
                <a:cs typeface="Arial" panose="020B0604020202020204" pitchFamily="34" charset="0"/>
              </a:rPr>
              <a:t> un </a:t>
            </a:r>
            <a:r>
              <a:rPr lang="en" sz="1400" dirty="0" err="1">
                <a:solidFill>
                  <a:srgbClr val="000000"/>
                </a:solidFill>
                <a:latin typeface="Arial" panose="020B0604020202020204" pitchFamily="34" charset="0"/>
                <a:cs typeface="Arial" panose="020B0604020202020204" pitchFamily="34" charset="0"/>
              </a:rPr>
              <a:t>ambitieux</a:t>
            </a:r>
            <a:r>
              <a:rPr lang="en" sz="1400" dirty="0">
                <a:solidFill>
                  <a:srgbClr val="000000"/>
                </a:solidFill>
                <a:latin typeface="Arial" panose="020B0604020202020204" pitchFamily="34" charset="0"/>
                <a:cs typeface="Arial" panose="020B0604020202020204" pitchFamily="34" charset="0"/>
              </a:rPr>
              <a:t> STI de 0,6 </a:t>
            </a:r>
            <a:r>
              <a:rPr lang="en" sz="1400" dirty="0" err="1">
                <a:solidFill>
                  <a:srgbClr val="000000"/>
                </a:solidFill>
                <a:latin typeface="Arial" panose="020B0604020202020204" pitchFamily="34" charset="0"/>
                <a:cs typeface="Arial" panose="020B0604020202020204" pitchFamily="34" charset="0"/>
              </a:rPr>
              <a:t>ou</a:t>
            </a:r>
            <a:r>
              <a:rPr lang="en" sz="1400" dirty="0">
                <a:solidFill>
                  <a:srgbClr val="000000"/>
                </a:solidFill>
                <a:latin typeface="Arial" panose="020B0604020202020204" pitchFamily="34" charset="0"/>
                <a:cs typeface="Arial" panose="020B0604020202020204" pitchFamily="34" charset="0"/>
              </a:rPr>
              <a:t> plus, pour </a:t>
            </a:r>
            <a:r>
              <a:rPr lang="en" sz="1400" dirty="0" err="1">
                <a:solidFill>
                  <a:srgbClr val="000000"/>
                </a:solidFill>
                <a:latin typeface="Arial" panose="020B0604020202020204" pitchFamily="34" charset="0"/>
                <a:cs typeface="Arial" panose="020B0604020202020204" pitchFamily="34" charset="0"/>
              </a:rPr>
              <a:t>l’ensemble</a:t>
            </a:r>
            <a:r>
              <a:rPr lang="en" sz="1400" dirty="0">
                <a:solidFill>
                  <a:srgbClr val="000000"/>
                </a:solidFill>
                <a:latin typeface="Arial" panose="020B0604020202020204" pitchFamily="34" charset="0"/>
                <a:cs typeface="Arial" panose="020B0604020202020204" pitchFamily="34" charset="0"/>
              </a:rPr>
              <a:t> des tribunes du </a:t>
            </a:r>
            <a:r>
              <a:rPr lang="en" sz="1400" dirty="0" err="1">
                <a:solidFill>
                  <a:srgbClr val="000000"/>
                </a:solidFill>
                <a:latin typeface="Arial" panose="020B0604020202020204" pitchFamily="34" charset="0"/>
                <a:cs typeface="Arial" panose="020B0604020202020204" pitchFamily="34" charset="0"/>
              </a:rPr>
              <a:t>stade</a:t>
            </a:r>
            <a:r>
              <a:rPr lang="en" sz="1400" dirty="0">
                <a:solidFill>
                  <a:srgbClr val="000000"/>
                </a:solidFill>
                <a:latin typeface="Arial" panose="020B0604020202020204" pitchFamily="34" charset="0"/>
                <a:cs typeface="Arial" panose="020B0604020202020204" pitchFamily="34" charset="0"/>
              </a:rPr>
              <a:t>. </a:t>
            </a:r>
          </a:p>
          <a:p>
            <a:r>
              <a:rPr lang="en" sz="1400" dirty="0">
                <a:solidFill>
                  <a:srgbClr val="000000"/>
                </a:solidFill>
                <a:latin typeface="Arial" panose="020B0604020202020204" pitchFamily="34" charset="0"/>
                <a:cs typeface="Arial" panose="020B0604020202020204" pitchFamily="34" charset="0"/>
              </a:rPr>
              <a:t>De plus, </a:t>
            </a:r>
            <a:r>
              <a:rPr lang="en" sz="1400" dirty="0" err="1">
                <a:solidFill>
                  <a:srgbClr val="000000"/>
                </a:solidFill>
                <a:latin typeface="Arial" panose="020B0604020202020204" pitchFamily="34" charset="0"/>
                <a:cs typeface="Arial" panose="020B0604020202020204" pitchFamily="34" charset="0"/>
              </a:rPr>
              <a:t>une</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valeur</a:t>
            </a:r>
            <a:r>
              <a:rPr lang="en" sz="1400" dirty="0">
                <a:solidFill>
                  <a:srgbClr val="000000"/>
                </a:solidFill>
                <a:latin typeface="Arial" panose="020B0604020202020204" pitchFamily="34" charset="0"/>
                <a:cs typeface="Arial" panose="020B0604020202020204" pitchFamily="34" charset="0"/>
              </a:rPr>
              <a:t> SPL </a:t>
            </a:r>
            <a:r>
              <a:rPr lang="en" sz="1400" dirty="0" err="1">
                <a:solidFill>
                  <a:srgbClr val="000000"/>
                </a:solidFill>
                <a:latin typeface="Arial" panose="020B0604020202020204" pitchFamily="34" charset="0"/>
                <a:cs typeface="Arial" panose="020B0604020202020204" pitchFamily="34" charset="0"/>
              </a:rPr>
              <a:t>nominale</a:t>
            </a:r>
            <a:r>
              <a:rPr lang="en" sz="1400" dirty="0">
                <a:solidFill>
                  <a:srgbClr val="000000"/>
                </a:solidFill>
                <a:latin typeface="Arial" panose="020B0604020202020204" pitchFamily="34" charset="0"/>
                <a:cs typeface="Arial" panose="020B0604020202020204" pitchFamily="34" charset="0"/>
              </a:rPr>
              <a:t> de 102 dB </a:t>
            </a:r>
            <a:r>
              <a:rPr lang="fr-FR" sz="1400" dirty="0">
                <a:solidFill>
                  <a:srgbClr val="000000"/>
                </a:solidFill>
                <a:latin typeface="Arial" panose="020B0604020202020204" pitchFamily="34" charset="0"/>
                <a:cs typeface="Arial" panose="020B0604020202020204" pitchFamily="34" charset="0"/>
              </a:rPr>
              <a:t>(±3dB) pour les 60 000 sièges avait été </a:t>
            </a:r>
            <a:r>
              <a:rPr lang="fr-FR" sz="1400" dirty="0" err="1">
                <a:solidFill>
                  <a:srgbClr val="000000"/>
                </a:solidFill>
                <a:latin typeface="Arial" panose="020B0604020202020204" pitchFamily="34" charset="0"/>
                <a:cs typeface="Arial" panose="020B0604020202020204" pitchFamily="34" charset="0"/>
              </a:rPr>
              <a:t>éxigée</a:t>
            </a:r>
            <a:r>
              <a:rPr lang="fr-FR" sz="1400" dirty="0">
                <a:solidFill>
                  <a:srgbClr val="000000"/>
                </a:solidFill>
                <a:latin typeface="Arial" panose="020B0604020202020204" pitchFamily="34" charset="0"/>
                <a:cs typeface="Arial" panose="020B0604020202020204" pitchFamily="34" charset="0"/>
              </a:rPr>
              <a:t>.</a:t>
            </a:r>
            <a:endParaRPr lang="fr-FR" sz="14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5993439-F989-4145-B90D-57DD566671BA}"/>
              </a:ext>
            </a:extLst>
          </p:cNvPr>
          <p:cNvSpPr/>
          <p:nvPr/>
        </p:nvSpPr>
        <p:spPr>
          <a:xfrm>
            <a:off x="4700955" y="5920154"/>
            <a:ext cx="7491045" cy="784830"/>
          </a:xfrm>
          <a:prstGeom prst="rect">
            <a:avLst/>
          </a:prstGeom>
        </p:spPr>
        <p:txBody>
          <a:bodyPr wrap="square">
            <a:spAutoFit/>
          </a:bodyPr>
          <a:lstStyle/>
          <a:p>
            <a:r>
              <a:rPr lang="en" sz="1500" dirty="0">
                <a:solidFill>
                  <a:schemeClr val="bg1">
                    <a:lumMod val="50000"/>
                  </a:schemeClr>
                </a:solidFill>
                <a:latin typeface="Arial" panose="020B0604020202020204" pitchFamily="34" charset="0"/>
                <a:cs typeface="Arial" panose="020B0604020202020204" pitchFamily="34" charset="0"/>
              </a:rPr>
              <a:t>“</a:t>
            </a:r>
            <a:r>
              <a:rPr lang="en" sz="1500" i="1" dirty="0" err="1">
                <a:solidFill>
                  <a:schemeClr val="bg1">
                    <a:lumMod val="50000"/>
                  </a:schemeClr>
                </a:solidFill>
                <a:latin typeface="Arial" panose="020B0604020202020204" pitchFamily="34" charset="0"/>
                <a:cs typeface="Arial" panose="020B0604020202020204" pitchFamily="34" charset="0"/>
              </a:rPr>
              <a:t>Depuis</a:t>
            </a:r>
            <a:r>
              <a:rPr lang="en" sz="1500" i="1" dirty="0">
                <a:solidFill>
                  <a:schemeClr val="bg1">
                    <a:lumMod val="50000"/>
                  </a:schemeClr>
                </a:solidFill>
                <a:latin typeface="Arial" panose="020B0604020202020204" pitchFamily="34" charset="0"/>
                <a:cs typeface="Arial" panose="020B0604020202020204" pitchFamily="34" charset="0"/>
              </a:rPr>
              <a:t> le début, NEXO </a:t>
            </a:r>
            <a:r>
              <a:rPr lang="en" sz="1500" i="1" dirty="0" err="1">
                <a:solidFill>
                  <a:schemeClr val="bg1">
                    <a:lumMod val="50000"/>
                  </a:schemeClr>
                </a:solidFill>
                <a:latin typeface="Arial" panose="020B0604020202020204" pitchFamily="34" charset="0"/>
                <a:cs typeface="Arial" panose="020B0604020202020204" pitchFamily="34" charset="0"/>
              </a:rPr>
              <a:t>était</a:t>
            </a:r>
            <a:r>
              <a:rPr lang="en" sz="1500" i="1" dirty="0">
                <a:solidFill>
                  <a:schemeClr val="bg1">
                    <a:lumMod val="50000"/>
                  </a:schemeClr>
                </a:solidFill>
                <a:latin typeface="Arial" panose="020B0604020202020204" pitchFamily="34" charset="0"/>
                <a:cs typeface="Arial" panose="020B0604020202020204" pitchFamily="34" charset="0"/>
              </a:rPr>
              <a:t> </a:t>
            </a:r>
            <a:r>
              <a:rPr lang="en" sz="1500" i="1" dirty="0" err="1">
                <a:solidFill>
                  <a:schemeClr val="bg1">
                    <a:lumMod val="50000"/>
                  </a:schemeClr>
                </a:solidFill>
                <a:latin typeface="Arial" panose="020B0604020202020204" pitchFamily="34" charset="0"/>
                <a:cs typeface="Arial" panose="020B0604020202020204" pitchFamily="34" charset="0"/>
              </a:rPr>
              <a:t>clairement</a:t>
            </a:r>
            <a:r>
              <a:rPr lang="en" sz="1500" i="1" dirty="0">
                <a:solidFill>
                  <a:schemeClr val="bg1">
                    <a:lumMod val="50000"/>
                  </a:schemeClr>
                </a:solidFill>
                <a:latin typeface="Arial" panose="020B0604020202020204" pitchFamily="34" charset="0"/>
                <a:cs typeface="Arial" panose="020B0604020202020204" pitchFamily="34" charset="0"/>
              </a:rPr>
              <a:t> le </a:t>
            </a:r>
            <a:r>
              <a:rPr lang="en" sz="1500" i="1" dirty="0" err="1">
                <a:solidFill>
                  <a:schemeClr val="bg1">
                    <a:lumMod val="50000"/>
                  </a:schemeClr>
                </a:solidFill>
                <a:latin typeface="Arial" panose="020B0604020202020204" pitchFamily="34" charset="0"/>
                <a:cs typeface="Arial" panose="020B0604020202020204" pitchFamily="34" charset="0"/>
              </a:rPr>
              <a:t>vainqueur</a:t>
            </a:r>
            <a:r>
              <a:rPr lang="en" sz="1500" i="1" dirty="0">
                <a:solidFill>
                  <a:schemeClr val="bg1">
                    <a:lumMod val="50000"/>
                  </a:schemeClr>
                </a:solidFill>
                <a:latin typeface="Arial" panose="020B0604020202020204" pitchFamily="34" charset="0"/>
                <a:cs typeface="Arial" panose="020B0604020202020204" pitchFamily="34" charset="0"/>
              </a:rPr>
              <a:t> </a:t>
            </a:r>
            <a:r>
              <a:rPr lang="en" sz="1500" i="1" dirty="0" err="1">
                <a:solidFill>
                  <a:schemeClr val="bg1">
                    <a:lumMod val="50000"/>
                  </a:schemeClr>
                </a:solidFill>
                <a:latin typeface="Arial" panose="020B0604020202020204" pitchFamily="34" charset="0"/>
                <a:cs typeface="Arial" panose="020B0604020202020204" pitchFamily="34" charset="0"/>
              </a:rPr>
              <a:t>incontesté</a:t>
            </a:r>
            <a:r>
              <a:rPr lang="en" sz="1500" i="1" dirty="0">
                <a:solidFill>
                  <a:schemeClr val="bg1">
                    <a:lumMod val="50000"/>
                  </a:schemeClr>
                </a:solidFill>
                <a:latin typeface="Arial" panose="020B0604020202020204" pitchFamily="34" charset="0"/>
                <a:cs typeface="Arial" panose="020B0604020202020204" pitchFamily="34" charset="0"/>
              </a:rPr>
              <a:t> pour </a:t>
            </a:r>
            <a:r>
              <a:rPr lang="en" sz="1500" i="1" dirty="0" err="1">
                <a:solidFill>
                  <a:schemeClr val="bg1">
                    <a:lumMod val="50000"/>
                  </a:schemeClr>
                </a:solidFill>
                <a:latin typeface="Arial" panose="020B0604020202020204" pitchFamily="34" charset="0"/>
                <a:cs typeface="Arial" panose="020B0604020202020204" pitchFamily="34" charset="0"/>
              </a:rPr>
              <a:t>plusieurs</a:t>
            </a:r>
            <a:r>
              <a:rPr lang="en" sz="1500" i="1" dirty="0">
                <a:solidFill>
                  <a:schemeClr val="bg1">
                    <a:lumMod val="50000"/>
                  </a:schemeClr>
                </a:solidFill>
                <a:latin typeface="Arial" panose="020B0604020202020204" pitchFamily="34" charset="0"/>
                <a:cs typeface="Arial" panose="020B0604020202020204" pitchFamily="34" charset="0"/>
              </a:rPr>
              <a:t> </a:t>
            </a:r>
            <a:r>
              <a:rPr lang="en" sz="1500" i="1" dirty="0" err="1">
                <a:solidFill>
                  <a:schemeClr val="bg1">
                    <a:lumMod val="50000"/>
                  </a:schemeClr>
                </a:solidFill>
                <a:latin typeface="Arial" panose="020B0604020202020204" pitchFamily="34" charset="0"/>
                <a:cs typeface="Arial" panose="020B0604020202020204" pitchFamily="34" charset="0"/>
              </a:rPr>
              <a:t>facteurs</a:t>
            </a:r>
            <a:r>
              <a:rPr lang="en" sz="1500" i="1" dirty="0">
                <a:solidFill>
                  <a:schemeClr val="bg1">
                    <a:lumMod val="50000"/>
                  </a:schemeClr>
                </a:solidFill>
                <a:latin typeface="Arial" panose="020B0604020202020204" pitchFamily="34" charset="0"/>
                <a:cs typeface="Arial" panose="020B0604020202020204" pitchFamily="34" charset="0"/>
              </a:rPr>
              <a:t> et, au </a:t>
            </a:r>
            <a:r>
              <a:rPr lang="en" sz="1500" i="1" dirty="0" err="1">
                <a:solidFill>
                  <a:schemeClr val="bg1">
                    <a:lumMod val="50000"/>
                  </a:schemeClr>
                </a:solidFill>
                <a:latin typeface="Arial" panose="020B0604020202020204" pitchFamily="34" charset="0"/>
                <a:cs typeface="Arial" panose="020B0604020202020204" pitchFamily="34" charset="0"/>
              </a:rPr>
              <a:t>cours</a:t>
            </a:r>
            <a:r>
              <a:rPr lang="en" sz="1500" i="1" dirty="0">
                <a:solidFill>
                  <a:schemeClr val="bg1">
                    <a:lumMod val="50000"/>
                  </a:schemeClr>
                </a:solidFill>
                <a:latin typeface="Arial" panose="020B0604020202020204" pitchFamily="34" charset="0"/>
                <a:cs typeface="Arial" panose="020B0604020202020204" pitchFamily="34" charset="0"/>
              </a:rPr>
              <a:t> du </a:t>
            </a:r>
            <a:r>
              <a:rPr lang="en" sz="1500" i="1" dirty="0" err="1">
                <a:solidFill>
                  <a:schemeClr val="bg1">
                    <a:lumMod val="50000"/>
                  </a:schemeClr>
                </a:solidFill>
                <a:latin typeface="Arial" panose="020B0604020202020204" pitchFamily="34" charset="0"/>
                <a:cs typeface="Arial" panose="020B0604020202020204" pitchFamily="34" charset="0"/>
              </a:rPr>
              <a:t>projet</a:t>
            </a:r>
            <a:r>
              <a:rPr lang="en" sz="1500" i="1" dirty="0">
                <a:solidFill>
                  <a:schemeClr val="bg1">
                    <a:lumMod val="50000"/>
                  </a:schemeClr>
                </a:solidFill>
                <a:latin typeface="Arial" panose="020B0604020202020204" pitchFamily="34" charset="0"/>
                <a:cs typeface="Arial" panose="020B0604020202020204" pitchFamily="34" charset="0"/>
              </a:rPr>
              <a:t>, le fabricant </a:t>
            </a:r>
            <a:r>
              <a:rPr lang="en" sz="1500" i="1" dirty="0" err="1">
                <a:solidFill>
                  <a:schemeClr val="bg1">
                    <a:lumMod val="50000"/>
                  </a:schemeClr>
                </a:solidFill>
                <a:latin typeface="Arial" panose="020B0604020202020204" pitchFamily="34" charset="0"/>
                <a:cs typeface="Arial" panose="020B0604020202020204" pitchFamily="34" charset="0"/>
              </a:rPr>
              <a:t>s’est</a:t>
            </a:r>
            <a:r>
              <a:rPr lang="en" sz="1500" i="1" dirty="0">
                <a:solidFill>
                  <a:schemeClr val="bg1">
                    <a:lumMod val="50000"/>
                  </a:schemeClr>
                </a:solidFill>
                <a:latin typeface="Arial" panose="020B0604020202020204" pitchFamily="34" charset="0"/>
                <a:cs typeface="Arial" panose="020B0604020202020204" pitchFamily="34" charset="0"/>
              </a:rPr>
              <a:t> </a:t>
            </a:r>
            <a:r>
              <a:rPr lang="en" sz="1500" i="1" dirty="0" err="1">
                <a:solidFill>
                  <a:schemeClr val="bg1">
                    <a:lumMod val="50000"/>
                  </a:schemeClr>
                </a:solidFill>
                <a:latin typeface="Arial" panose="020B0604020202020204" pitchFamily="34" charset="0"/>
                <a:cs typeface="Arial" panose="020B0604020202020204" pitchFamily="34" charset="0"/>
              </a:rPr>
              <a:t>révélé</a:t>
            </a:r>
            <a:r>
              <a:rPr lang="en" sz="1500" i="1" dirty="0">
                <a:solidFill>
                  <a:schemeClr val="bg1">
                    <a:lumMod val="50000"/>
                  </a:schemeClr>
                </a:solidFill>
                <a:latin typeface="Arial" panose="020B0604020202020204" pitchFamily="34" charset="0"/>
                <a:cs typeface="Arial" panose="020B0604020202020204" pitchFamily="34" charset="0"/>
              </a:rPr>
              <a:t> </a:t>
            </a:r>
            <a:r>
              <a:rPr lang="en" sz="1500" i="1" dirty="0" err="1">
                <a:solidFill>
                  <a:schemeClr val="bg1">
                    <a:lumMod val="50000"/>
                  </a:schemeClr>
                </a:solidFill>
                <a:latin typeface="Arial" panose="020B0604020202020204" pitchFamily="34" charset="0"/>
                <a:cs typeface="Arial" panose="020B0604020202020204" pitchFamily="34" charset="0"/>
              </a:rPr>
              <a:t>être</a:t>
            </a:r>
            <a:r>
              <a:rPr lang="en" sz="1500" i="1" dirty="0">
                <a:solidFill>
                  <a:schemeClr val="bg1">
                    <a:lumMod val="50000"/>
                  </a:schemeClr>
                </a:solidFill>
                <a:latin typeface="Arial" panose="020B0604020202020204" pitchFamily="34" charset="0"/>
                <a:cs typeface="Arial" panose="020B0604020202020204" pitchFamily="34" charset="0"/>
              </a:rPr>
              <a:t> </a:t>
            </a:r>
            <a:r>
              <a:rPr lang="fr-FR" sz="1500" i="1" dirty="0">
                <a:solidFill>
                  <a:schemeClr val="bg1">
                    <a:lumMod val="50000"/>
                  </a:schemeClr>
                </a:solidFill>
                <a:latin typeface="Arial" panose="020B0604020202020204" pitchFamily="34" charset="0"/>
                <a:cs typeface="Arial" panose="020B0604020202020204" pitchFamily="34" charset="0"/>
              </a:rPr>
              <a:t>un excellent partenaire </a:t>
            </a:r>
            <a:r>
              <a:rPr lang="en" sz="1500" i="1" dirty="0">
                <a:solidFill>
                  <a:schemeClr val="bg1">
                    <a:lumMod val="50000"/>
                  </a:schemeClr>
                </a:solidFill>
                <a:latin typeface="Arial" panose="020B0604020202020204" pitchFamily="34" charset="0"/>
                <a:cs typeface="Arial" panose="020B0604020202020204" pitchFamily="34" charset="0"/>
              </a:rPr>
              <a:t>grâce aux services et supports </a:t>
            </a:r>
            <a:r>
              <a:rPr lang="en" sz="1500" i="1" dirty="0" err="1">
                <a:solidFill>
                  <a:schemeClr val="bg1">
                    <a:lumMod val="50000"/>
                  </a:schemeClr>
                </a:solidFill>
                <a:latin typeface="Arial" panose="020B0604020202020204" pitchFamily="34" charset="0"/>
                <a:cs typeface="Arial" panose="020B0604020202020204" pitchFamily="34" charset="0"/>
              </a:rPr>
              <a:t>fournis</a:t>
            </a:r>
            <a:r>
              <a:rPr lang="en" sz="1500" i="1" dirty="0">
                <a:solidFill>
                  <a:schemeClr val="bg1">
                    <a:lumMod val="50000"/>
                  </a:schemeClr>
                </a:solidFill>
                <a:latin typeface="Arial" panose="020B0604020202020204" pitchFamily="34" charset="0"/>
                <a:cs typeface="Arial" panose="020B0604020202020204" pitchFamily="34" charset="0"/>
              </a:rPr>
              <a:t>.</a:t>
            </a:r>
            <a:r>
              <a:rPr lang="en" sz="1500" dirty="0">
                <a:solidFill>
                  <a:schemeClr val="bg1">
                    <a:lumMod val="50000"/>
                  </a:schemeClr>
                </a:solidFill>
                <a:latin typeface="Arial" panose="020B0604020202020204" pitchFamily="34" charset="0"/>
                <a:cs typeface="Arial" panose="020B0604020202020204" pitchFamily="34" charset="0"/>
              </a:rPr>
              <a:t>” - Elijah Steele, </a:t>
            </a:r>
            <a:r>
              <a:rPr lang="fr-FR" sz="1500" dirty="0">
                <a:solidFill>
                  <a:schemeClr val="bg1">
                    <a:lumMod val="50000"/>
                  </a:schemeClr>
                </a:solidFill>
                <a:latin typeface="Arial" panose="020B0604020202020204" pitchFamily="34" charset="0"/>
                <a:cs typeface="Arial" panose="020B0604020202020204" pitchFamily="34" charset="0"/>
              </a:rPr>
              <a:t>Chef de </a:t>
            </a:r>
            <a:r>
              <a:rPr lang="en" sz="1500" dirty="0" err="1">
                <a:solidFill>
                  <a:schemeClr val="bg1">
                    <a:lumMod val="50000"/>
                  </a:schemeClr>
                </a:solidFill>
                <a:latin typeface="Arial" panose="020B0604020202020204" pitchFamily="34" charset="0"/>
                <a:cs typeface="Arial" panose="020B0604020202020204" pitchFamily="34" charset="0"/>
              </a:rPr>
              <a:t>projet</a:t>
            </a:r>
            <a:r>
              <a:rPr lang="en" sz="1500" dirty="0">
                <a:solidFill>
                  <a:schemeClr val="bg1">
                    <a:lumMod val="50000"/>
                  </a:schemeClr>
                </a:solidFill>
                <a:latin typeface="Arial" panose="020B0604020202020204" pitchFamily="34" charset="0"/>
                <a:cs typeface="Arial" panose="020B0604020202020204" pitchFamily="34" charset="0"/>
              </a:rPr>
              <a:t> pour Rutledge</a:t>
            </a:r>
            <a:endParaRPr lang="fr-FR" sz="1500" dirty="0">
              <a:solidFill>
                <a:schemeClr val="bg1">
                  <a:lumMod val="50000"/>
                </a:schemeClr>
              </a:solidFill>
              <a:latin typeface="Arial" panose="020B0604020202020204" pitchFamily="34" charset="0"/>
              <a:cs typeface="Arial" panose="020B0604020202020204" pitchFamily="34" charset="0"/>
            </a:endParaRPr>
          </a:p>
        </p:txBody>
      </p:sp>
      <p:cxnSp>
        <p:nvCxnSpPr>
          <p:cNvPr id="16" name="Connecteur droit 15">
            <a:extLst>
              <a:ext uri="{FF2B5EF4-FFF2-40B4-BE49-F238E27FC236}">
                <a16:creationId xmlns:a16="http://schemas.microsoft.com/office/drawing/2014/main" id="{55E36B14-5CA2-9549-BFF2-C95FA5A77563}"/>
              </a:ext>
            </a:extLst>
          </p:cNvPr>
          <p:cNvCxnSpPr/>
          <p:nvPr/>
        </p:nvCxnSpPr>
        <p:spPr>
          <a:xfrm>
            <a:off x="4599991" y="5023345"/>
            <a:ext cx="0" cy="1834655"/>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626814"/>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5" name="Title 1">
            <a:extLst>
              <a:ext uri="{FF2B5EF4-FFF2-40B4-BE49-F238E27FC236}">
                <a16:creationId xmlns:a16="http://schemas.microsoft.com/office/drawing/2014/main" id="{D56026EA-C8A6-E648-A511-12D89D287CF2}"/>
              </a:ext>
            </a:extLst>
          </p:cNvPr>
          <p:cNvSpPr txBox="1">
            <a:spLocks/>
          </p:cNvSpPr>
          <p:nvPr/>
        </p:nvSpPr>
        <p:spPr>
          <a:xfrm>
            <a:off x="146676" y="1188301"/>
            <a:ext cx="6383078"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latin typeface="Arial" panose="020B0604020202020204" pitchFamily="34" charset="0"/>
                <a:ea typeface="Helvetica Neue" panose="02000403000000020004" pitchFamily="2" charset="0"/>
                <a:cs typeface="Arial" panose="020B0604020202020204" pitchFamily="34" charset="0"/>
              </a:rPr>
              <a:t>Optus Stadium </a:t>
            </a:r>
            <a:r>
              <a:rPr lang="en-GB" sz="2000" dirty="0">
                <a:latin typeface="Arial" panose="020B0604020202020204" pitchFamily="34" charset="0"/>
                <a:ea typeface="Helvetica Neue" panose="02000403000000020004" pitchFamily="2" charset="0"/>
                <a:cs typeface="Arial" panose="020B0604020202020204" pitchFamily="34" charset="0"/>
              </a:rPr>
              <a:t>Perth</a:t>
            </a:r>
            <a:r>
              <a:rPr lang="en-GB" sz="1800" dirty="0">
                <a:latin typeface="Arial" panose="020B0604020202020204" pitchFamily="34" charset="0"/>
                <a:ea typeface="Helvetica Neue" panose="02000403000000020004" pitchFamily="2" charset="0"/>
                <a:cs typeface="Arial" panose="020B0604020202020204" pitchFamily="34" charset="0"/>
              </a:rPr>
              <a:t>, </a:t>
            </a:r>
            <a:r>
              <a:rPr lang="en-GB" sz="1800" dirty="0" err="1">
                <a:latin typeface="Arial" panose="020B0604020202020204" pitchFamily="34" charset="0"/>
                <a:ea typeface="Helvetica Neue" panose="02000403000000020004" pitchFamily="2" charset="0"/>
                <a:cs typeface="Arial" panose="020B0604020202020204" pitchFamily="34" charset="0"/>
              </a:rPr>
              <a:t>Australie</a:t>
            </a:r>
            <a:endParaRPr lang="en-GB" sz="1800" dirty="0">
              <a:latin typeface="Arial" panose="020B0604020202020204" pitchFamily="34" charset="0"/>
              <a:ea typeface="Helvetica Neue" panose="02000403000000020004" pitchFamily="2" charset="0"/>
              <a:cs typeface="Arial" panose="020B0604020202020204" pitchFamily="34" charset="0"/>
            </a:endParaRPr>
          </a:p>
        </p:txBody>
      </p:sp>
      <p:pic>
        <p:nvPicPr>
          <p:cNvPr id="7" name="Image 6">
            <a:extLst>
              <a:ext uri="{FF2B5EF4-FFF2-40B4-BE49-F238E27FC236}">
                <a16:creationId xmlns:a16="http://schemas.microsoft.com/office/drawing/2014/main" id="{8D811DBB-1A3E-9A4E-994C-C52666B150A1}"/>
              </a:ext>
            </a:extLst>
          </p:cNvPr>
          <p:cNvPicPr>
            <a:picLocks noChangeAspect="1"/>
          </p:cNvPicPr>
          <p:nvPr/>
        </p:nvPicPr>
        <p:blipFill rotWithShape="1">
          <a:blip r:embed="rId2"/>
          <a:srcRect t="5428"/>
          <a:stretch/>
        </p:blipFill>
        <p:spPr>
          <a:xfrm>
            <a:off x="236844" y="4510049"/>
            <a:ext cx="3725556" cy="2347952"/>
          </a:xfrm>
          <a:prstGeom prst="rect">
            <a:avLst/>
          </a:prstGeom>
        </p:spPr>
      </p:pic>
      <p:sp>
        <p:nvSpPr>
          <p:cNvPr id="11" name="Rectangle 10">
            <a:extLst>
              <a:ext uri="{FF2B5EF4-FFF2-40B4-BE49-F238E27FC236}">
                <a16:creationId xmlns:a16="http://schemas.microsoft.com/office/drawing/2014/main" id="{4A9A2698-BA65-8346-84B7-09491BBC301E}"/>
              </a:ext>
            </a:extLst>
          </p:cNvPr>
          <p:cNvSpPr/>
          <p:nvPr/>
        </p:nvSpPr>
        <p:spPr>
          <a:xfrm>
            <a:off x="5082369" y="5223917"/>
            <a:ext cx="7060009" cy="1600438"/>
          </a:xfrm>
          <a:prstGeom prst="rect">
            <a:avLst/>
          </a:prstGeom>
        </p:spPr>
        <p:txBody>
          <a:bodyPr wrap="square">
            <a:spAutoFit/>
          </a:bodyPr>
          <a:lstStyle/>
          <a:p>
            <a:pPr algn="just"/>
            <a:r>
              <a:rPr lang="en" sz="1400" dirty="0">
                <a:solidFill>
                  <a:srgbClr val="000000"/>
                </a:solidFill>
                <a:latin typeface="Arial" panose="020B0604020202020204" pitchFamily="34" charset="0"/>
                <a:cs typeface="Arial" panose="020B0604020202020204" pitchFamily="34" charset="0"/>
              </a:rPr>
              <a:t>Pour </a:t>
            </a:r>
            <a:r>
              <a:rPr lang="en" sz="1400" dirty="0" err="1">
                <a:solidFill>
                  <a:srgbClr val="000000"/>
                </a:solidFill>
                <a:latin typeface="Arial" panose="020B0604020202020204" pitchFamily="34" charset="0"/>
                <a:cs typeface="Arial" panose="020B0604020202020204" pitchFamily="34" charset="0"/>
              </a:rPr>
              <a:t>atteindre</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une</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valeur</a:t>
            </a:r>
            <a:r>
              <a:rPr lang="en" sz="1400" dirty="0">
                <a:solidFill>
                  <a:srgbClr val="000000"/>
                </a:solidFill>
                <a:latin typeface="Arial" panose="020B0604020202020204" pitchFamily="34" charset="0"/>
                <a:cs typeface="Arial" panose="020B0604020202020204" pitchFamily="34" charset="0"/>
              </a:rPr>
              <a:t> STI de 0,6 pour les </a:t>
            </a:r>
            <a:r>
              <a:rPr lang="en" sz="1400" dirty="0" err="1">
                <a:solidFill>
                  <a:srgbClr val="000000"/>
                </a:solidFill>
                <a:latin typeface="Arial" panose="020B0604020202020204" pitchFamily="34" charset="0"/>
                <a:cs typeface="Arial" panose="020B0604020202020204" pitchFamily="34" charset="0"/>
              </a:rPr>
              <a:t>si</a:t>
            </a:r>
            <a:r>
              <a:rPr lang="fr-FR" sz="1400" dirty="0">
                <a:solidFill>
                  <a:srgbClr val="000000"/>
                </a:solidFill>
                <a:latin typeface="Arial" panose="020B0604020202020204" pitchFamily="34" charset="0"/>
                <a:cs typeface="Arial" panose="020B0604020202020204" pitchFamily="34" charset="0"/>
              </a:rPr>
              <a:t>è</a:t>
            </a:r>
            <a:r>
              <a:rPr lang="en" sz="1400" dirty="0" err="1">
                <a:solidFill>
                  <a:srgbClr val="000000"/>
                </a:solidFill>
                <a:latin typeface="Arial" panose="020B0604020202020204" pitchFamily="34" charset="0"/>
                <a:cs typeface="Arial" panose="020B0604020202020204" pitchFamily="34" charset="0"/>
              </a:rPr>
              <a:t>ges</a:t>
            </a:r>
            <a:r>
              <a:rPr lang="en" sz="1400" dirty="0">
                <a:solidFill>
                  <a:srgbClr val="000000"/>
                </a:solidFill>
                <a:latin typeface="Arial" panose="020B0604020202020204" pitchFamily="34" charset="0"/>
                <a:cs typeface="Arial" panose="020B0604020202020204" pitchFamily="34" charset="0"/>
              </a:rPr>
              <a:t> sous-</a:t>
            </a:r>
            <a:r>
              <a:rPr lang="en" sz="1400" dirty="0" err="1">
                <a:solidFill>
                  <a:srgbClr val="000000"/>
                </a:solidFill>
                <a:latin typeface="Arial" panose="020B0604020202020204" pitchFamily="34" charset="0"/>
                <a:cs typeface="Arial" panose="020B0604020202020204" pitchFamily="34" charset="0"/>
              </a:rPr>
              <a:t>balcon</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situés</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dans</a:t>
            </a:r>
            <a:r>
              <a:rPr lang="en" sz="1400" dirty="0">
                <a:solidFill>
                  <a:srgbClr val="000000"/>
                </a:solidFill>
                <a:latin typeface="Arial" panose="020B0604020202020204" pitchFamily="34" charset="0"/>
                <a:cs typeface="Arial" panose="020B0604020202020204" pitchFamily="34" charset="0"/>
              </a:rPr>
              <a:t> les zones L1, L3 et L4, un lot de 200 enceintes ID24 a </a:t>
            </a:r>
            <a:r>
              <a:rPr lang="en" sz="1400" dirty="0" err="1">
                <a:solidFill>
                  <a:srgbClr val="000000"/>
                </a:solidFill>
                <a:latin typeface="Arial" panose="020B0604020202020204" pitchFamily="34" charset="0"/>
                <a:cs typeface="Arial" panose="020B0604020202020204" pitchFamily="34" charset="0"/>
              </a:rPr>
              <a:t>été</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installé</a:t>
            </a:r>
            <a:r>
              <a:rPr lang="en" sz="1400" dirty="0">
                <a:solidFill>
                  <a:srgbClr val="000000"/>
                </a:solidFill>
                <a:latin typeface="Arial" panose="020B0604020202020204" pitchFamily="34" charset="0"/>
                <a:cs typeface="Arial" panose="020B0604020202020204" pitchFamily="34" charset="0"/>
              </a:rPr>
              <a:t>. </a:t>
            </a:r>
          </a:p>
          <a:p>
            <a:pPr algn="just"/>
            <a:r>
              <a:rPr lang="en" sz="1400" dirty="0" err="1">
                <a:solidFill>
                  <a:srgbClr val="000000"/>
                </a:solidFill>
                <a:latin typeface="Arial" panose="020B0604020202020204" pitchFamily="34" charset="0"/>
                <a:cs typeface="Arial" panose="020B0604020202020204" pitchFamily="34" charset="0"/>
              </a:rPr>
              <a:t>Chaque</a:t>
            </a:r>
            <a:r>
              <a:rPr lang="en" sz="1400" dirty="0">
                <a:solidFill>
                  <a:srgbClr val="000000"/>
                </a:solidFill>
                <a:latin typeface="Arial" panose="020B0604020202020204" pitchFamily="34" charset="0"/>
                <a:cs typeface="Arial" panose="020B0604020202020204" pitchFamily="34" charset="0"/>
              </a:rPr>
              <a:t> ID24 </a:t>
            </a:r>
            <a:r>
              <a:rPr lang="en" sz="1400" dirty="0" err="1">
                <a:solidFill>
                  <a:srgbClr val="000000"/>
                </a:solidFill>
                <a:latin typeface="Arial" panose="020B0604020202020204" pitchFamily="34" charset="0"/>
                <a:cs typeface="Arial" panose="020B0604020202020204" pitchFamily="34" charset="0"/>
              </a:rPr>
              <a:t>intègre</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deux</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haut-parleurs</a:t>
            </a:r>
            <a:r>
              <a:rPr lang="en" sz="1400" dirty="0">
                <a:solidFill>
                  <a:srgbClr val="000000"/>
                </a:solidFill>
                <a:latin typeface="Arial" panose="020B0604020202020204" pitchFamily="34" charset="0"/>
                <a:cs typeface="Arial" panose="020B0604020202020204" pitchFamily="34" charset="0"/>
              </a:rPr>
              <a:t> de 4 </a:t>
            </a:r>
            <a:r>
              <a:rPr lang="en" sz="1400" dirty="0" err="1">
                <a:solidFill>
                  <a:srgbClr val="000000"/>
                </a:solidFill>
                <a:latin typeface="Arial" panose="020B0604020202020204" pitchFamily="34" charset="0"/>
                <a:cs typeface="Arial" panose="020B0604020202020204" pitchFamily="34" charset="0"/>
              </a:rPr>
              <a:t>pouces</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fournissant</a:t>
            </a:r>
            <a:r>
              <a:rPr lang="en" sz="1400" dirty="0">
                <a:solidFill>
                  <a:srgbClr val="000000"/>
                </a:solidFill>
                <a:latin typeface="Arial" panose="020B0604020202020204" pitchFamily="34" charset="0"/>
                <a:cs typeface="Arial" panose="020B0604020202020204" pitchFamily="34" charset="0"/>
              </a:rPr>
              <a:t> la couverture n</a:t>
            </a:r>
            <a:r>
              <a:rPr lang="fr-FR" sz="1400" dirty="0" err="1">
                <a:solidFill>
                  <a:srgbClr val="000000"/>
                </a:solidFill>
                <a:latin typeface="Arial" panose="020B0604020202020204" pitchFamily="34" charset="0"/>
                <a:cs typeface="Arial" panose="020B0604020202020204" pitchFamily="34" charset="0"/>
              </a:rPr>
              <a:t>éce</a:t>
            </a:r>
            <a:r>
              <a:rPr lang="en" sz="1400" dirty="0" err="1">
                <a:solidFill>
                  <a:srgbClr val="000000"/>
                </a:solidFill>
                <a:latin typeface="Arial" panose="020B0604020202020204" pitchFamily="34" charset="0"/>
                <a:cs typeface="Arial" panose="020B0604020202020204" pitchFamily="34" charset="0"/>
              </a:rPr>
              <a:t>ssaire</a:t>
            </a:r>
            <a:r>
              <a:rPr lang="en" sz="1400" dirty="0">
                <a:solidFill>
                  <a:srgbClr val="000000"/>
                </a:solidFill>
                <a:latin typeface="Arial" panose="020B0604020202020204" pitchFamily="34" charset="0"/>
                <a:cs typeface="Arial" panose="020B0604020202020204" pitchFamily="34" charset="0"/>
              </a:rPr>
              <a:t> pour </a:t>
            </a:r>
            <a:r>
              <a:rPr lang="en" sz="1400" dirty="0" err="1">
                <a:solidFill>
                  <a:srgbClr val="000000"/>
                </a:solidFill>
                <a:latin typeface="Arial" panose="020B0604020202020204" pitchFamily="34" charset="0"/>
                <a:cs typeface="Arial" panose="020B0604020202020204" pitchFamily="34" charset="0"/>
              </a:rPr>
              <a:t>ces</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espaces</a:t>
            </a:r>
            <a:r>
              <a:rPr lang="en" sz="1400" dirty="0">
                <a:solidFill>
                  <a:srgbClr val="000000"/>
                </a:solidFill>
                <a:latin typeface="Arial" panose="020B0604020202020204" pitchFamily="34" charset="0"/>
                <a:cs typeface="Arial" panose="020B0604020202020204" pitchFamily="34" charset="0"/>
              </a:rPr>
              <a:t>, non </a:t>
            </a:r>
            <a:r>
              <a:rPr lang="en" sz="1400" dirty="0" err="1">
                <a:solidFill>
                  <a:srgbClr val="000000"/>
                </a:solidFill>
                <a:latin typeface="Arial" panose="020B0604020202020204" pitchFamily="34" charset="0"/>
                <a:cs typeface="Arial" panose="020B0604020202020204" pitchFamily="34" charset="0"/>
              </a:rPr>
              <a:t>couverts</a:t>
            </a:r>
            <a:r>
              <a:rPr lang="en" sz="1400" dirty="0">
                <a:solidFill>
                  <a:srgbClr val="000000"/>
                </a:solidFill>
                <a:latin typeface="Arial" panose="020B0604020202020204" pitchFamily="34" charset="0"/>
                <a:cs typeface="Arial" panose="020B0604020202020204" pitchFamily="34" charset="0"/>
              </a:rPr>
              <a:t> par les </a:t>
            </a:r>
            <a:r>
              <a:rPr lang="en" sz="1400" dirty="0" err="1">
                <a:solidFill>
                  <a:srgbClr val="000000"/>
                </a:solidFill>
                <a:latin typeface="Arial" panose="020B0604020202020204" pitchFamily="34" charset="0"/>
                <a:cs typeface="Arial" panose="020B0604020202020204" pitchFamily="34" charset="0"/>
              </a:rPr>
              <a:t>syst</a:t>
            </a:r>
            <a:r>
              <a:rPr lang="fr-FR" sz="1400" dirty="0" err="1">
                <a:solidFill>
                  <a:srgbClr val="000000"/>
                </a:solidFill>
                <a:latin typeface="Arial" panose="020B0604020202020204" pitchFamily="34" charset="0"/>
                <a:cs typeface="Arial" panose="020B0604020202020204" pitchFamily="34" charset="0"/>
              </a:rPr>
              <a:t>ème</a:t>
            </a:r>
            <a:r>
              <a:rPr lang="en" sz="1400" dirty="0">
                <a:solidFill>
                  <a:srgbClr val="000000"/>
                </a:solidFill>
                <a:latin typeface="Arial" panose="020B0604020202020204" pitchFamily="34" charset="0"/>
                <a:cs typeface="Arial" panose="020B0604020202020204" pitchFamily="34" charset="0"/>
              </a:rPr>
              <a:t>s GEO S12.</a:t>
            </a:r>
          </a:p>
          <a:p>
            <a:pPr algn="just"/>
            <a:r>
              <a:rPr lang="en" sz="1400" dirty="0">
                <a:solidFill>
                  <a:srgbClr val="000000"/>
                </a:solidFill>
                <a:latin typeface="Arial" panose="020B0604020202020204" pitchFamily="34" charset="0"/>
                <a:cs typeface="Arial" panose="020B0604020202020204" pitchFamily="34" charset="0"/>
              </a:rPr>
              <a:t>“La puissance de </a:t>
            </a:r>
            <a:r>
              <a:rPr lang="en" sz="1400" dirty="0" err="1">
                <a:solidFill>
                  <a:srgbClr val="000000"/>
                </a:solidFill>
                <a:latin typeface="Arial" panose="020B0604020202020204" pitchFamily="34" charset="0"/>
                <a:cs typeface="Arial" panose="020B0604020202020204" pitchFamily="34" charset="0"/>
              </a:rPr>
              <a:t>ces</a:t>
            </a:r>
            <a:r>
              <a:rPr lang="en" sz="1400" dirty="0">
                <a:solidFill>
                  <a:srgbClr val="000000"/>
                </a:solidFill>
                <a:latin typeface="Arial" panose="020B0604020202020204" pitchFamily="34" charset="0"/>
                <a:cs typeface="Arial" panose="020B0604020202020204" pitchFamily="34" charset="0"/>
              </a:rPr>
              <a:t> enceintes </a:t>
            </a:r>
            <a:r>
              <a:rPr lang="en" sz="1400" dirty="0" err="1">
                <a:solidFill>
                  <a:srgbClr val="000000"/>
                </a:solidFill>
                <a:latin typeface="Arial" panose="020B0604020202020204" pitchFamily="34" charset="0"/>
                <a:cs typeface="Arial" panose="020B0604020202020204" pitchFamily="34" charset="0"/>
              </a:rPr>
              <a:t>compactes</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est</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incroyable</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Elles</a:t>
            </a:r>
            <a:r>
              <a:rPr lang="en" sz="1400" dirty="0">
                <a:solidFill>
                  <a:srgbClr val="000000"/>
                </a:solidFill>
                <a:latin typeface="Arial" panose="020B0604020202020204" pitchFamily="34" charset="0"/>
                <a:cs typeface="Arial" panose="020B0604020202020204" pitchFamily="34" charset="0"/>
              </a:rPr>
              <a:t> nous </a:t>
            </a:r>
            <a:r>
              <a:rPr lang="en" sz="1400" dirty="0" err="1">
                <a:solidFill>
                  <a:srgbClr val="000000"/>
                </a:solidFill>
                <a:latin typeface="Arial" panose="020B0604020202020204" pitchFamily="34" charset="0"/>
                <a:cs typeface="Arial" panose="020B0604020202020204" pitchFamily="34" charset="0"/>
              </a:rPr>
              <a:t>ont</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permis</a:t>
            </a:r>
            <a:r>
              <a:rPr lang="en" sz="1400" dirty="0">
                <a:solidFill>
                  <a:srgbClr val="000000"/>
                </a:solidFill>
                <a:latin typeface="Arial" panose="020B0604020202020204" pitchFamily="34" charset="0"/>
                <a:cs typeface="Arial" panose="020B0604020202020204" pitchFamily="34" charset="0"/>
              </a:rPr>
              <a:t> de </a:t>
            </a:r>
            <a:r>
              <a:rPr lang="en" sz="1400" dirty="0" err="1">
                <a:solidFill>
                  <a:srgbClr val="000000"/>
                </a:solidFill>
                <a:latin typeface="Arial" panose="020B0604020202020204" pitchFamily="34" charset="0"/>
                <a:cs typeface="Arial" panose="020B0604020202020204" pitchFamily="34" charset="0"/>
              </a:rPr>
              <a:t>couvrir</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parfaitement</a:t>
            </a:r>
            <a:r>
              <a:rPr lang="en" sz="1400" dirty="0">
                <a:solidFill>
                  <a:srgbClr val="000000"/>
                </a:solidFill>
                <a:latin typeface="Arial" panose="020B0604020202020204" pitchFamily="34" charset="0"/>
                <a:cs typeface="Arial" panose="020B0604020202020204" pitchFamily="34" charset="0"/>
              </a:rPr>
              <a:t> les “zones </a:t>
            </a:r>
            <a:r>
              <a:rPr lang="en" sz="1400" dirty="0" err="1">
                <a:solidFill>
                  <a:srgbClr val="000000"/>
                </a:solidFill>
                <a:latin typeface="Arial" panose="020B0604020202020204" pitchFamily="34" charset="0"/>
                <a:cs typeface="Arial" panose="020B0604020202020204" pitchFamily="34" charset="0"/>
              </a:rPr>
              <a:t>d’ombre</a:t>
            </a:r>
            <a:r>
              <a:rPr lang="en" sz="1400" dirty="0">
                <a:solidFill>
                  <a:srgbClr val="000000"/>
                </a:solidFill>
                <a:latin typeface="Arial" panose="020B0604020202020204" pitchFamily="34" charset="0"/>
                <a:cs typeface="Arial" panose="020B0604020202020204" pitchFamily="34" charset="0"/>
              </a:rPr>
              <a:t>”, tout en </a:t>
            </a:r>
            <a:r>
              <a:rPr lang="en" sz="1400" dirty="0" err="1">
                <a:solidFill>
                  <a:srgbClr val="000000"/>
                </a:solidFill>
                <a:latin typeface="Arial" panose="020B0604020202020204" pitchFamily="34" charset="0"/>
                <a:cs typeface="Arial" panose="020B0604020202020204" pitchFamily="34" charset="0"/>
              </a:rPr>
              <a:t>étant</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discrètement</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installées</a:t>
            </a:r>
            <a:r>
              <a:rPr lang="en" sz="1400" dirty="0">
                <a:solidFill>
                  <a:srgbClr val="000000"/>
                </a:solidFill>
                <a:latin typeface="Arial" panose="020B0604020202020204" pitchFamily="34" charset="0"/>
                <a:cs typeface="Arial" panose="020B0604020202020204" pitchFamily="34" charset="0"/>
              </a:rPr>
              <a:t>”. - Steele</a:t>
            </a:r>
          </a:p>
          <a:p>
            <a:pPr algn="just"/>
            <a:endParaRPr lang="fr-FR" sz="1400" dirty="0">
              <a:latin typeface="Arial" panose="020B0604020202020204" pitchFamily="34" charset="0"/>
              <a:cs typeface="Arial" panose="020B0604020202020204" pitchFamily="34" charset="0"/>
            </a:endParaRPr>
          </a:p>
        </p:txBody>
      </p:sp>
      <p:pic>
        <p:nvPicPr>
          <p:cNvPr id="20" name="Image 19">
            <a:extLst>
              <a:ext uri="{FF2B5EF4-FFF2-40B4-BE49-F238E27FC236}">
                <a16:creationId xmlns:a16="http://schemas.microsoft.com/office/drawing/2014/main" id="{A2BECE3B-30AF-B647-8B68-885573466681}"/>
              </a:ext>
            </a:extLst>
          </p:cNvPr>
          <p:cNvPicPr>
            <a:picLocks noChangeAspect="1"/>
          </p:cNvPicPr>
          <p:nvPr/>
        </p:nvPicPr>
        <p:blipFill rotWithShape="1">
          <a:blip r:embed="rId3"/>
          <a:srcRect t="1656"/>
          <a:stretch/>
        </p:blipFill>
        <p:spPr>
          <a:xfrm>
            <a:off x="5772432" y="1025385"/>
            <a:ext cx="6182724" cy="4035616"/>
          </a:xfrm>
          <a:prstGeom prst="rect">
            <a:avLst/>
          </a:prstGeom>
        </p:spPr>
      </p:pic>
      <p:sp>
        <p:nvSpPr>
          <p:cNvPr id="13" name="Rectangle 12">
            <a:extLst>
              <a:ext uri="{FF2B5EF4-FFF2-40B4-BE49-F238E27FC236}">
                <a16:creationId xmlns:a16="http://schemas.microsoft.com/office/drawing/2014/main" id="{20C4B1D6-E36E-794E-957E-1699679AE5F0}"/>
              </a:ext>
            </a:extLst>
          </p:cNvPr>
          <p:cNvSpPr/>
          <p:nvPr/>
        </p:nvSpPr>
        <p:spPr>
          <a:xfrm>
            <a:off x="146676" y="1723388"/>
            <a:ext cx="5943370" cy="3323987"/>
          </a:xfrm>
          <a:prstGeom prst="rect">
            <a:avLst/>
          </a:prstGeom>
        </p:spPr>
        <p:txBody>
          <a:bodyPr wrap="square">
            <a:spAutoFit/>
          </a:bodyPr>
          <a:lstStyle/>
          <a:p>
            <a:pPr algn="just"/>
            <a:r>
              <a:rPr lang="en" sz="1400" dirty="0">
                <a:solidFill>
                  <a:srgbClr val="000000"/>
                </a:solidFill>
                <a:latin typeface="Arial" panose="020B0604020202020204" pitchFamily="34" charset="0"/>
                <a:cs typeface="Arial" panose="020B0604020202020204" pitchFamily="34" charset="0"/>
              </a:rPr>
              <a:t>Dix-</a:t>
            </a:r>
            <a:r>
              <a:rPr lang="en" sz="1400" dirty="0" err="1">
                <a:solidFill>
                  <a:srgbClr val="000000"/>
                </a:solidFill>
                <a:latin typeface="Arial" panose="020B0604020202020204" pitchFamily="34" charset="0"/>
                <a:cs typeface="Arial" panose="020B0604020202020204" pitchFamily="34" charset="0"/>
              </a:rPr>
              <a:t>huit</a:t>
            </a:r>
            <a:r>
              <a:rPr lang="en" sz="1400" dirty="0">
                <a:solidFill>
                  <a:srgbClr val="000000"/>
                </a:solidFill>
                <a:latin typeface="Arial" panose="020B0604020202020204" pitchFamily="34" charset="0"/>
                <a:cs typeface="Arial" panose="020B0604020202020204" pitchFamily="34" charset="0"/>
              </a:rPr>
              <a:t> line arrays, </a:t>
            </a:r>
            <a:r>
              <a:rPr lang="en" sz="1400" dirty="0" err="1">
                <a:solidFill>
                  <a:srgbClr val="000000"/>
                </a:solidFill>
                <a:latin typeface="Arial" panose="020B0604020202020204" pitchFamily="34" charset="0"/>
                <a:cs typeface="Arial" panose="020B0604020202020204" pitchFamily="34" charset="0"/>
              </a:rPr>
              <a:t>comprenant</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chacun</a:t>
            </a:r>
            <a:r>
              <a:rPr lang="en" sz="1400" dirty="0">
                <a:solidFill>
                  <a:srgbClr val="000000"/>
                </a:solidFill>
                <a:latin typeface="Arial" panose="020B0604020202020204" pitchFamily="34" charset="0"/>
                <a:cs typeface="Arial" panose="020B0604020202020204" pitchFamily="34" charset="0"/>
              </a:rPr>
              <a:t> 12x </a:t>
            </a:r>
            <a:r>
              <a:rPr lang="en" sz="1400" dirty="0" err="1">
                <a:solidFill>
                  <a:srgbClr val="000000"/>
                </a:solidFill>
                <a:latin typeface="Arial" panose="020B0604020202020204" pitchFamily="34" charset="0"/>
                <a:cs typeface="Arial" panose="020B0604020202020204" pitchFamily="34" charset="0"/>
              </a:rPr>
              <a:t>syst</a:t>
            </a:r>
            <a:r>
              <a:rPr lang="fr-FR" sz="1400" dirty="0" err="1">
                <a:solidFill>
                  <a:srgbClr val="000000"/>
                </a:solidFill>
                <a:latin typeface="Arial" panose="020B0604020202020204" pitchFamily="34" charset="0"/>
                <a:cs typeface="Arial" panose="020B0604020202020204" pitchFamily="34" charset="0"/>
              </a:rPr>
              <a:t>ème</a:t>
            </a:r>
            <a:r>
              <a:rPr lang="en" sz="1400" dirty="0">
                <a:solidFill>
                  <a:srgbClr val="000000"/>
                </a:solidFill>
                <a:latin typeface="Arial" panose="020B0604020202020204" pitchFamily="34" charset="0"/>
                <a:cs typeface="Arial" panose="020B0604020202020204" pitchFamily="34" charset="0"/>
              </a:rPr>
              <a:t>s GEO S12 </a:t>
            </a:r>
            <a:r>
              <a:rPr lang="en" sz="1400" dirty="0" err="1">
                <a:solidFill>
                  <a:srgbClr val="000000"/>
                </a:solidFill>
                <a:latin typeface="Arial" panose="020B0604020202020204" pitchFamily="34" charset="0"/>
                <a:cs typeface="Arial" panose="020B0604020202020204" pitchFamily="34" charset="0"/>
              </a:rPr>
              <a:t>ainsi</a:t>
            </a:r>
            <a:r>
              <a:rPr lang="en" sz="1400" dirty="0">
                <a:solidFill>
                  <a:srgbClr val="000000"/>
                </a:solidFill>
                <a:latin typeface="Arial" panose="020B0604020202020204" pitchFamily="34" charset="0"/>
                <a:cs typeface="Arial" panose="020B0604020202020204" pitchFamily="34" charset="0"/>
              </a:rPr>
              <a:t> que 3x caissons de </a:t>
            </a:r>
            <a:r>
              <a:rPr lang="en" sz="1400" dirty="0" err="1">
                <a:solidFill>
                  <a:srgbClr val="000000"/>
                </a:solidFill>
                <a:latin typeface="Arial" panose="020B0604020202020204" pitchFamily="34" charset="0"/>
                <a:cs typeface="Arial" panose="020B0604020202020204" pitchFamily="34" charset="0"/>
              </a:rPr>
              <a:t>basse</a:t>
            </a:r>
            <a:r>
              <a:rPr lang="en" sz="1400" dirty="0">
                <a:solidFill>
                  <a:srgbClr val="000000"/>
                </a:solidFill>
                <a:latin typeface="Arial" panose="020B0604020202020204" pitchFamily="34" charset="0"/>
                <a:cs typeface="Arial" panose="020B0604020202020204" pitchFamily="34" charset="0"/>
              </a:rPr>
              <a:t> LS18, </a:t>
            </a:r>
            <a:r>
              <a:rPr lang="en" sz="1400" dirty="0" err="1">
                <a:solidFill>
                  <a:srgbClr val="000000"/>
                </a:solidFill>
                <a:latin typeface="Arial" panose="020B0604020202020204" pitchFamily="34" charset="0"/>
                <a:cs typeface="Arial" panose="020B0604020202020204" pitchFamily="34" charset="0"/>
              </a:rPr>
              <a:t>ont</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été</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installés</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afin</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d’obtenir</a:t>
            </a:r>
            <a:r>
              <a:rPr lang="en" sz="1400" dirty="0">
                <a:solidFill>
                  <a:srgbClr val="000000"/>
                </a:solidFill>
                <a:latin typeface="Arial" panose="020B0604020202020204" pitchFamily="34" charset="0"/>
                <a:cs typeface="Arial" panose="020B0604020202020204" pitchFamily="34" charset="0"/>
              </a:rPr>
              <a:t> la couverture et </a:t>
            </a:r>
            <a:r>
              <a:rPr lang="en" sz="1400" dirty="0" err="1">
                <a:solidFill>
                  <a:srgbClr val="000000"/>
                </a:solidFill>
                <a:latin typeface="Arial" panose="020B0604020202020204" pitchFamily="34" charset="0"/>
                <a:cs typeface="Arial" panose="020B0604020202020204" pitchFamily="34" charset="0"/>
              </a:rPr>
              <a:t>valeurs</a:t>
            </a:r>
            <a:r>
              <a:rPr lang="en" sz="1400" dirty="0">
                <a:solidFill>
                  <a:srgbClr val="000000"/>
                </a:solidFill>
                <a:latin typeface="Arial" panose="020B0604020202020204" pitchFamily="34" charset="0"/>
                <a:cs typeface="Arial" panose="020B0604020202020204" pitchFamily="34" charset="0"/>
              </a:rPr>
              <a:t> SPL </a:t>
            </a:r>
            <a:r>
              <a:rPr lang="en" sz="1400" dirty="0" err="1">
                <a:solidFill>
                  <a:srgbClr val="000000"/>
                </a:solidFill>
                <a:latin typeface="Arial" panose="020B0604020202020204" pitchFamily="34" charset="0"/>
                <a:cs typeface="Arial" panose="020B0604020202020204" pitchFamily="34" charset="0"/>
              </a:rPr>
              <a:t>nécéssaires</a:t>
            </a:r>
            <a:r>
              <a:rPr lang="en" sz="1400" dirty="0">
                <a:solidFill>
                  <a:srgbClr val="000000"/>
                </a:solidFill>
                <a:latin typeface="Arial" panose="020B0604020202020204" pitchFamily="34" charset="0"/>
                <a:cs typeface="Arial" panose="020B0604020202020204" pitchFamily="34" charset="0"/>
              </a:rPr>
              <a:t>.</a:t>
            </a:r>
          </a:p>
          <a:p>
            <a:pPr algn="just"/>
            <a:endParaRPr lang="en" sz="1400" dirty="0">
              <a:solidFill>
                <a:srgbClr val="000000"/>
              </a:solidFill>
              <a:latin typeface="Arial" panose="020B0604020202020204" pitchFamily="34" charset="0"/>
              <a:cs typeface="Arial" panose="020B0604020202020204" pitchFamily="34" charset="0"/>
            </a:endParaRPr>
          </a:p>
          <a:p>
            <a:pPr algn="just"/>
            <a:r>
              <a:rPr lang="en" sz="1400" dirty="0">
                <a:solidFill>
                  <a:srgbClr val="000000"/>
                </a:solidFill>
                <a:latin typeface="Arial" panose="020B0604020202020204" pitchFamily="34" charset="0"/>
                <a:cs typeface="Arial" panose="020B0604020202020204" pitchFamily="34" charset="0"/>
              </a:rPr>
              <a:t>En </a:t>
            </a:r>
            <a:r>
              <a:rPr lang="en" sz="1400" dirty="0" err="1">
                <a:solidFill>
                  <a:srgbClr val="000000"/>
                </a:solidFill>
                <a:latin typeface="Arial" panose="020B0604020202020204" pitchFamily="34" charset="0"/>
                <a:cs typeface="Arial" panose="020B0604020202020204" pitchFamily="34" charset="0"/>
              </a:rPr>
              <a:t>grande</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partie</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dictés</a:t>
            </a:r>
            <a:r>
              <a:rPr lang="en" sz="1400" dirty="0">
                <a:solidFill>
                  <a:srgbClr val="000000"/>
                </a:solidFill>
                <a:latin typeface="Arial" panose="020B0604020202020204" pitchFamily="34" charset="0"/>
                <a:cs typeface="Arial" panose="020B0604020202020204" pitchFamily="34" charset="0"/>
              </a:rPr>
              <a:t> par les simulations </a:t>
            </a:r>
            <a:r>
              <a:rPr lang="en" sz="1400" dirty="0" err="1">
                <a:solidFill>
                  <a:srgbClr val="000000"/>
                </a:solidFill>
                <a:latin typeface="Arial" panose="020B0604020202020204" pitchFamily="34" charset="0"/>
                <a:cs typeface="Arial" panose="020B0604020202020204" pitchFamily="34" charset="0"/>
              </a:rPr>
              <a:t>fournies</a:t>
            </a:r>
            <a:r>
              <a:rPr lang="en" sz="1400" dirty="0">
                <a:solidFill>
                  <a:srgbClr val="000000"/>
                </a:solidFill>
                <a:latin typeface="Arial" panose="020B0604020202020204" pitchFamily="34" charset="0"/>
                <a:cs typeface="Arial" panose="020B0604020202020204" pitchFamily="34" charset="0"/>
              </a:rPr>
              <a:t> par le </a:t>
            </a:r>
            <a:r>
              <a:rPr lang="en" sz="1400" dirty="0" err="1">
                <a:solidFill>
                  <a:srgbClr val="000000"/>
                </a:solidFill>
                <a:latin typeface="Arial" panose="020B0604020202020204" pitchFamily="34" charset="0"/>
                <a:cs typeface="Arial" panose="020B0604020202020204" pitchFamily="34" charset="0"/>
              </a:rPr>
              <a:t>logiciel</a:t>
            </a:r>
            <a:r>
              <a:rPr lang="en" sz="1400" dirty="0">
                <a:solidFill>
                  <a:srgbClr val="000000"/>
                </a:solidFill>
                <a:latin typeface="Arial" panose="020B0604020202020204" pitchFamily="34" charset="0"/>
                <a:cs typeface="Arial" panose="020B0604020202020204" pitchFamily="34" charset="0"/>
              </a:rPr>
              <a:t> NS-1, les modules GEO S1210 et S1230 </a:t>
            </a:r>
            <a:r>
              <a:rPr lang="en" sz="1400" dirty="0" err="1">
                <a:solidFill>
                  <a:srgbClr val="000000"/>
                </a:solidFill>
                <a:latin typeface="Arial" panose="020B0604020202020204" pitchFamily="34" charset="0"/>
                <a:cs typeface="Arial" panose="020B0604020202020204" pitchFamily="34" charset="0"/>
              </a:rPr>
              <a:t>offrent</a:t>
            </a:r>
            <a:r>
              <a:rPr lang="en" sz="1400" dirty="0">
                <a:solidFill>
                  <a:srgbClr val="000000"/>
                </a:solidFill>
                <a:latin typeface="Arial" panose="020B0604020202020204" pitchFamily="34" charset="0"/>
                <a:cs typeface="Arial" panose="020B0604020202020204" pitchFamily="34" charset="0"/>
              </a:rPr>
              <a:t> des </a:t>
            </a:r>
            <a:r>
              <a:rPr lang="en" sz="1400" dirty="0" err="1">
                <a:solidFill>
                  <a:srgbClr val="000000"/>
                </a:solidFill>
                <a:latin typeface="Arial" panose="020B0604020202020204" pitchFamily="34" charset="0"/>
                <a:cs typeface="Arial" panose="020B0604020202020204" pitchFamily="34" charset="0"/>
              </a:rPr>
              <a:t>capacités</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à</a:t>
            </a:r>
            <a:r>
              <a:rPr lang="en" sz="1400" dirty="0">
                <a:solidFill>
                  <a:srgbClr val="000000"/>
                </a:solidFill>
                <a:latin typeface="Arial" panose="020B0604020202020204" pitchFamily="34" charset="0"/>
                <a:cs typeface="Arial" panose="020B0604020202020204" pitchFamily="34" charset="0"/>
              </a:rPr>
              <a:t> longue </a:t>
            </a:r>
            <a:r>
              <a:rPr lang="en" sz="1400" dirty="0" err="1">
                <a:solidFill>
                  <a:srgbClr val="000000"/>
                </a:solidFill>
                <a:latin typeface="Arial" panose="020B0604020202020204" pitchFamily="34" charset="0"/>
                <a:cs typeface="Arial" panose="020B0604020202020204" pitchFamily="34" charset="0"/>
              </a:rPr>
              <a:t>portée</a:t>
            </a:r>
            <a:r>
              <a:rPr lang="en" sz="1400" dirty="0">
                <a:solidFill>
                  <a:srgbClr val="000000"/>
                </a:solidFill>
                <a:latin typeface="Arial" panose="020B0604020202020204" pitchFamily="34" charset="0"/>
                <a:cs typeface="Arial" panose="020B0604020202020204" pitchFamily="34" charset="0"/>
              </a:rPr>
              <a:t> pour assurer </a:t>
            </a:r>
            <a:r>
              <a:rPr lang="en" sz="1400" dirty="0" err="1">
                <a:solidFill>
                  <a:srgbClr val="000000"/>
                </a:solidFill>
                <a:latin typeface="Arial" panose="020B0604020202020204" pitchFamily="34" charset="0"/>
                <a:cs typeface="Arial" panose="020B0604020202020204" pitchFamily="34" charset="0"/>
              </a:rPr>
              <a:t>une</a:t>
            </a:r>
            <a:r>
              <a:rPr lang="en" sz="1400" dirty="0">
                <a:solidFill>
                  <a:srgbClr val="000000"/>
                </a:solidFill>
                <a:latin typeface="Arial" panose="020B0604020202020204" pitchFamily="34" charset="0"/>
                <a:cs typeface="Arial" panose="020B0604020202020204" pitchFamily="34" charset="0"/>
              </a:rPr>
              <a:t> couverture </a:t>
            </a:r>
            <a:r>
              <a:rPr lang="en" sz="1400" dirty="0" err="1">
                <a:solidFill>
                  <a:srgbClr val="000000"/>
                </a:solidFill>
                <a:latin typeface="Arial" panose="020B0604020202020204" pitchFamily="34" charset="0"/>
                <a:cs typeface="Arial" panose="020B0604020202020204" pitchFamily="34" charset="0"/>
              </a:rPr>
              <a:t>jusqu’aux</a:t>
            </a:r>
            <a:r>
              <a:rPr lang="en" sz="1400" dirty="0">
                <a:solidFill>
                  <a:srgbClr val="000000"/>
                </a:solidFill>
                <a:latin typeface="Arial" panose="020B0604020202020204" pitchFamily="34" charset="0"/>
                <a:cs typeface="Arial" panose="020B0604020202020204" pitchFamily="34" charset="0"/>
              </a:rPr>
              <a:t> </a:t>
            </a:r>
            <a:r>
              <a:rPr lang="en" sz="1400" dirty="0" err="1">
                <a:solidFill>
                  <a:srgbClr val="000000"/>
                </a:solidFill>
                <a:latin typeface="Arial" panose="020B0604020202020204" pitchFamily="34" charset="0"/>
                <a:cs typeface="Arial" panose="020B0604020202020204" pitchFamily="34" charset="0"/>
              </a:rPr>
              <a:t>si</a:t>
            </a:r>
            <a:r>
              <a:rPr lang="fr-FR" sz="1400" dirty="0">
                <a:solidFill>
                  <a:srgbClr val="000000"/>
                </a:solidFill>
                <a:latin typeface="Arial" panose="020B0604020202020204" pitchFamily="34" charset="0"/>
                <a:cs typeface="Arial" panose="020B0604020202020204" pitchFamily="34" charset="0"/>
              </a:rPr>
              <a:t>è</a:t>
            </a:r>
            <a:r>
              <a:rPr lang="en" sz="1400" dirty="0" err="1">
                <a:solidFill>
                  <a:srgbClr val="000000"/>
                </a:solidFill>
                <a:latin typeface="Arial" panose="020B0604020202020204" pitchFamily="34" charset="0"/>
                <a:cs typeface="Arial" panose="020B0604020202020204" pitchFamily="34" charset="0"/>
              </a:rPr>
              <a:t>ges</a:t>
            </a:r>
            <a:r>
              <a:rPr lang="en" sz="1400" dirty="0">
                <a:solidFill>
                  <a:srgbClr val="000000"/>
                </a:solidFill>
                <a:latin typeface="Arial" panose="020B0604020202020204" pitchFamily="34" charset="0"/>
                <a:cs typeface="Arial" panose="020B0604020202020204" pitchFamily="34" charset="0"/>
              </a:rPr>
              <a:t> de la zone L1. Le </a:t>
            </a:r>
            <a:r>
              <a:rPr lang="en" sz="1400" dirty="0" err="1">
                <a:solidFill>
                  <a:srgbClr val="000000"/>
                </a:solidFill>
                <a:latin typeface="Arial" panose="020B0604020202020204" pitchFamily="34" charset="0"/>
                <a:cs typeface="Arial" panose="020B0604020202020204" pitchFamily="34" charset="0"/>
              </a:rPr>
              <a:t>contrôle</a:t>
            </a:r>
            <a:r>
              <a:rPr lang="en" sz="1400" dirty="0">
                <a:solidFill>
                  <a:srgbClr val="000000"/>
                </a:solidFill>
                <a:latin typeface="Arial" panose="020B0604020202020204" pitchFamily="34" charset="0"/>
                <a:cs typeface="Arial" panose="020B0604020202020204" pitchFamily="34" charset="0"/>
              </a:rPr>
              <a:t> vertical et horizontal </a:t>
            </a:r>
            <a:r>
              <a:rPr lang="en" sz="1400" dirty="0" err="1">
                <a:solidFill>
                  <a:srgbClr val="000000"/>
                </a:solidFill>
                <a:latin typeface="Arial" panose="020B0604020202020204" pitchFamily="34" charset="0"/>
                <a:cs typeface="Arial" panose="020B0604020202020204" pitchFamily="34" charset="0"/>
              </a:rPr>
              <a:t>est</a:t>
            </a:r>
            <a:r>
              <a:rPr lang="en" sz="1400" dirty="0">
                <a:solidFill>
                  <a:srgbClr val="000000"/>
                </a:solidFill>
                <a:latin typeface="Arial" panose="020B0604020202020204" pitchFamily="34" charset="0"/>
                <a:cs typeface="Arial" panose="020B0604020202020204" pitchFamily="34" charset="0"/>
              </a:rPr>
              <a:t> de plus </a:t>
            </a:r>
            <a:r>
              <a:rPr lang="en" sz="1400" dirty="0" err="1">
                <a:solidFill>
                  <a:srgbClr val="000000"/>
                </a:solidFill>
                <a:latin typeface="Arial" panose="020B0604020202020204" pitchFamily="34" charset="0"/>
                <a:cs typeface="Arial" panose="020B0604020202020204" pitchFamily="34" charset="0"/>
              </a:rPr>
              <a:t>amélioré</a:t>
            </a:r>
            <a:r>
              <a:rPr lang="en" sz="1400" dirty="0">
                <a:solidFill>
                  <a:srgbClr val="000000"/>
                </a:solidFill>
                <a:latin typeface="Arial" panose="020B0604020202020204" pitchFamily="34" charset="0"/>
                <a:cs typeface="Arial" panose="020B0604020202020204" pitchFamily="34" charset="0"/>
              </a:rPr>
              <a:t> par </a:t>
            </a:r>
            <a:r>
              <a:rPr lang="en" sz="1400" dirty="0" err="1">
                <a:solidFill>
                  <a:srgbClr val="000000"/>
                </a:solidFill>
                <a:latin typeface="Arial" panose="020B0604020202020204" pitchFamily="34" charset="0"/>
                <a:cs typeface="Arial" panose="020B0604020202020204" pitchFamily="34" charset="0"/>
              </a:rPr>
              <a:t>l’incorporation</a:t>
            </a:r>
            <a:r>
              <a:rPr lang="en" sz="1400" dirty="0">
                <a:solidFill>
                  <a:srgbClr val="000000"/>
                </a:solidFill>
                <a:latin typeface="Arial" panose="020B0604020202020204" pitchFamily="34" charset="0"/>
                <a:cs typeface="Arial" panose="020B0604020202020204" pitchFamily="34" charset="0"/>
              </a:rPr>
              <a:t> du guide </a:t>
            </a:r>
            <a:r>
              <a:rPr lang="en" sz="1400" dirty="0" err="1">
                <a:solidFill>
                  <a:srgbClr val="000000"/>
                </a:solidFill>
                <a:latin typeface="Arial" panose="020B0604020202020204" pitchFamily="34" charset="0"/>
                <a:cs typeface="Arial" panose="020B0604020202020204" pitchFamily="34" charset="0"/>
              </a:rPr>
              <a:t>d’ondes</a:t>
            </a:r>
            <a:r>
              <a:rPr lang="en" sz="1400" dirty="0">
                <a:solidFill>
                  <a:srgbClr val="000000"/>
                </a:solidFill>
                <a:latin typeface="Arial" panose="020B0604020202020204" pitchFamily="34" charset="0"/>
                <a:cs typeface="Arial" panose="020B0604020202020204" pitchFamily="34" charset="0"/>
              </a:rPr>
              <a:t> HRW (</a:t>
            </a:r>
            <a:r>
              <a:rPr lang="fr-FR" sz="1400" dirty="0" err="1">
                <a:solidFill>
                  <a:srgbClr val="000000"/>
                </a:solidFill>
                <a:latin typeface="Arial" panose="020B0604020202020204" pitchFamily="34" charset="0"/>
                <a:cs typeface="Arial" panose="020B0604020202020204" pitchFamily="34" charset="0"/>
              </a:rPr>
              <a:t>Hyperbolic</a:t>
            </a:r>
            <a:r>
              <a:rPr lang="fr-FR" sz="1400" dirty="0">
                <a:solidFill>
                  <a:srgbClr val="000000"/>
                </a:solidFill>
                <a:latin typeface="Arial" panose="020B0604020202020204" pitchFamily="34" charset="0"/>
                <a:cs typeface="Arial" panose="020B0604020202020204" pitchFamily="34" charset="0"/>
              </a:rPr>
              <a:t> </a:t>
            </a:r>
            <a:r>
              <a:rPr lang="fr-FR" sz="1400" dirty="0" err="1">
                <a:solidFill>
                  <a:srgbClr val="000000"/>
                </a:solidFill>
                <a:latin typeface="Arial" panose="020B0604020202020204" pitchFamily="34" charset="0"/>
                <a:cs typeface="Arial" panose="020B0604020202020204" pitchFamily="34" charset="0"/>
              </a:rPr>
              <a:t>Reflective</a:t>
            </a:r>
            <a:r>
              <a:rPr lang="fr-FR" sz="1400" dirty="0">
                <a:solidFill>
                  <a:srgbClr val="000000"/>
                </a:solidFill>
                <a:latin typeface="Arial" panose="020B0604020202020204" pitchFamily="34" charset="0"/>
                <a:cs typeface="Arial" panose="020B0604020202020204" pitchFamily="34" charset="0"/>
              </a:rPr>
              <a:t> </a:t>
            </a:r>
            <a:r>
              <a:rPr lang="fr-FR" sz="1400" dirty="0" err="1">
                <a:solidFill>
                  <a:srgbClr val="000000"/>
                </a:solidFill>
                <a:latin typeface="Arial" panose="020B0604020202020204" pitchFamily="34" charset="0"/>
                <a:cs typeface="Arial" panose="020B0604020202020204" pitchFamily="34" charset="0"/>
              </a:rPr>
              <a:t>Wavesource</a:t>
            </a:r>
            <a:r>
              <a:rPr lang="fr-FR" sz="1400" dirty="0">
                <a:solidFill>
                  <a:srgbClr val="000000"/>
                </a:solidFill>
                <a:latin typeface="Arial" panose="020B0604020202020204" pitchFamily="34" charset="0"/>
                <a:cs typeface="Arial" panose="020B0604020202020204" pitchFamily="34" charset="0"/>
              </a:rPr>
              <a:t>), pendant que la pièce de mise en phase (PDD) étend la cohérence en dessous des limites de couplage LF-HF normales. La présence de trois caissons de basse LS18 dans chaque cluster étend la réponse LF jusqu’à 32Hz à -6dB.</a:t>
            </a:r>
          </a:p>
          <a:p>
            <a:pPr algn="just"/>
            <a:endParaRPr lang="en" sz="1400" dirty="0">
              <a:solidFill>
                <a:srgbClr val="000000"/>
              </a:solidFill>
              <a:latin typeface="Arial" panose="020B0604020202020204" pitchFamily="34" charset="0"/>
              <a:cs typeface="Arial" panose="020B0604020202020204" pitchFamily="34" charset="0"/>
            </a:endParaRPr>
          </a:p>
          <a:p>
            <a:pPr algn="just"/>
            <a:endParaRPr lang="en" sz="1400" dirty="0">
              <a:solidFill>
                <a:srgbClr val="000000"/>
              </a:solidFill>
              <a:latin typeface="Arial" panose="020B0604020202020204" pitchFamily="34" charset="0"/>
              <a:cs typeface="Arial" panose="020B0604020202020204" pitchFamily="34" charset="0"/>
            </a:endParaRPr>
          </a:p>
          <a:p>
            <a:pPr algn="just"/>
            <a:endParaRPr lang="fr-FR" sz="1400" dirty="0">
              <a:latin typeface="Arial" panose="020B0604020202020204" pitchFamily="34" charset="0"/>
              <a:cs typeface="Arial" panose="020B0604020202020204" pitchFamily="34" charset="0"/>
            </a:endParaRPr>
          </a:p>
        </p:txBody>
      </p:sp>
      <p:cxnSp>
        <p:nvCxnSpPr>
          <p:cNvPr id="23" name="Connecteur droit 22">
            <a:extLst>
              <a:ext uri="{FF2B5EF4-FFF2-40B4-BE49-F238E27FC236}">
                <a16:creationId xmlns:a16="http://schemas.microsoft.com/office/drawing/2014/main" id="{3837928D-0F20-4F4F-8AD7-D5EC9E2FCC97}"/>
              </a:ext>
            </a:extLst>
          </p:cNvPr>
          <p:cNvCxnSpPr>
            <a:cxnSpLocks/>
          </p:cNvCxnSpPr>
          <p:nvPr/>
        </p:nvCxnSpPr>
        <p:spPr>
          <a:xfrm>
            <a:off x="5010289" y="5205064"/>
            <a:ext cx="0" cy="1652936"/>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3BE6846D-E029-474D-8BCA-0508415555BC}"/>
              </a:ext>
            </a:extLst>
          </p:cNvPr>
          <p:cNvCxnSpPr>
            <a:cxnSpLocks/>
          </p:cNvCxnSpPr>
          <p:nvPr/>
        </p:nvCxnSpPr>
        <p:spPr>
          <a:xfrm>
            <a:off x="6206043" y="1755795"/>
            <a:ext cx="0" cy="2574797"/>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6187791"/>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E414E6E-A704-234F-9B47-4939C28E631C}"/>
              </a:ext>
            </a:extLst>
          </p:cNvPr>
          <p:cNvPicPr>
            <a:picLocks noChangeAspect="1"/>
          </p:cNvPicPr>
          <p:nvPr/>
        </p:nvPicPr>
        <p:blipFill>
          <a:blip r:embed="rId2"/>
          <a:stretch>
            <a:fillRect/>
          </a:stretch>
        </p:blipFill>
        <p:spPr>
          <a:xfrm>
            <a:off x="0" y="937846"/>
            <a:ext cx="12192000" cy="5920154"/>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19" name="Title 1">
            <a:extLst>
              <a:ext uri="{FF2B5EF4-FFF2-40B4-BE49-F238E27FC236}">
                <a16:creationId xmlns:a16="http://schemas.microsoft.com/office/drawing/2014/main" id="{A98657ED-A17B-0746-A2A2-3D2C5DD748ED}"/>
              </a:ext>
            </a:extLst>
          </p:cNvPr>
          <p:cNvSpPr txBox="1">
            <a:spLocks/>
          </p:cNvSpPr>
          <p:nvPr/>
        </p:nvSpPr>
        <p:spPr>
          <a:xfrm>
            <a:off x="146677" y="1633778"/>
            <a:ext cx="4941138"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latin typeface="Arial" panose="020B0604020202020204" pitchFamily="34" charset="0"/>
                <a:ea typeface="Helvetica Neue" panose="02000403000000020004" pitchFamily="2" charset="0"/>
                <a:cs typeface="Arial" panose="020B0604020202020204" pitchFamily="34" charset="0"/>
              </a:rPr>
              <a:t>Stade de France</a:t>
            </a:r>
          </a:p>
          <a:p>
            <a:r>
              <a:rPr lang="en-GB" sz="1800" dirty="0">
                <a:latin typeface="Arial" panose="020B0604020202020204" pitchFamily="34" charset="0"/>
                <a:ea typeface="Helvetica Neue" panose="02000403000000020004" pitchFamily="2" charset="0"/>
                <a:cs typeface="Arial" panose="020B0604020202020204" pitchFamily="34" charset="0"/>
              </a:rPr>
              <a:t>Paris, France</a:t>
            </a:r>
          </a:p>
        </p:txBody>
      </p:sp>
      <p:sp>
        <p:nvSpPr>
          <p:cNvPr id="20" name="Rectangle 19">
            <a:extLst>
              <a:ext uri="{FF2B5EF4-FFF2-40B4-BE49-F238E27FC236}">
                <a16:creationId xmlns:a16="http://schemas.microsoft.com/office/drawing/2014/main" id="{23577FE5-34A3-5040-AABC-78172E5DE49D}"/>
              </a:ext>
            </a:extLst>
          </p:cNvPr>
          <p:cNvSpPr/>
          <p:nvPr/>
        </p:nvSpPr>
        <p:spPr>
          <a:xfrm>
            <a:off x="146676" y="2768767"/>
            <a:ext cx="4941129" cy="1600438"/>
          </a:xfrm>
          <a:prstGeom prst="rect">
            <a:avLst/>
          </a:prstGeom>
        </p:spPr>
        <p:txBody>
          <a:bodyPr wrap="square">
            <a:spAutoFit/>
          </a:bodyPr>
          <a:lstStyle/>
          <a:p>
            <a:r>
              <a:rPr lang="fr-FR" sz="1400" dirty="0">
                <a:latin typeface="Arial" panose="020B0604020202020204" pitchFamily="34" charset="0"/>
                <a:cs typeface="Arial" panose="020B0604020202020204" pitchFamily="34" charset="0"/>
              </a:rPr>
              <a:t>Le stade de France est l’icône des stades français avec une capacité de 80.000 places sous son immense toit flottant. Le stade utilise des systèmes de sonorisation NEXO depuis sa construction pour la Coupe du monde de football de 1998. En 2011, un système de line </a:t>
            </a:r>
            <a:r>
              <a:rPr lang="fr-FR" sz="1400" dirty="0" err="1">
                <a:latin typeface="Arial" panose="020B0604020202020204" pitchFamily="34" charset="0"/>
                <a:cs typeface="Arial" panose="020B0604020202020204" pitchFamily="34" charset="0"/>
              </a:rPr>
              <a:t>arrays</a:t>
            </a:r>
            <a:r>
              <a:rPr lang="fr-FR" sz="1400" dirty="0">
                <a:latin typeface="Arial" panose="020B0604020202020204" pitchFamily="34" charset="0"/>
                <a:cs typeface="Arial" panose="020B0604020202020204" pitchFamily="34" charset="0"/>
              </a:rPr>
              <a:t> intégralement NEXO utilisant les élégantes enceintes blanches GEO S12 a remplacé le système NEXO Alpha original. </a:t>
            </a:r>
          </a:p>
        </p:txBody>
      </p:sp>
      <p:sp>
        <p:nvSpPr>
          <p:cNvPr id="21" name="Rectangle 20">
            <a:extLst>
              <a:ext uri="{FF2B5EF4-FFF2-40B4-BE49-F238E27FC236}">
                <a16:creationId xmlns:a16="http://schemas.microsoft.com/office/drawing/2014/main" id="{27E4A5A2-DDD2-224E-BBD4-580A3B9DEDBA}"/>
              </a:ext>
            </a:extLst>
          </p:cNvPr>
          <p:cNvSpPr/>
          <p:nvPr/>
        </p:nvSpPr>
        <p:spPr>
          <a:xfrm>
            <a:off x="10112328" y="6273225"/>
            <a:ext cx="1781257" cy="584775"/>
          </a:xfrm>
          <a:prstGeom prst="rect">
            <a:avLst/>
          </a:prstGeom>
        </p:spPr>
        <p:txBody>
          <a:bodyPr wrap="none">
            <a:spAutoFit/>
          </a:bodyPr>
          <a:lstStyle/>
          <a:p>
            <a:pPr algn="ctr"/>
            <a:r>
              <a:rPr lang="fr-FR" sz="1600" dirty="0">
                <a:solidFill>
                  <a:srgbClr val="3A57A7"/>
                </a:solidFill>
                <a:latin typeface="Arial" panose="020B0604020202020204" pitchFamily="34" charset="0"/>
                <a:cs typeface="Arial" panose="020B0604020202020204" pitchFamily="34" charset="0"/>
              </a:rPr>
              <a:t>Capacité : 80,000</a:t>
            </a:r>
            <a:endParaRPr lang="en" sz="1600" dirty="0">
              <a:latin typeface="Arial" panose="020B0604020202020204" pitchFamily="34" charset="0"/>
              <a:cs typeface="Arial" panose="020B0604020202020204" pitchFamily="34" charset="0"/>
            </a:endParaRPr>
          </a:p>
          <a:p>
            <a:r>
              <a:rPr lang="pt" sz="1600" dirty="0">
                <a:latin typeface="Arial" panose="020B0604020202020204" pitchFamily="34" charset="0"/>
                <a:cs typeface="Arial" panose="020B0604020202020204" pitchFamily="34" charset="0"/>
              </a:rPr>
              <a:t> </a:t>
            </a:r>
            <a:endParaRPr lang="fr-FR" sz="16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8E2A7352-A408-A046-9B19-A5FD809AEA29}"/>
              </a:ext>
            </a:extLst>
          </p:cNvPr>
          <p:cNvSpPr/>
          <p:nvPr/>
        </p:nvSpPr>
        <p:spPr>
          <a:xfrm>
            <a:off x="750338" y="5213339"/>
            <a:ext cx="4577724" cy="969496"/>
          </a:xfrm>
          <a:prstGeom prst="rect">
            <a:avLst/>
          </a:prstGeom>
        </p:spPr>
        <p:txBody>
          <a:bodyPr wrap="square">
            <a:spAutoFit/>
          </a:bodyPr>
          <a:lstStyle/>
          <a:p>
            <a:r>
              <a:rPr lang="fr-FR" sz="1500" b="1" dirty="0">
                <a:solidFill>
                  <a:srgbClr val="000000"/>
                </a:solidFill>
                <a:latin typeface="Arial" panose="020B0604020202020204" pitchFamily="34" charset="0"/>
                <a:cs typeface="Arial" panose="020B0604020202020204" pitchFamily="34" charset="0"/>
              </a:rPr>
              <a:t>Équipements</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300 x GEO S12</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30 x RS18</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40 x </a:t>
            </a:r>
            <a:r>
              <a:rPr lang="fr-FR" sz="1400" dirty="0" err="1">
                <a:solidFill>
                  <a:srgbClr val="000000"/>
                </a:solidFill>
                <a:latin typeface="Arial" panose="020B0604020202020204" pitchFamily="34" charset="0"/>
                <a:cs typeface="Arial" panose="020B0604020202020204" pitchFamily="34" charset="0"/>
              </a:rPr>
              <a:t>NXAMPs</a:t>
            </a:r>
            <a:r>
              <a:rPr lang="fr-FR" sz="1400" dirty="0">
                <a:solidFill>
                  <a:srgbClr val="000000"/>
                </a:solidFill>
                <a:latin typeface="Arial" panose="020B0604020202020204" pitchFamily="34" charset="0"/>
                <a:cs typeface="Arial" panose="020B0604020202020204" pitchFamily="34" charset="0"/>
              </a:rPr>
              <a:t> </a:t>
            </a:r>
            <a:endParaRPr lang="fr-FR" sz="1400" dirty="0">
              <a:latin typeface="Arial" panose="020B0604020202020204" pitchFamily="34" charset="0"/>
              <a:cs typeface="Arial" panose="020B0604020202020204" pitchFamily="34" charset="0"/>
            </a:endParaRPr>
          </a:p>
        </p:txBody>
      </p:sp>
      <p:cxnSp>
        <p:nvCxnSpPr>
          <p:cNvPr id="23" name="Connecteur droit 22">
            <a:extLst>
              <a:ext uri="{FF2B5EF4-FFF2-40B4-BE49-F238E27FC236}">
                <a16:creationId xmlns:a16="http://schemas.microsoft.com/office/drawing/2014/main" id="{09C19CD7-4330-964A-B2E6-1FEF1E2DF345}"/>
              </a:ext>
            </a:extLst>
          </p:cNvPr>
          <p:cNvCxnSpPr>
            <a:cxnSpLocks/>
          </p:cNvCxnSpPr>
          <p:nvPr/>
        </p:nvCxnSpPr>
        <p:spPr>
          <a:xfrm>
            <a:off x="543796" y="5213339"/>
            <a:ext cx="0" cy="1652936"/>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393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750"/>
                                        <p:tgtEl>
                                          <p:spTgt spid="20"/>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750"/>
                                        <p:tgtEl>
                                          <p:spTgt spid="23"/>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8D94BF-0B56-3346-BC94-C087EA153FCD}"/>
              </a:ext>
            </a:extLst>
          </p:cNvPr>
          <p:cNvSpPr txBox="1">
            <a:spLocks/>
          </p:cNvSpPr>
          <p:nvPr/>
        </p:nvSpPr>
        <p:spPr>
          <a:xfrm>
            <a:off x="167268" y="1306931"/>
            <a:ext cx="11857462" cy="14379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000" b="1" dirty="0" err="1">
                <a:latin typeface="Arial" panose="020B0604020202020204" pitchFamily="34" charset="0"/>
                <a:ea typeface="Helvetica Neue" panose="02000403000000020004" pitchFamily="2" charset="0"/>
                <a:cs typeface="Arial" panose="020B0604020202020204" pitchFamily="34" charset="0"/>
              </a:rPr>
              <a:t>Processus</a:t>
            </a:r>
            <a:r>
              <a:rPr lang="en-GB" sz="5000" b="1" dirty="0">
                <a:latin typeface="Arial" panose="020B0604020202020204" pitchFamily="34" charset="0"/>
                <a:ea typeface="Helvetica Neue" panose="02000403000000020004" pitchFamily="2" charset="0"/>
                <a:cs typeface="Arial" panose="020B0604020202020204" pitchFamily="34" charset="0"/>
              </a:rPr>
              <a:t> </a:t>
            </a:r>
            <a:r>
              <a:rPr lang="en-GB" sz="5000" b="1" dirty="0" err="1">
                <a:latin typeface="Arial" panose="020B0604020202020204" pitchFamily="34" charset="0"/>
                <a:ea typeface="Helvetica Neue" panose="02000403000000020004" pitchFamily="2" charset="0"/>
                <a:cs typeface="Arial" panose="020B0604020202020204" pitchFamily="34" charset="0"/>
              </a:rPr>
              <a:t>avancé</a:t>
            </a:r>
            <a:r>
              <a:rPr lang="en-GB" sz="5000" b="1" dirty="0">
                <a:latin typeface="Arial" panose="020B0604020202020204" pitchFamily="34" charset="0"/>
                <a:ea typeface="Helvetica Neue" panose="02000403000000020004" pitchFamily="2" charset="0"/>
                <a:cs typeface="Arial" panose="020B0604020202020204" pitchFamily="34" charset="0"/>
              </a:rPr>
              <a:t> de production</a:t>
            </a:r>
          </a:p>
        </p:txBody>
      </p:sp>
      <p:sp>
        <p:nvSpPr>
          <p:cNvPr id="6" name="Title 1">
            <a:extLst>
              <a:ext uri="{FF2B5EF4-FFF2-40B4-BE49-F238E27FC236}">
                <a16:creationId xmlns:a16="http://schemas.microsoft.com/office/drawing/2014/main" id="{59835E96-BA30-A144-88F4-1EA6D367EE7A}"/>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2" name="Rectangle 1">
            <a:extLst>
              <a:ext uri="{FF2B5EF4-FFF2-40B4-BE49-F238E27FC236}">
                <a16:creationId xmlns:a16="http://schemas.microsoft.com/office/drawing/2014/main" id="{1A7A7326-F850-A641-845B-0FBF2CC5461A}"/>
              </a:ext>
            </a:extLst>
          </p:cNvPr>
          <p:cNvSpPr/>
          <p:nvPr/>
        </p:nvSpPr>
        <p:spPr>
          <a:xfrm>
            <a:off x="1104132" y="4627738"/>
            <a:ext cx="9983732" cy="923330"/>
          </a:xfrm>
          <a:prstGeom prst="rect">
            <a:avLst/>
          </a:prstGeom>
        </p:spPr>
        <p:txBody>
          <a:bodyPr wrap="square">
            <a:spAutoFit/>
          </a:bodyPr>
          <a:lstStyle/>
          <a:p>
            <a:pPr algn="ctr"/>
            <a:r>
              <a:rPr lang="fr-FR" dirty="0">
                <a:solidFill>
                  <a:srgbClr val="000000"/>
                </a:solidFill>
                <a:latin typeface="Arial" panose="020B0604020202020204" pitchFamily="34" charset="0"/>
                <a:cs typeface="Arial" panose="020B0604020202020204" pitchFamily="34" charset="0"/>
              </a:rPr>
              <a:t>Toutes les enceintes NEXO sont conçues et fabriquées en France. Depuis 2007, le siège social de la société se situe à 30 kms au Nord de Paris, non loin de l’aéroport international Paris Charles de Gaulle. NEXO possède également une usine de fabrication à Saint-Pierre-de-</a:t>
            </a:r>
            <a:r>
              <a:rPr lang="fr-FR" dirty="0" err="1">
                <a:solidFill>
                  <a:srgbClr val="000000"/>
                </a:solidFill>
                <a:latin typeface="Arial" panose="020B0604020202020204" pitchFamily="34" charset="0"/>
                <a:cs typeface="Arial" panose="020B0604020202020204" pitchFamily="34" charset="0"/>
              </a:rPr>
              <a:t>Côle</a:t>
            </a:r>
            <a:r>
              <a:rPr lang="fr-FR" dirty="0">
                <a:solidFill>
                  <a:srgbClr val="000000"/>
                </a:solidFill>
                <a:latin typeface="Arial" panose="020B0604020202020204" pitchFamily="34" charset="0"/>
                <a:cs typeface="Arial" panose="020B0604020202020204" pitchFamily="34" charset="0"/>
              </a:rPr>
              <a:t>.</a:t>
            </a:r>
            <a:endParaRPr lang="fr-FR"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70248A8-C105-C242-A1E1-7ABD521D2DA9}"/>
              </a:ext>
            </a:extLst>
          </p:cNvPr>
          <p:cNvSpPr/>
          <p:nvPr/>
        </p:nvSpPr>
        <p:spPr>
          <a:xfrm>
            <a:off x="4482418" y="5972213"/>
            <a:ext cx="3227165" cy="830997"/>
          </a:xfrm>
          <a:prstGeom prst="rect">
            <a:avLst/>
          </a:prstGeom>
        </p:spPr>
        <p:txBody>
          <a:bodyPr wrap="none">
            <a:spAutoFit/>
          </a:bodyPr>
          <a:lstStyle/>
          <a:p>
            <a:pPr algn="ctr"/>
            <a:r>
              <a:rPr lang="fr-FR" sz="1600" dirty="0">
                <a:latin typeface="Arial" panose="020B0604020202020204" pitchFamily="34" charset="0"/>
                <a:cs typeface="Arial" panose="020B0604020202020204" pitchFamily="34" charset="0"/>
              </a:rPr>
              <a:t>2 </a:t>
            </a:r>
            <a:r>
              <a:rPr lang="fr-FR" sz="1600" dirty="0">
                <a:solidFill>
                  <a:srgbClr val="3A57A7"/>
                </a:solidFill>
                <a:latin typeface="Arial" panose="020B0604020202020204" pitchFamily="34" charset="0"/>
                <a:cs typeface="Arial" panose="020B0604020202020204" pitchFamily="34" charset="0"/>
              </a:rPr>
              <a:t>lignes de production optimisées</a:t>
            </a:r>
          </a:p>
          <a:p>
            <a:pPr algn="ctr"/>
            <a:r>
              <a:rPr lang="fr-FR" sz="1600" dirty="0">
                <a:latin typeface="Arial" panose="020B0604020202020204" pitchFamily="34" charset="0"/>
                <a:cs typeface="Arial" panose="020B0604020202020204" pitchFamily="34" charset="0"/>
              </a:rPr>
              <a:t>5000 m2/ligne</a:t>
            </a:r>
          </a:p>
          <a:p>
            <a:endParaRPr lang="fr-FR" sz="16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5E10E29-3533-D045-AE7B-CF696B0AB26A}"/>
              </a:ext>
            </a:extLst>
          </p:cNvPr>
          <p:cNvSpPr/>
          <p:nvPr/>
        </p:nvSpPr>
        <p:spPr>
          <a:xfrm>
            <a:off x="933312" y="5972213"/>
            <a:ext cx="2329484" cy="584775"/>
          </a:xfrm>
          <a:prstGeom prst="rect">
            <a:avLst/>
          </a:prstGeom>
        </p:spPr>
        <p:txBody>
          <a:bodyPr wrap="none">
            <a:spAutoFit/>
          </a:bodyPr>
          <a:lstStyle/>
          <a:p>
            <a:pPr algn="ctr"/>
            <a:r>
              <a:rPr lang="fr-FR" sz="1600" dirty="0">
                <a:latin typeface="Arial" panose="020B0604020202020204" pitchFamily="34" charset="0"/>
                <a:cs typeface="Arial" panose="020B0604020202020204" pitchFamily="34" charset="0"/>
              </a:rPr>
              <a:t>Usine de production </a:t>
            </a:r>
          </a:p>
          <a:p>
            <a:pPr algn="ctr"/>
            <a:r>
              <a:rPr lang="fr-FR" sz="1600" dirty="0">
                <a:solidFill>
                  <a:srgbClr val="3A57A7"/>
                </a:solidFill>
                <a:latin typeface="Arial" panose="020B0604020202020204" pitchFamily="34" charset="0"/>
                <a:cs typeface="Arial" panose="020B0604020202020204" pitchFamily="34" charset="0"/>
              </a:rPr>
              <a:t>hautement automatisée</a:t>
            </a:r>
            <a:endParaRPr lang="fr-FR" sz="16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D2D8159-1C85-7C4D-9E26-E30F06008071}"/>
              </a:ext>
            </a:extLst>
          </p:cNvPr>
          <p:cNvSpPr/>
          <p:nvPr/>
        </p:nvSpPr>
        <p:spPr>
          <a:xfrm>
            <a:off x="8210152" y="5972213"/>
            <a:ext cx="3658461" cy="584775"/>
          </a:xfrm>
          <a:prstGeom prst="rect">
            <a:avLst/>
          </a:prstGeom>
        </p:spPr>
        <p:txBody>
          <a:bodyPr wrap="square">
            <a:spAutoFit/>
          </a:bodyPr>
          <a:lstStyle/>
          <a:p>
            <a:pPr algn="ctr"/>
            <a:r>
              <a:rPr lang="fr-FR" sz="1600" dirty="0">
                <a:solidFill>
                  <a:srgbClr val="3A57A7"/>
                </a:solidFill>
                <a:latin typeface="Arial" panose="020B0604020202020204" pitchFamily="34" charset="0"/>
                <a:cs typeface="Arial" panose="020B0604020202020204" pitchFamily="34" charset="0"/>
              </a:rPr>
              <a:t>Processus rigoureux </a:t>
            </a:r>
            <a:r>
              <a:rPr lang="fr-FR" sz="1600" dirty="0">
                <a:latin typeface="Arial" panose="020B0604020202020204" pitchFamily="34" charset="0"/>
                <a:cs typeface="Arial" panose="020B0604020202020204" pitchFamily="34" charset="0"/>
              </a:rPr>
              <a:t>/ </a:t>
            </a:r>
          </a:p>
          <a:p>
            <a:pPr algn="ctr"/>
            <a:r>
              <a:rPr lang="fr-FR" sz="1600" dirty="0">
                <a:latin typeface="Arial" panose="020B0604020202020204" pitchFamily="34" charset="0"/>
                <a:cs typeface="Arial" panose="020B0604020202020204" pitchFamily="34" charset="0"/>
              </a:rPr>
              <a:t>Système de management de la qualité</a:t>
            </a:r>
          </a:p>
        </p:txBody>
      </p:sp>
      <p:pic>
        <p:nvPicPr>
          <p:cNvPr id="7" name="Image 6">
            <a:extLst>
              <a:ext uri="{FF2B5EF4-FFF2-40B4-BE49-F238E27FC236}">
                <a16:creationId xmlns:a16="http://schemas.microsoft.com/office/drawing/2014/main" id="{9910A70C-B54E-834C-9551-8E096E7FB528}"/>
              </a:ext>
            </a:extLst>
          </p:cNvPr>
          <p:cNvPicPr>
            <a:picLocks noChangeAspect="1"/>
          </p:cNvPicPr>
          <p:nvPr/>
        </p:nvPicPr>
        <p:blipFill>
          <a:blip r:embed="rId2"/>
          <a:stretch>
            <a:fillRect/>
          </a:stretch>
        </p:blipFill>
        <p:spPr>
          <a:xfrm>
            <a:off x="608391" y="2143355"/>
            <a:ext cx="10975215" cy="2571289"/>
          </a:xfrm>
          <a:prstGeom prst="rect">
            <a:avLst/>
          </a:prstGeom>
        </p:spPr>
      </p:pic>
    </p:spTree>
    <p:extLst>
      <p:ext uri="{BB962C8B-B14F-4D97-AF65-F5344CB8AC3E}">
        <p14:creationId xmlns:p14="http://schemas.microsoft.com/office/powerpoint/2010/main" val="3368083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1000"/>
                                        <p:tgtEl>
                                          <p:spTgt spid="7"/>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750"/>
                                        <p:tgtEl>
                                          <p:spTgt spid="2"/>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84DA326-5A27-A04A-985C-2B2019852E21}"/>
              </a:ext>
            </a:extLst>
          </p:cNvPr>
          <p:cNvPicPr>
            <a:picLocks noChangeAspect="1"/>
          </p:cNvPicPr>
          <p:nvPr/>
        </p:nvPicPr>
        <p:blipFill>
          <a:blip r:embed="rId2"/>
          <a:stretch>
            <a:fillRect/>
          </a:stretch>
        </p:blipFill>
        <p:spPr>
          <a:xfrm>
            <a:off x="5275385" y="943752"/>
            <a:ext cx="6916615" cy="4605514"/>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5" name="Title 1">
            <a:extLst>
              <a:ext uri="{FF2B5EF4-FFF2-40B4-BE49-F238E27FC236}">
                <a16:creationId xmlns:a16="http://schemas.microsoft.com/office/drawing/2014/main" id="{D56026EA-C8A6-E648-A511-12D89D287CF2}"/>
              </a:ext>
            </a:extLst>
          </p:cNvPr>
          <p:cNvSpPr txBox="1">
            <a:spLocks/>
          </p:cNvSpPr>
          <p:nvPr/>
        </p:nvSpPr>
        <p:spPr>
          <a:xfrm>
            <a:off x="146676" y="1188301"/>
            <a:ext cx="6383078"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latin typeface="Arial" panose="020B0604020202020204" pitchFamily="34" charset="0"/>
                <a:ea typeface="Helvetica Neue" panose="02000403000000020004" pitchFamily="2" charset="0"/>
                <a:cs typeface="Arial" panose="020B0604020202020204" pitchFamily="34" charset="0"/>
              </a:rPr>
              <a:t>Stade de France </a:t>
            </a:r>
            <a:r>
              <a:rPr lang="en-GB" sz="2000" dirty="0">
                <a:latin typeface="Arial" panose="020B0604020202020204" pitchFamily="34" charset="0"/>
                <a:ea typeface="Helvetica Neue" panose="02000403000000020004" pitchFamily="2" charset="0"/>
                <a:cs typeface="Arial" panose="020B0604020202020204" pitchFamily="34" charset="0"/>
              </a:rPr>
              <a:t>Paris</a:t>
            </a:r>
            <a:r>
              <a:rPr lang="en-GB" sz="1800" dirty="0">
                <a:latin typeface="Arial" panose="020B0604020202020204" pitchFamily="34" charset="0"/>
                <a:ea typeface="Helvetica Neue" panose="02000403000000020004" pitchFamily="2" charset="0"/>
                <a:cs typeface="Arial" panose="020B0604020202020204" pitchFamily="34" charset="0"/>
              </a:rPr>
              <a:t>, France</a:t>
            </a:r>
          </a:p>
        </p:txBody>
      </p:sp>
      <p:cxnSp>
        <p:nvCxnSpPr>
          <p:cNvPr id="16" name="Connecteur droit 15">
            <a:extLst>
              <a:ext uri="{FF2B5EF4-FFF2-40B4-BE49-F238E27FC236}">
                <a16:creationId xmlns:a16="http://schemas.microsoft.com/office/drawing/2014/main" id="{55E36B14-5CA2-9549-BFF2-C95FA5A77563}"/>
              </a:ext>
            </a:extLst>
          </p:cNvPr>
          <p:cNvCxnSpPr/>
          <p:nvPr/>
        </p:nvCxnSpPr>
        <p:spPr>
          <a:xfrm>
            <a:off x="5275385" y="5023345"/>
            <a:ext cx="0" cy="1834655"/>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0CED87A-03BB-A04B-9417-55F030E71139}"/>
              </a:ext>
            </a:extLst>
          </p:cNvPr>
          <p:cNvSpPr/>
          <p:nvPr/>
        </p:nvSpPr>
        <p:spPr>
          <a:xfrm>
            <a:off x="146675" y="1755795"/>
            <a:ext cx="4849071" cy="1384995"/>
          </a:xfrm>
          <a:prstGeom prst="rect">
            <a:avLst/>
          </a:prstGeom>
        </p:spPr>
        <p:txBody>
          <a:bodyPr wrap="square">
            <a:spAutoFit/>
          </a:bodyPr>
          <a:lstStyle/>
          <a:p>
            <a:r>
              <a:rPr lang="fr-FR" sz="1400" dirty="0">
                <a:latin typeface="Arial" panose="020B0604020202020204" pitchFamily="34" charset="0"/>
                <a:cs typeface="Arial" panose="020B0604020202020204" pitchFamily="34" charset="0"/>
              </a:rPr>
              <a:t>Conçu à l’aide des logiciels NS1 et EASE, le système de diffusion comprend pratiquement 300 enceintes GEO S12-ST, spécialement adaptées à ce projet, et près de 30 caissons de graves RS18. C’était la première fois que NEXO fournissait ces caissons pour une installation dans un stade. </a:t>
            </a:r>
          </a:p>
        </p:txBody>
      </p:sp>
      <p:sp>
        <p:nvSpPr>
          <p:cNvPr id="7" name="Rectangle 6">
            <a:extLst>
              <a:ext uri="{FF2B5EF4-FFF2-40B4-BE49-F238E27FC236}">
                <a16:creationId xmlns:a16="http://schemas.microsoft.com/office/drawing/2014/main" id="{1EFC30CA-F858-4842-8A2E-0A6D97AFF622}"/>
              </a:ext>
            </a:extLst>
          </p:cNvPr>
          <p:cNvSpPr/>
          <p:nvPr/>
        </p:nvSpPr>
        <p:spPr>
          <a:xfrm>
            <a:off x="5275403" y="5166652"/>
            <a:ext cx="6916597" cy="1600438"/>
          </a:xfrm>
          <a:prstGeom prst="rect">
            <a:avLst/>
          </a:prstGeom>
        </p:spPr>
        <p:txBody>
          <a:bodyPr wrap="square">
            <a:spAutoFit/>
          </a:bodyPr>
          <a:lstStyle/>
          <a:p>
            <a:r>
              <a:rPr lang="fr-FR" sz="1400" dirty="0">
                <a:latin typeface="Arial" panose="020B0604020202020204" pitchFamily="34" charset="0"/>
                <a:cs typeface="Arial" panose="020B0604020202020204" pitchFamily="34" charset="0"/>
              </a:rPr>
              <a:t>Pour couvrir les parties hautes et basses des tribunes, le système utilise un total de  40 clusters d’enceintes NEXO. Suspendus au toit, 7x S12 sont dirigés vers les niveaux supérieurs tandis qu’un </a:t>
            </a:r>
            <a:r>
              <a:rPr lang="fr-FR" sz="1400" dirty="0" err="1">
                <a:latin typeface="Arial" panose="020B0604020202020204" pitchFamily="34" charset="0"/>
                <a:cs typeface="Arial" panose="020B0604020202020204" pitchFamily="34" charset="0"/>
              </a:rPr>
              <a:t>array</a:t>
            </a:r>
            <a:r>
              <a:rPr lang="fr-FR" sz="1400" dirty="0">
                <a:latin typeface="Arial" panose="020B0604020202020204" pitchFamily="34" charset="0"/>
                <a:cs typeface="Arial" panose="020B0604020202020204" pitchFamily="34" charset="0"/>
              </a:rPr>
              <a:t> distinct de 6x S12 est directement orienté vers les niveaux inférieurs. 32 autres enceintes de S12 sont utilisées en appoint au niveau du sol. Les RS18, 27 en tout, sont suspendus. Toutes ces enceintes ont été intégrées pour être éventuellement remplacées en 30 minutes en cas de défaillance, même si le système est parfaitement sécurisé par les diverses protections des NEXO NXAMP. </a:t>
            </a:r>
          </a:p>
        </p:txBody>
      </p:sp>
      <p:pic>
        <p:nvPicPr>
          <p:cNvPr id="10" name="Image 9">
            <a:extLst>
              <a:ext uri="{FF2B5EF4-FFF2-40B4-BE49-F238E27FC236}">
                <a16:creationId xmlns:a16="http://schemas.microsoft.com/office/drawing/2014/main" id="{8DEB26C3-507D-4847-91E2-7361D637DAA2}"/>
              </a:ext>
            </a:extLst>
          </p:cNvPr>
          <p:cNvPicPr>
            <a:picLocks noChangeAspect="1"/>
          </p:cNvPicPr>
          <p:nvPr/>
        </p:nvPicPr>
        <p:blipFill rotWithShape="1">
          <a:blip r:embed="rId3"/>
          <a:srcRect t="2972" b="11606"/>
          <a:stretch/>
        </p:blipFill>
        <p:spPr>
          <a:xfrm>
            <a:off x="780813" y="3200400"/>
            <a:ext cx="3333636" cy="3657600"/>
          </a:xfrm>
          <a:prstGeom prst="rect">
            <a:avLst/>
          </a:prstGeom>
        </p:spPr>
      </p:pic>
    </p:spTree>
    <p:extLst>
      <p:ext uri="{BB962C8B-B14F-4D97-AF65-F5344CB8AC3E}">
        <p14:creationId xmlns:p14="http://schemas.microsoft.com/office/powerpoint/2010/main" val="1498315318"/>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D705BA0C-681A-3A45-A5BF-09E6B651F0C2}"/>
              </a:ext>
            </a:extLst>
          </p:cNvPr>
          <p:cNvPicPr>
            <a:picLocks noChangeAspect="1"/>
          </p:cNvPicPr>
          <p:nvPr/>
        </p:nvPicPr>
        <p:blipFill>
          <a:blip r:embed="rId2"/>
          <a:stretch>
            <a:fillRect/>
          </a:stretch>
        </p:blipFill>
        <p:spPr>
          <a:xfrm>
            <a:off x="0" y="922866"/>
            <a:ext cx="12192000" cy="5935133"/>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3" name="Image 2">
            <a:extLst>
              <a:ext uri="{FF2B5EF4-FFF2-40B4-BE49-F238E27FC236}">
                <a16:creationId xmlns:a16="http://schemas.microsoft.com/office/drawing/2014/main" id="{5896222E-23EE-284F-98C1-6012143F8447}"/>
              </a:ext>
            </a:extLst>
          </p:cNvPr>
          <p:cNvPicPr>
            <a:picLocks noChangeAspect="1"/>
          </p:cNvPicPr>
          <p:nvPr/>
        </p:nvPicPr>
        <p:blipFill>
          <a:blip r:embed="rId3"/>
          <a:stretch>
            <a:fillRect/>
          </a:stretch>
        </p:blipFill>
        <p:spPr>
          <a:xfrm>
            <a:off x="1000708" y="953169"/>
            <a:ext cx="4629756" cy="919143"/>
          </a:xfrm>
          <a:prstGeom prst="rect">
            <a:avLst/>
          </a:prstGeom>
        </p:spPr>
      </p:pic>
      <p:sp>
        <p:nvSpPr>
          <p:cNvPr id="11" name="Title 1">
            <a:extLst>
              <a:ext uri="{FF2B5EF4-FFF2-40B4-BE49-F238E27FC236}">
                <a16:creationId xmlns:a16="http://schemas.microsoft.com/office/drawing/2014/main" id="{F8998C58-1AE1-3B4A-AB8E-E24280445490}"/>
              </a:ext>
            </a:extLst>
          </p:cNvPr>
          <p:cNvSpPr txBox="1">
            <a:spLocks/>
          </p:cNvSpPr>
          <p:nvPr/>
        </p:nvSpPr>
        <p:spPr>
          <a:xfrm>
            <a:off x="535172" y="1847670"/>
            <a:ext cx="5560828"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600" dirty="0">
                <a:solidFill>
                  <a:srgbClr val="3A57A7"/>
                </a:solidFill>
                <a:latin typeface="Arial" panose="020B0604020202020204" pitchFamily="34" charset="0"/>
                <a:ea typeface="Helvetica Neue" panose="02000403000000020004" pitchFamily="2" charset="0"/>
                <a:cs typeface="Arial" panose="020B0604020202020204" pitchFamily="34" charset="0"/>
              </a:rPr>
              <a:t>Des partenaires parfaits </a:t>
            </a:r>
            <a:r>
              <a:rPr lang="fr-FR" sz="3600" dirty="0">
                <a:latin typeface="Arial" panose="020B0604020202020204" pitchFamily="34" charset="0"/>
                <a:ea typeface="Helvetica Neue" panose="02000403000000020004" pitchFamily="2" charset="0"/>
                <a:cs typeface="Arial" panose="020B0604020202020204" pitchFamily="34" charset="0"/>
              </a:rPr>
              <a:t>en sonorisation</a:t>
            </a:r>
            <a:endParaRPr lang="en-GB" sz="3600" dirty="0">
              <a:latin typeface="Arial" panose="020B0604020202020204" pitchFamily="34" charset="0"/>
              <a:ea typeface="Helvetica Neue" panose="02000403000000020004" pitchFamily="2" charset="0"/>
              <a:cs typeface="Arial" panose="020B0604020202020204" pitchFamily="34" charset="0"/>
            </a:endParaRPr>
          </a:p>
        </p:txBody>
      </p:sp>
      <p:sp>
        <p:nvSpPr>
          <p:cNvPr id="6" name="Rectangle 5">
            <a:extLst>
              <a:ext uri="{FF2B5EF4-FFF2-40B4-BE49-F238E27FC236}">
                <a16:creationId xmlns:a16="http://schemas.microsoft.com/office/drawing/2014/main" id="{265D9A40-505B-574B-B643-F0E6FF49E4C9}"/>
              </a:ext>
            </a:extLst>
          </p:cNvPr>
          <p:cNvSpPr/>
          <p:nvPr/>
        </p:nvSpPr>
        <p:spPr>
          <a:xfrm>
            <a:off x="146676" y="3095622"/>
            <a:ext cx="6622719" cy="538609"/>
          </a:xfrm>
          <a:prstGeom prst="rect">
            <a:avLst/>
          </a:prstGeom>
        </p:spPr>
        <p:txBody>
          <a:bodyPr wrap="square">
            <a:spAutoFit/>
          </a:bodyPr>
          <a:lstStyle/>
          <a:p>
            <a:pPr algn="just"/>
            <a:r>
              <a:rPr lang="fr-FR" sz="1450" dirty="0">
                <a:latin typeface="Arial" panose="020B0604020202020204" pitchFamily="34" charset="0"/>
                <a:cs typeface="Arial" panose="020B0604020202020204" pitchFamily="34" charset="0"/>
              </a:rPr>
              <a:t>Pionnier du numérique et acteur majeur dans le domaine, Yamaha propose depuis presque aussi longtemps des consoles de mixage numériques.</a:t>
            </a:r>
          </a:p>
        </p:txBody>
      </p:sp>
      <p:sp>
        <p:nvSpPr>
          <p:cNvPr id="18" name="Rectangle 17">
            <a:extLst>
              <a:ext uri="{FF2B5EF4-FFF2-40B4-BE49-F238E27FC236}">
                <a16:creationId xmlns:a16="http://schemas.microsoft.com/office/drawing/2014/main" id="{CE6D5BF0-983D-554F-8092-384BD6EE3A8B}"/>
              </a:ext>
            </a:extLst>
          </p:cNvPr>
          <p:cNvSpPr/>
          <p:nvPr/>
        </p:nvSpPr>
        <p:spPr>
          <a:xfrm>
            <a:off x="146676" y="5554260"/>
            <a:ext cx="5949324" cy="761747"/>
          </a:xfrm>
          <a:prstGeom prst="rect">
            <a:avLst/>
          </a:prstGeom>
        </p:spPr>
        <p:txBody>
          <a:bodyPr wrap="square">
            <a:spAutoFit/>
          </a:bodyPr>
          <a:lstStyle/>
          <a:p>
            <a:r>
              <a:rPr lang="fr-FR" sz="1450" dirty="0">
                <a:latin typeface="Arial" panose="020B0604020202020204" pitchFamily="34" charset="0"/>
                <a:cs typeface="Arial" panose="020B0604020202020204" pitchFamily="34" charset="0"/>
              </a:rPr>
              <a:t>Au cœur de cette collaboration, une philosophie partagée : l’expérience du public devrait être optimisée par le développement de systèmes de sonorisation transparents et facilement contrôlables.</a:t>
            </a:r>
          </a:p>
        </p:txBody>
      </p:sp>
      <p:sp>
        <p:nvSpPr>
          <p:cNvPr id="2" name="Rectangle 1">
            <a:extLst>
              <a:ext uri="{FF2B5EF4-FFF2-40B4-BE49-F238E27FC236}">
                <a16:creationId xmlns:a16="http://schemas.microsoft.com/office/drawing/2014/main" id="{1BCB3FB8-410A-BA47-B23A-1B573C385D41}"/>
              </a:ext>
            </a:extLst>
          </p:cNvPr>
          <p:cNvSpPr/>
          <p:nvPr/>
        </p:nvSpPr>
        <p:spPr>
          <a:xfrm>
            <a:off x="146676" y="3915790"/>
            <a:ext cx="5483788" cy="1431161"/>
          </a:xfrm>
          <a:prstGeom prst="rect">
            <a:avLst/>
          </a:prstGeom>
        </p:spPr>
        <p:txBody>
          <a:bodyPr wrap="square">
            <a:spAutoFit/>
          </a:bodyPr>
          <a:lstStyle/>
          <a:p>
            <a:r>
              <a:rPr lang="fr-FR" sz="1450" dirty="0">
                <a:latin typeface="Arial" panose="020B0604020202020204" pitchFamily="34" charset="0"/>
                <a:cs typeface="Arial" panose="020B0604020202020204" pitchFamily="34" charset="0"/>
              </a:rPr>
              <a:t>Par conséquent, lorsqu’en 2008 NEXO est devenu une unité d’activité stratégique appartenant à 100% à la Yamaha Corporation, plusieurs collaborations commerciales et techniques ont été lancées, débouchant aujourd’hui sur une approche commune et cohérente de la conception et de la configuration de systèmes de sonorisation. </a:t>
            </a:r>
          </a:p>
        </p:txBody>
      </p:sp>
    </p:spTree>
    <p:extLst>
      <p:ext uri="{BB962C8B-B14F-4D97-AF65-F5344CB8AC3E}">
        <p14:creationId xmlns:p14="http://schemas.microsoft.com/office/powerpoint/2010/main" val="142826928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1000"/>
                                        <p:tgtEl>
                                          <p:spTgt spid="1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8"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524EDC3-D9D2-CB41-9D0A-098ED96F5E78}"/>
              </a:ext>
            </a:extLst>
          </p:cNvPr>
          <p:cNvPicPr>
            <a:picLocks noChangeAspect="1"/>
          </p:cNvPicPr>
          <p:nvPr/>
        </p:nvPicPr>
        <p:blipFill>
          <a:blip r:embed="rId2"/>
          <a:stretch>
            <a:fillRect/>
          </a:stretch>
        </p:blipFill>
        <p:spPr>
          <a:xfrm>
            <a:off x="0" y="921488"/>
            <a:ext cx="12192000" cy="5936512"/>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19" name="Title 1">
            <a:extLst>
              <a:ext uri="{FF2B5EF4-FFF2-40B4-BE49-F238E27FC236}">
                <a16:creationId xmlns:a16="http://schemas.microsoft.com/office/drawing/2014/main" id="{A98657ED-A17B-0746-A2A2-3D2C5DD748ED}"/>
              </a:ext>
            </a:extLst>
          </p:cNvPr>
          <p:cNvSpPr txBox="1">
            <a:spLocks/>
          </p:cNvSpPr>
          <p:nvPr/>
        </p:nvSpPr>
        <p:spPr>
          <a:xfrm>
            <a:off x="146677" y="1633778"/>
            <a:ext cx="4941138"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latin typeface="Arial" panose="020B0604020202020204" pitchFamily="34" charset="0"/>
                <a:ea typeface="Helvetica Neue" panose="02000403000000020004" pitchFamily="2" charset="0"/>
                <a:cs typeface="Arial" panose="020B0604020202020204" pitchFamily="34" charset="0"/>
              </a:rPr>
              <a:t>Toyota Stadium</a:t>
            </a:r>
          </a:p>
          <a:p>
            <a:r>
              <a:rPr lang="en-GB" sz="1800" dirty="0">
                <a:latin typeface="Arial" panose="020B0604020202020204" pitchFamily="34" charset="0"/>
                <a:ea typeface="Helvetica Neue" panose="02000403000000020004" pitchFamily="2" charset="0"/>
                <a:cs typeface="Arial" panose="020B0604020202020204" pitchFamily="34" charset="0"/>
              </a:rPr>
              <a:t>Toyota City, </a:t>
            </a:r>
            <a:r>
              <a:rPr lang="en-GB" sz="1800" dirty="0" err="1">
                <a:latin typeface="Arial" panose="020B0604020202020204" pitchFamily="34" charset="0"/>
                <a:ea typeface="Helvetica Neue" panose="02000403000000020004" pitchFamily="2" charset="0"/>
                <a:cs typeface="Arial" panose="020B0604020202020204" pitchFamily="34" charset="0"/>
              </a:rPr>
              <a:t>Japon</a:t>
            </a:r>
            <a:endParaRPr lang="en-GB" sz="1800" dirty="0">
              <a:latin typeface="Arial" panose="020B0604020202020204" pitchFamily="34" charset="0"/>
              <a:ea typeface="Helvetica Neue" panose="02000403000000020004" pitchFamily="2" charset="0"/>
              <a:cs typeface="Arial" panose="020B0604020202020204" pitchFamily="34" charset="0"/>
            </a:endParaRPr>
          </a:p>
        </p:txBody>
      </p:sp>
      <p:sp>
        <p:nvSpPr>
          <p:cNvPr id="20" name="Rectangle 19">
            <a:extLst>
              <a:ext uri="{FF2B5EF4-FFF2-40B4-BE49-F238E27FC236}">
                <a16:creationId xmlns:a16="http://schemas.microsoft.com/office/drawing/2014/main" id="{23577FE5-34A3-5040-AABC-78172E5DE49D}"/>
              </a:ext>
            </a:extLst>
          </p:cNvPr>
          <p:cNvSpPr/>
          <p:nvPr/>
        </p:nvSpPr>
        <p:spPr>
          <a:xfrm>
            <a:off x="146676" y="2981982"/>
            <a:ext cx="4577725" cy="1384995"/>
          </a:xfrm>
          <a:prstGeom prst="rect">
            <a:avLst/>
          </a:prstGeom>
        </p:spPr>
        <p:txBody>
          <a:bodyPr wrap="square">
            <a:spAutoFit/>
          </a:bodyPr>
          <a:lstStyle/>
          <a:p>
            <a:r>
              <a:rPr lang="fr-FR" sz="1400" dirty="0">
                <a:solidFill>
                  <a:srgbClr val="000000"/>
                </a:solidFill>
                <a:latin typeface="Arial" panose="020B0604020202020204" pitchFamily="34" charset="0"/>
                <a:cs typeface="Arial" panose="020B0604020202020204" pitchFamily="34" charset="0"/>
              </a:rPr>
              <a:t>Le Toyota Stadium est l’un des plus grands stades de foot japonais, ce qui ne l’empêche pas d’accueillir aussi des matchs de rugby. Pour le bon déroulement de la Coupe du Monde Rugby, la diffusion du stade a été remplacée et le choix s’est porté sur un système NEXO alimenté par de l’électronique Yamaha.</a:t>
            </a:r>
            <a:endParaRPr lang="fr-FR" sz="1400"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27E4A5A2-DDD2-224E-BBD4-580A3B9DEDBA}"/>
              </a:ext>
            </a:extLst>
          </p:cNvPr>
          <p:cNvSpPr/>
          <p:nvPr/>
        </p:nvSpPr>
        <p:spPr>
          <a:xfrm>
            <a:off x="10112329" y="6273225"/>
            <a:ext cx="1781257" cy="584775"/>
          </a:xfrm>
          <a:prstGeom prst="rect">
            <a:avLst/>
          </a:prstGeom>
        </p:spPr>
        <p:txBody>
          <a:bodyPr wrap="none">
            <a:spAutoFit/>
          </a:bodyPr>
          <a:lstStyle/>
          <a:p>
            <a:pPr algn="ctr"/>
            <a:r>
              <a:rPr lang="fr-FR" sz="1600" dirty="0">
                <a:solidFill>
                  <a:srgbClr val="3A57A7"/>
                </a:solidFill>
                <a:latin typeface="Arial" panose="020B0604020202020204" pitchFamily="34" charset="0"/>
                <a:cs typeface="Arial" panose="020B0604020202020204" pitchFamily="34" charset="0"/>
              </a:rPr>
              <a:t>Capacité : 45,000</a:t>
            </a:r>
            <a:endParaRPr lang="en" sz="1600" dirty="0">
              <a:latin typeface="Arial" panose="020B0604020202020204" pitchFamily="34" charset="0"/>
              <a:cs typeface="Arial" panose="020B0604020202020204" pitchFamily="34" charset="0"/>
            </a:endParaRPr>
          </a:p>
          <a:p>
            <a:r>
              <a:rPr lang="pt" sz="1600" dirty="0">
                <a:latin typeface="Arial" panose="020B0604020202020204" pitchFamily="34" charset="0"/>
                <a:cs typeface="Arial" panose="020B0604020202020204" pitchFamily="34" charset="0"/>
              </a:rPr>
              <a:t> </a:t>
            </a:r>
            <a:endParaRPr lang="fr-FR" sz="16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8E2A7352-A408-A046-9B19-A5FD809AEA29}"/>
              </a:ext>
            </a:extLst>
          </p:cNvPr>
          <p:cNvSpPr/>
          <p:nvPr/>
        </p:nvSpPr>
        <p:spPr>
          <a:xfrm>
            <a:off x="750338" y="5213339"/>
            <a:ext cx="4577724" cy="1400383"/>
          </a:xfrm>
          <a:prstGeom prst="rect">
            <a:avLst/>
          </a:prstGeom>
        </p:spPr>
        <p:txBody>
          <a:bodyPr wrap="square">
            <a:spAutoFit/>
          </a:bodyPr>
          <a:lstStyle/>
          <a:p>
            <a:r>
              <a:rPr lang="fr-FR" sz="1500" b="1" dirty="0">
                <a:solidFill>
                  <a:srgbClr val="000000"/>
                </a:solidFill>
                <a:latin typeface="Arial" panose="020B0604020202020204" pitchFamily="34" charset="0"/>
                <a:cs typeface="Arial" panose="020B0604020202020204" pitchFamily="34" charset="0"/>
              </a:rPr>
              <a:t>Équipements</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GEO S12</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PS15</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PS10</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NXAMP</a:t>
            </a:r>
            <a:r>
              <a:rPr lang="fr-FR" sz="900" dirty="0">
                <a:solidFill>
                  <a:srgbClr val="000000"/>
                </a:solidFill>
                <a:latin typeface="Arial" panose="020B0604020202020204" pitchFamily="34" charset="0"/>
                <a:cs typeface="Arial" panose="020B0604020202020204" pitchFamily="34" charset="0"/>
              </a:rPr>
              <a:t>MKII</a:t>
            </a:r>
          </a:p>
          <a:p>
            <a:pPr marL="285750" indent="-285750">
              <a:buFont typeface="Arial" panose="020B0604020202020204" pitchFamily="34" charset="0"/>
              <a:buChar char="•"/>
            </a:pPr>
            <a:r>
              <a:rPr lang="fr-FR" sz="1400" dirty="0">
                <a:solidFill>
                  <a:srgbClr val="000000"/>
                </a:solidFill>
                <a:latin typeface="Arial" panose="020B0604020202020204" pitchFamily="34" charset="0"/>
                <a:cs typeface="Arial" panose="020B0604020202020204" pitchFamily="34" charset="0"/>
              </a:rPr>
              <a:t>Console Yamaha CL5</a:t>
            </a:r>
            <a:endParaRPr lang="fr-FR" sz="1400" dirty="0">
              <a:latin typeface="Arial" panose="020B0604020202020204" pitchFamily="34" charset="0"/>
              <a:cs typeface="Arial" panose="020B0604020202020204" pitchFamily="34" charset="0"/>
            </a:endParaRPr>
          </a:p>
        </p:txBody>
      </p:sp>
      <p:cxnSp>
        <p:nvCxnSpPr>
          <p:cNvPr id="23" name="Connecteur droit 22">
            <a:extLst>
              <a:ext uri="{FF2B5EF4-FFF2-40B4-BE49-F238E27FC236}">
                <a16:creationId xmlns:a16="http://schemas.microsoft.com/office/drawing/2014/main" id="{09C19CD7-4330-964A-B2E6-1FEF1E2DF345}"/>
              </a:ext>
            </a:extLst>
          </p:cNvPr>
          <p:cNvCxnSpPr>
            <a:cxnSpLocks/>
          </p:cNvCxnSpPr>
          <p:nvPr/>
        </p:nvCxnSpPr>
        <p:spPr>
          <a:xfrm>
            <a:off x="543796" y="5213339"/>
            <a:ext cx="0" cy="1652936"/>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36E62288-8C6E-4E42-818D-396DE4E423E2}"/>
              </a:ext>
            </a:extLst>
          </p:cNvPr>
          <p:cNvPicPr>
            <a:picLocks noChangeAspect="1"/>
          </p:cNvPicPr>
          <p:nvPr/>
        </p:nvPicPr>
        <p:blipFill>
          <a:blip r:embed="rId3"/>
          <a:stretch>
            <a:fillRect/>
          </a:stretch>
        </p:blipFill>
        <p:spPr>
          <a:xfrm>
            <a:off x="9813062" y="5466303"/>
            <a:ext cx="2194577" cy="731526"/>
          </a:xfrm>
          <a:prstGeom prst="rect">
            <a:avLst/>
          </a:prstGeom>
        </p:spPr>
      </p:pic>
    </p:spTree>
    <p:extLst>
      <p:ext uri="{BB962C8B-B14F-4D97-AF65-F5344CB8AC3E}">
        <p14:creationId xmlns:p14="http://schemas.microsoft.com/office/powerpoint/2010/main" val="381679549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750"/>
                                        <p:tgtEl>
                                          <p:spTgt spid="20"/>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par>
                          <p:cTn id="22" fill="hold">
                            <p:stCondLst>
                              <p:cond delay="2750"/>
                            </p:stCondLst>
                            <p:childTnLst>
                              <p:par>
                                <p:cTn id="23" presetID="10"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5" name="Title 1">
            <a:extLst>
              <a:ext uri="{FF2B5EF4-FFF2-40B4-BE49-F238E27FC236}">
                <a16:creationId xmlns:a16="http://schemas.microsoft.com/office/drawing/2014/main" id="{D56026EA-C8A6-E648-A511-12D89D287CF2}"/>
              </a:ext>
            </a:extLst>
          </p:cNvPr>
          <p:cNvSpPr txBox="1">
            <a:spLocks/>
          </p:cNvSpPr>
          <p:nvPr/>
        </p:nvSpPr>
        <p:spPr>
          <a:xfrm>
            <a:off x="146676" y="1188301"/>
            <a:ext cx="6383078"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latin typeface="Arial" panose="020B0604020202020204" pitchFamily="34" charset="0"/>
                <a:ea typeface="Helvetica Neue" panose="02000403000000020004" pitchFamily="2" charset="0"/>
                <a:cs typeface="Arial" panose="020B0604020202020204" pitchFamily="34" charset="0"/>
              </a:rPr>
              <a:t>Toyota Stadium </a:t>
            </a:r>
            <a:r>
              <a:rPr lang="en-GB" sz="2000" dirty="0">
                <a:latin typeface="Arial" panose="020B0604020202020204" pitchFamily="34" charset="0"/>
                <a:ea typeface="Helvetica Neue" panose="02000403000000020004" pitchFamily="2" charset="0"/>
                <a:cs typeface="Arial" panose="020B0604020202020204" pitchFamily="34" charset="0"/>
              </a:rPr>
              <a:t>Toyota City</a:t>
            </a:r>
            <a:r>
              <a:rPr lang="en-GB" sz="1800" dirty="0">
                <a:latin typeface="Arial" panose="020B0604020202020204" pitchFamily="34" charset="0"/>
                <a:ea typeface="Helvetica Neue" panose="02000403000000020004" pitchFamily="2" charset="0"/>
                <a:cs typeface="Arial" panose="020B0604020202020204" pitchFamily="34" charset="0"/>
              </a:rPr>
              <a:t>, </a:t>
            </a:r>
            <a:r>
              <a:rPr lang="en-GB" sz="1800" dirty="0" err="1">
                <a:latin typeface="Arial" panose="020B0604020202020204" pitchFamily="34" charset="0"/>
                <a:ea typeface="Helvetica Neue" panose="02000403000000020004" pitchFamily="2" charset="0"/>
                <a:cs typeface="Arial" panose="020B0604020202020204" pitchFamily="34" charset="0"/>
              </a:rPr>
              <a:t>Japon</a:t>
            </a:r>
            <a:endParaRPr lang="en-GB" sz="1800" dirty="0">
              <a:latin typeface="Arial" panose="020B0604020202020204" pitchFamily="34" charset="0"/>
              <a:ea typeface="Helvetica Neue" panose="02000403000000020004" pitchFamily="2" charset="0"/>
              <a:cs typeface="Arial" panose="020B0604020202020204" pitchFamily="34" charset="0"/>
            </a:endParaRPr>
          </a:p>
        </p:txBody>
      </p:sp>
      <p:cxnSp>
        <p:nvCxnSpPr>
          <p:cNvPr id="16" name="Connecteur droit 15">
            <a:extLst>
              <a:ext uri="{FF2B5EF4-FFF2-40B4-BE49-F238E27FC236}">
                <a16:creationId xmlns:a16="http://schemas.microsoft.com/office/drawing/2014/main" id="{55E36B14-5CA2-9549-BFF2-C95FA5A77563}"/>
              </a:ext>
            </a:extLst>
          </p:cNvPr>
          <p:cNvCxnSpPr>
            <a:cxnSpLocks/>
          </p:cNvCxnSpPr>
          <p:nvPr/>
        </p:nvCxnSpPr>
        <p:spPr>
          <a:xfrm>
            <a:off x="301366" y="4633045"/>
            <a:ext cx="0" cy="2068147"/>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6F8E0AA-5BE9-6246-9A8D-2F1FFFFD6457}"/>
              </a:ext>
            </a:extLst>
          </p:cNvPr>
          <p:cNvSpPr/>
          <p:nvPr/>
        </p:nvSpPr>
        <p:spPr>
          <a:xfrm>
            <a:off x="381823" y="4534711"/>
            <a:ext cx="5528323" cy="2246769"/>
          </a:xfrm>
          <a:prstGeom prst="rect">
            <a:avLst/>
          </a:prstGeom>
        </p:spPr>
        <p:txBody>
          <a:bodyPr wrap="square">
            <a:spAutoFit/>
          </a:bodyPr>
          <a:lstStyle/>
          <a:p>
            <a:r>
              <a:rPr lang="fr-FR" sz="1400" dirty="0">
                <a:solidFill>
                  <a:srgbClr val="000000"/>
                </a:solidFill>
                <a:latin typeface="Arial" panose="020B0604020202020204" pitchFamily="34" charset="0"/>
                <a:cs typeface="Arial" panose="020B0604020202020204" pitchFamily="34" charset="0"/>
              </a:rPr>
              <a:t>Le choix de la diffusion s’est porté vers des clusters de line-</a:t>
            </a:r>
            <a:r>
              <a:rPr lang="fr-FR" sz="1400" dirty="0" err="1">
                <a:solidFill>
                  <a:srgbClr val="000000"/>
                </a:solidFill>
                <a:latin typeface="Arial" panose="020B0604020202020204" pitchFamily="34" charset="0"/>
                <a:cs typeface="Arial" panose="020B0604020202020204" pitchFamily="34" charset="0"/>
              </a:rPr>
              <a:t>arrays</a:t>
            </a:r>
            <a:r>
              <a:rPr lang="fr-FR" sz="1400" dirty="0">
                <a:solidFill>
                  <a:srgbClr val="000000"/>
                </a:solidFill>
                <a:latin typeface="Arial" panose="020B0604020202020204" pitchFamily="34" charset="0"/>
                <a:cs typeface="Arial" panose="020B0604020202020204" pitchFamily="34" charset="0"/>
              </a:rPr>
              <a:t> GEO S12-ST spécialement conçus pour des applications dans des stades et dont la taille permet de les cacher dans la structure de couverture des gradins. Ils sont employés pour diffuser de la musique durant les mi-temps, pour l’animation musicale d’avant et après match…Ils sont tout aussi bien employés pour les interviews réalisées à même le bord du terrain, rendant essentielle la qualité de la reproduction de la voix comme les capacités en pression acoustique afin de maintenir la meilleure intelligibilité malgré le bruit de fond inhérent au public.</a:t>
            </a:r>
            <a:endParaRPr lang="fr-FR" sz="1400" dirty="0">
              <a:latin typeface="Arial" panose="020B0604020202020204" pitchFamily="34" charset="0"/>
              <a:cs typeface="Arial" panose="020B0604020202020204" pitchFamily="34" charset="0"/>
            </a:endParaRPr>
          </a:p>
        </p:txBody>
      </p:sp>
      <p:pic>
        <p:nvPicPr>
          <p:cNvPr id="11" name="Image 10">
            <a:extLst>
              <a:ext uri="{FF2B5EF4-FFF2-40B4-BE49-F238E27FC236}">
                <a16:creationId xmlns:a16="http://schemas.microsoft.com/office/drawing/2014/main" id="{09226237-F2F1-7745-A053-41041FA778C3}"/>
              </a:ext>
            </a:extLst>
          </p:cNvPr>
          <p:cNvPicPr>
            <a:picLocks noChangeAspect="1"/>
          </p:cNvPicPr>
          <p:nvPr/>
        </p:nvPicPr>
        <p:blipFill rotWithShape="1">
          <a:blip r:embed="rId2"/>
          <a:srcRect b="26016"/>
          <a:stretch/>
        </p:blipFill>
        <p:spPr>
          <a:xfrm>
            <a:off x="301366" y="1755795"/>
            <a:ext cx="5199385" cy="2570878"/>
          </a:xfrm>
          <a:prstGeom prst="rect">
            <a:avLst/>
          </a:prstGeom>
        </p:spPr>
      </p:pic>
      <p:sp>
        <p:nvSpPr>
          <p:cNvPr id="14" name="Rectangle 13">
            <a:extLst>
              <a:ext uri="{FF2B5EF4-FFF2-40B4-BE49-F238E27FC236}">
                <a16:creationId xmlns:a16="http://schemas.microsoft.com/office/drawing/2014/main" id="{CAD21E49-5925-3A43-871E-B43599A15452}"/>
              </a:ext>
            </a:extLst>
          </p:cNvPr>
          <p:cNvSpPr/>
          <p:nvPr/>
        </p:nvSpPr>
        <p:spPr>
          <a:xfrm>
            <a:off x="6202480" y="1042925"/>
            <a:ext cx="5842831" cy="1600438"/>
          </a:xfrm>
          <a:prstGeom prst="rect">
            <a:avLst/>
          </a:prstGeom>
        </p:spPr>
        <p:txBody>
          <a:bodyPr wrap="square">
            <a:spAutoFit/>
          </a:bodyPr>
          <a:lstStyle/>
          <a:p>
            <a:r>
              <a:rPr lang="fr-FR" sz="1400" dirty="0">
                <a:latin typeface="Arial" panose="020B0604020202020204" pitchFamily="34" charset="0"/>
                <a:cs typeface="Arial" panose="020B0604020202020204" pitchFamily="34" charset="0"/>
              </a:rPr>
              <a:t>L’ensemble de la diffusion Nexo, line </a:t>
            </a:r>
            <a:r>
              <a:rPr lang="fr-FR" sz="1400" dirty="0" err="1">
                <a:latin typeface="Arial" panose="020B0604020202020204" pitchFamily="34" charset="0"/>
                <a:cs typeface="Arial" panose="020B0604020202020204" pitchFamily="34" charset="0"/>
              </a:rPr>
              <a:t>arrays</a:t>
            </a:r>
            <a:r>
              <a:rPr lang="fr-FR" sz="1400" dirty="0">
                <a:latin typeface="Arial" panose="020B0604020202020204" pitchFamily="34" charset="0"/>
                <a:cs typeface="Arial" panose="020B0604020202020204" pitchFamily="34" charset="0"/>
              </a:rPr>
              <a:t>, point sources et amplis, a été fourni par Yamaha Sound </a:t>
            </a:r>
            <a:r>
              <a:rPr lang="fr-FR" sz="1400" dirty="0" err="1">
                <a:latin typeface="Arial" panose="020B0604020202020204" pitchFamily="34" charset="0"/>
                <a:cs typeface="Arial" panose="020B0604020202020204" pitchFamily="34" charset="0"/>
              </a:rPr>
              <a:t>Systems</a:t>
            </a:r>
            <a:r>
              <a:rPr lang="fr-FR" sz="1400" dirty="0">
                <a:latin typeface="Arial" panose="020B0604020202020204" pitchFamily="34" charset="0"/>
                <a:cs typeface="Arial" panose="020B0604020202020204" pitchFamily="34" charset="0"/>
              </a:rPr>
              <a:t>, en même temps qu’une console CL5 pour la régie du stade.</a:t>
            </a:r>
          </a:p>
          <a:p>
            <a:r>
              <a:rPr lang="fr-FR" sz="1400" dirty="0">
                <a:latin typeface="Arial" panose="020B0604020202020204" pitchFamily="34" charset="0"/>
                <a:cs typeface="Arial" panose="020B0604020202020204" pitchFamily="34" charset="0"/>
              </a:rPr>
              <a:t>L’amplification et le </a:t>
            </a:r>
            <a:r>
              <a:rPr lang="fr-FR" sz="1400" dirty="0" err="1">
                <a:latin typeface="Arial" panose="020B0604020202020204" pitchFamily="34" charset="0"/>
                <a:cs typeface="Arial" panose="020B0604020202020204" pitchFamily="34" charset="0"/>
              </a:rPr>
              <a:t>processing</a:t>
            </a:r>
            <a:r>
              <a:rPr lang="fr-FR" sz="1400" dirty="0">
                <a:latin typeface="Arial" panose="020B0604020202020204" pitchFamily="34" charset="0"/>
                <a:cs typeface="Arial" panose="020B0604020202020204" pitchFamily="34" charset="0"/>
              </a:rPr>
              <a:t> sont effectués par l’amplificateur NXAMP4x2</a:t>
            </a:r>
            <a:r>
              <a:rPr lang="fr-FR" sz="900" dirty="0">
                <a:latin typeface="Arial" panose="020B0604020202020204" pitchFamily="34" charset="0"/>
                <a:cs typeface="Arial" panose="020B0604020202020204" pitchFamily="34" charset="0"/>
              </a:rPr>
              <a:t>MKII</a:t>
            </a:r>
            <a:r>
              <a:rPr lang="fr-FR" sz="1400" dirty="0">
                <a:latin typeface="Arial" panose="020B0604020202020204" pitchFamily="34" charset="0"/>
                <a:cs typeface="Arial" panose="020B0604020202020204" pitchFamily="34" charset="0"/>
              </a:rPr>
              <a:t> dont nombre d’exemplaires ont été placés dans 4 pièces dédiées et ventilées aux quatre coins du stade, alimentés par une rocade en fibre véhiculant un flux Dante.</a:t>
            </a:r>
          </a:p>
        </p:txBody>
      </p:sp>
      <p:cxnSp>
        <p:nvCxnSpPr>
          <p:cNvPr id="17" name="Connecteur droit 16">
            <a:extLst>
              <a:ext uri="{FF2B5EF4-FFF2-40B4-BE49-F238E27FC236}">
                <a16:creationId xmlns:a16="http://schemas.microsoft.com/office/drawing/2014/main" id="{4F263149-4EA9-3640-AD66-E2F23316DF75}"/>
              </a:ext>
            </a:extLst>
          </p:cNvPr>
          <p:cNvCxnSpPr>
            <a:cxnSpLocks/>
          </p:cNvCxnSpPr>
          <p:nvPr/>
        </p:nvCxnSpPr>
        <p:spPr>
          <a:xfrm>
            <a:off x="6202480" y="1155371"/>
            <a:ext cx="0" cy="1487992"/>
          </a:xfrm>
          <a:prstGeom prst="line">
            <a:avLst/>
          </a:prstGeom>
          <a:ln w="12700">
            <a:solidFill>
              <a:srgbClr val="3A57A7"/>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65633CE-28B6-C045-85DE-A91939D5BE8C}"/>
              </a:ext>
            </a:extLst>
          </p:cNvPr>
          <p:cNvSpPr/>
          <p:nvPr/>
        </p:nvSpPr>
        <p:spPr>
          <a:xfrm>
            <a:off x="6096000" y="5125771"/>
            <a:ext cx="5949312" cy="1600438"/>
          </a:xfrm>
          <a:prstGeom prst="rect">
            <a:avLst/>
          </a:prstGeom>
        </p:spPr>
        <p:txBody>
          <a:bodyPr wrap="square">
            <a:spAutoFit/>
          </a:bodyPr>
          <a:lstStyle/>
          <a:p>
            <a:r>
              <a:rPr lang="en" sz="1400" dirty="0">
                <a:solidFill>
                  <a:schemeClr val="bg1">
                    <a:lumMod val="50000"/>
                  </a:schemeClr>
                </a:solidFill>
                <a:latin typeface="Arial" panose="020B0604020202020204" pitchFamily="34" charset="0"/>
                <a:cs typeface="Arial" panose="020B0604020202020204" pitchFamily="34" charset="0"/>
              </a:rPr>
              <a:t>“</a:t>
            </a:r>
            <a:r>
              <a:rPr lang="fr-FR" sz="1400" dirty="0">
                <a:solidFill>
                  <a:schemeClr val="bg1">
                    <a:lumMod val="50000"/>
                  </a:schemeClr>
                </a:solidFill>
                <a:latin typeface="Arial" panose="020B0604020202020204" pitchFamily="34" charset="0"/>
                <a:cs typeface="Arial" panose="020B0604020202020204" pitchFamily="34" charset="0"/>
              </a:rPr>
              <a:t>Les enceintes NEXO ont une sensibilité supérieure aux modèles dont était équipé le stade, ce qui nous permet de jouer plus fort qu’auparavant. Ce qui est important dans ce type de lieu est la longévité du matériel. Avec notre nouveau système NEXO nous sommes désormais certains de pouvoir délivrer un son digne d’une intégration en salle y compris en cas de mauvaises conditions climatiques. “ </a:t>
            </a:r>
            <a:r>
              <a:rPr lang="en" sz="1400" dirty="0">
                <a:solidFill>
                  <a:schemeClr val="bg1">
                    <a:lumMod val="50000"/>
                  </a:schemeClr>
                </a:solidFill>
                <a:latin typeface="Arial" panose="020B0604020202020204" pitchFamily="34" charset="0"/>
                <a:cs typeface="Arial" panose="020B0604020202020204" pitchFamily="34" charset="0"/>
              </a:rPr>
              <a:t>- </a:t>
            </a:r>
            <a:r>
              <a:rPr lang="fr-FR" sz="1400" dirty="0" err="1">
                <a:solidFill>
                  <a:schemeClr val="bg1">
                    <a:lumMod val="50000"/>
                  </a:schemeClr>
                </a:solidFill>
                <a:latin typeface="Arial" panose="020B0604020202020204" pitchFamily="34" charset="0"/>
                <a:cs typeface="Arial" panose="020B0604020202020204" pitchFamily="34" charset="0"/>
              </a:rPr>
              <a:t>Yoshiteru</a:t>
            </a:r>
            <a:r>
              <a:rPr lang="fr-FR" sz="1400" dirty="0">
                <a:solidFill>
                  <a:schemeClr val="bg1">
                    <a:lumMod val="50000"/>
                  </a:schemeClr>
                </a:solidFill>
                <a:latin typeface="Arial" panose="020B0604020202020204" pitchFamily="34" charset="0"/>
                <a:cs typeface="Arial" panose="020B0604020202020204" pitchFamily="34" charset="0"/>
              </a:rPr>
              <a:t> </a:t>
            </a:r>
            <a:r>
              <a:rPr lang="fr-FR" sz="1400" dirty="0" err="1">
                <a:solidFill>
                  <a:schemeClr val="bg1">
                    <a:lumMod val="50000"/>
                  </a:schemeClr>
                </a:solidFill>
                <a:latin typeface="Arial" panose="020B0604020202020204" pitchFamily="34" charset="0"/>
                <a:cs typeface="Arial" panose="020B0604020202020204" pitchFamily="34" charset="0"/>
              </a:rPr>
              <a:t>Mimura</a:t>
            </a:r>
            <a:r>
              <a:rPr lang="fr-FR" sz="1400" dirty="0">
                <a:solidFill>
                  <a:schemeClr val="bg1">
                    <a:lumMod val="50000"/>
                  </a:schemeClr>
                </a:solidFill>
                <a:latin typeface="Arial" panose="020B0604020202020204" pitchFamily="34" charset="0"/>
                <a:cs typeface="Arial" panose="020B0604020202020204" pitchFamily="34" charset="0"/>
              </a:rPr>
              <a:t>, </a:t>
            </a:r>
            <a:r>
              <a:rPr lang="en" sz="1400" dirty="0" err="1">
                <a:solidFill>
                  <a:schemeClr val="bg1">
                    <a:lumMod val="50000"/>
                  </a:schemeClr>
                </a:solidFill>
                <a:latin typeface="Arial" panose="020B0604020202020204" pitchFamily="34" charset="0"/>
                <a:cs typeface="Arial" panose="020B0604020202020204" pitchFamily="34" charset="0"/>
              </a:rPr>
              <a:t>Président</a:t>
            </a:r>
            <a:r>
              <a:rPr lang="en" sz="1400" dirty="0">
                <a:solidFill>
                  <a:schemeClr val="bg1">
                    <a:lumMod val="50000"/>
                  </a:schemeClr>
                </a:solidFill>
                <a:latin typeface="Arial" panose="020B0604020202020204" pitchFamily="34" charset="0"/>
                <a:cs typeface="Arial" panose="020B0604020202020204" pitchFamily="34" charset="0"/>
              </a:rPr>
              <a:t> de M&amp;H Laboratory Co. Ltd</a:t>
            </a:r>
            <a:endParaRPr lang="fr-FR" sz="1400" dirty="0">
              <a:solidFill>
                <a:schemeClr val="bg1">
                  <a:lumMod val="50000"/>
                </a:schemeClr>
              </a:solidFill>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B1B963F1-443C-E948-A7A3-B96A159212B3}"/>
              </a:ext>
            </a:extLst>
          </p:cNvPr>
          <p:cNvPicPr>
            <a:picLocks noChangeAspect="1"/>
          </p:cNvPicPr>
          <p:nvPr/>
        </p:nvPicPr>
        <p:blipFill rotWithShape="1">
          <a:blip r:embed="rId3"/>
          <a:srcRect t="22163" b="14789"/>
          <a:stretch/>
        </p:blipFill>
        <p:spPr>
          <a:xfrm>
            <a:off x="6406032" y="2740895"/>
            <a:ext cx="5404145" cy="2287344"/>
          </a:xfrm>
          <a:prstGeom prst="rect">
            <a:avLst/>
          </a:prstGeom>
        </p:spPr>
      </p:pic>
    </p:spTree>
    <p:extLst>
      <p:ext uri="{BB962C8B-B14F-4D97-AF65-F5344CB8AC3E}">
        <p14:creationId xmlns:p14="http://schemas.microsoft.com/office/powerpoint/2010/main" val="38672544"/>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6" name="Rectangle 5">
            <a:extLst>
              <a:ext uri="{FF2B5EF4-FFF2-40B4-BE49-F238E27FC236}">
                <a16:creationId xmlns:a16="http://schemas.microsoft.com/office/drawing/2014/main" id="{29DA1908-A4E5-D14C-A151-4426927A90C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2D08E95A-D830-E649-B98D-A9666D2D7951}"/>
              </a:ext>
            </a:extLst>
          </p:cNvPr>
          <p:cNvPicPr>
            <a:picLocks noChangeAspect="1"/>
          </p:cNvPicPr>
          <p:nvPr/>
        </p:nvPicPr>
        <p:blipFill>
          <a:blip r:embed="rId2"/>
          <a:stretch>
            <a:fillRect/>
          </a:stretch>
        </p:blipFill>
        <p:spPr>
          <a:xfrm>
            <a:off x="5179800" y="1956828"/>
            <a:ext cx="1832400" cy="665772"/>
          </a:xfrm>
          <a:prstGeom prst="rect">
            <a:avLst/>
          </a:prstGeom>
        </p:spPr>
      </p:pic>
      <p:pic>
        <p:nvPicPr>
          <p:cNvPr id="10" name="Image 9">
            <a:extLst>
              <a:ext uri="{FF2B5EF4-FFF2-40B4-BE49-F238E27FC236}">
                <a16:creationId xmlns:a16="http://schemas.microsoft.com/office/drawing/2014/main" id="{935E730D-4114-E549-9E6E-31901480D79A}"/>
              </a:ext>
            </a:extLst>
          </p:cNvPr>
          <p:cNvPicPr>
            <a:picLocks noChangeAspect="1"/>
          </p:cNvPicPr>
          <p:nvPr/>
        </p:nvPicPr>
        <p:blipFill rotWithShape="1">
          <a:blip r:embed="rId3"/>
          <a:srcRect r="7829" b="16701"/>
          <a:stretch/>
        </p:blipFill>
        <p:spPr>
          <a:xfrm>
            <a:off x="6336000" y="3329759"/>
            <a:ext cx="5855997" cy="3528242"/>
          </a:xfrm>
          <a:prstGeom prst="rect">
            <a:avLst/>
          </a:prstGeom>
        </p:spPr>
      </p:pic>
      <p:sp>
        <p:nvSpPr>
          <p:cNvPr id="7" name="Rectangle 6">
            <a:extLst>
              <a:ext uri="{FF2B5EF4-FFF2-40B4-BE49-F238E27FC236}">
                <a16:creationId xmlns:a16="http://schemas.microsoft.com/office/drawing/2014/main" id="{058121CE-0F07-7845-B2EB-7CD54F8EDB81}"/>
              </a:ext>
            </a:extLst>
          </p:cNvPr>
          <p:cNvSpPr/>
          <p:nvPr/>
        </p:nvSpPr>
        <p:spPr>
          <a:xfrm>
            <a:off x="3391798" y="2913352"/>
            <a:ext cx="5408401" cy="1600438"/>
          </a:xfrm>
          <a:prstGeom prst="rect">
            <a:avLst/>
          </a:prstGeom>
        </p:spPr>
        <p:txBody>
          <a:bodyPr wrap="square">
            <a:spAutoFit/>
          </a:bodyPr>
          <a:lstStyle/>
          <a:p>
            <a:pPr algn="ctr"/>
            <a:r>
              <a:rPr lang="fr-FR" sz="1400" dirty="0">
                <a:solidFill>
                  <a:schemeClr val="tx1">
                    <a:lumMod val="50000"/>
                    <a:lumOff val="50000"/>
                  </a:schemeClr>
                </a:solidFill>
                <a:latin typeface="Arial" panose="020B0604020202020204" pitchFamily="34" charset="0"/>
                <a:cs typeface="Arial" panose="020B0604020202020204" pitchFamily="34" charset="0"/>
              </a:rPr>
              <a:t>Parc d’Activité du Pré de la Dame Jeanne, B.P. 5</a:t>
            </a:r>
            <a:br>
              <a:rPr lang="fr-FR" sz="1400" dirty="0">
                <a:solidFill>
                  <a:schemeClr val="tx1">
                    <a:lumMod val="50000"/>
                    <a:lumOff val="50000"/>
                  </a:schemeClr>
                </a:solidFill>
                <a:latin typeface="Arial" panose="020B0604020202020204" pitchFamily="34" charset="0"/>
                <a:cs typeface="Arial" panose="020B0604020202020204" pitchFamily="34" charset="0"/>
              </a:rPr>
            </a:br>
            <a:r>
              <a:rPr lang="fr-FR" sz="1400" dirty="0">
                <a:solidFill>
                  <a:schemeClr val="tx1">
                    <a:lumMod val="50000"/>
                    <a:lumOff val="50000"/>
                  </a:schemeClr>
                </a:solidFill>
                <a:latin typeface="Arial" panose="020B0604020202020204" pitchFamily="34" charset="0"/>
                <a:cs typeface="Arial" panose="020B0604020202020204" pitchFamily="34" charset="0"/>
              </a:rPr>
              <a:t>60128 Plailly</a:t>
            </a:r>
            <a:br>
              <a:rPr lang="fr-FR" sz="1400" dirty="0">
                <a:solidFill>
                  <a:schemeClr val="tx1">
                    <a:lumMod val="50000"/>
                    <a:lumOff val="50000"/>
                  </a:schemeClr>
                </a:solidFill>
                <a:latin typeface="Arial" panose="020B0604020202020204" pitchFamily="34" charset="0"/>
                <a:cs typeface="Arial" panose="020B0604020202020204" pitchFamily="34" charset="0"/>
              </a:rPr>
            </a:br>
            <a:r>
              <a:rPr lang="fr-FR" sz="1400" dirty="0">
                <a:solidFill>
                  <a:schemeClr val="tx1">
                    <a:lumMod val="50000"/>
                    <a:lumOff val="50000"/>
                  </a:schemeClr>
                </a:solidFill>
                <a:latin typeface="Arial" panose="020B0604020202020204" pitchFamily="34" charset="0"/>
                <a:cs typeface="Arial" panose="020B0604020202020204" pitchFamily="34" charset="0"/>
              </a:rPr>
              <a:t>France</a:t>
            </a:r>
          </a:p>
          <a:p>
            <a:pPr algn="ctr"/>
            <a:endParaRPr lang="fr-FR" sz="1400" dirty="0">
              <a:solidFill>
                <a:srgbClr val="000000"/>
              </a:solidFill>
              <a:latin typeface="Arial" panose="020B0604020202020204" pitchFamily="34" charset="0"/>
              <a:cs typeface="Arial" panose="020B0604020202020204" pitchFamily="34" charset="0"/>
            </a:endParaRPr>
          </a:p>
          <a:p>
            <a:pPr algn="ctr"/>
            <a:r>
              <a:rPr lang="fr-FR" sz="1400" dirty="0">
                <a:solidFill>
                  <a:schemeClr val="tx1">
                    <a:lumMod val="50000"/>
                    <a:lumOff val="50000"/>
                  </a:schemeClr>
                </a:solidFill>
                <a:latin typeface="Arial" panose="020B0604020202020204" pitchFamily="34" charset="0"/>
                <a:cs typeface="Arial" panose="020B0604020202020204" pitchFamily="34" charset="0"/>
              </a:rPr>
              <a:t>Tel: +33 (0) 3 44 99 00 70</a:t>
            </a:r>
            <a:br>
              <a:rPr lang="fr-FR" sz="1400" dirty="0">
                <a:solidFill>
                  <a:schemeClr val="tx1">
                    <a:lumMod val="50000"/>
                    <a:lumOff val="50000"/>
                  </a:schemeClr>
                </a:solidFill>
                <a:latin typeface="Arial" panose="020B0604020202020204" pitchFamily="34" charset="0"/>
                <a:cs typeface="Arial" panose="020B0604020202020204" pitchFamily="34" charset="0"/>
              </a:rPr>
            </a:br>
            <a:r>
              <a:rPr lang="fr-FR" sz="1400" dirty="0">
                <a:solidFill>
                  <a:schemeClr val="tx1">
                    <a:lumMod val="50000"/>
                    <a:lumOff val="50000"/>
                  </a:schemeClr>
                </a:solidFill>
                <a:latin typeface="Arial" panose="020B0604020202020204" pitchFamily="34" charset="0"/>
                <a:cs typeface="Arial" panose="020B0604020202020204" pitchFamily="34" charset="0"/>
              </a:rPr>
              <a:t>Email: </a:t>
            </a:r>
            <a:r>
              <a:rPr lang="fr-FR" sz="1400" dirty="0" err="1">
                <a:solidFill>
                  <a:schemeClr val="tx1">
                    <a:lumMod val="50000"/>
                    <a:lumOff val="50000"/>
                  </a:schemeClr>
                </a:solidFill>
                <a:latin typeface="Arial" panose="020B0604020202020204" pitchFamily="34" charset="0"/>
                <a:cs typeface="Arial" panose="020B0604020202020204" pitchFamily="34" charset="0"/>
              </a:rPr>
              <a:t>info@nexo.fr</a:t>
            </a:r>
            <a:endParaRPr lang="fr-FR" sz="1400" dirty="0">
              <a:solidFill>
                <a:schemeClr val="tx1">
                  <a:lumMod val="50000"/>
                  <a:lumOff val="50000"/>
                </a:schemeClr>
              </a:solidFill>
              <a:latin typeface="Arial" panose="020B0604020202020204" pitchFamily="34" charset="0"/>
              <a:cs typeface="Arial" panose="020B0604020202020204" pitchFamily="34" charset="0"/>
            </a:endParaRPr>
          </a:p>
          <a:p>
            <a:r>
              <a:rPr lang="en" sz="1400" dirty="0">
                <a:solidFill>
                  <a:srgbClr val="000000"/>
                </a:solidFill>
                <a:latin typeface="Arial" panose="020B0604020202020204" pitchFamily="34" charset="0"/>
                <a:cs typeface="Arial" panose="020B0604020202020204" pitchFamily="34" charset="0"/>
              </a:rPr>
              <a:t> </a:t>
            </a:r>
            <a:endParaRPr lang="fr-FR" sz="14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39E74F8-F527-5341-8C4C-2C9D6670EFB8}"/>
              </a:ext>
            </a:extLst>
          </p:cNvPr>
          <p:cNvSpPr/>
          <p:nvPr/>
        </p:nvSpPr>
        <p:spPr>
          <a:xfrm>
            <a:off x="3391799" y="4513790"/>
            <a:ext cx="5408401" cy="523220"/>
          </a:xfrm>
          <a:prstGeom prst="rect">
            <a:avLst/>
          </a:prstGeom>
        </p:spPr>
        <p:txBody>
          <a:bodyPr wrap="square">
            <a:spAutoFit/>
          </a:bodyPr>
          <a:lstStyle/>
          <a:p>
            <a:pPr algn="ctr"/>
            <a:r>
              <a:rPr lang="fr-FR" sz="1400" b="1" dirty="0" err="1">
                <a:solidFill>
                  <a:schemeClr val="tx1">
                    <a:lumMod val="50000"/>
                    <a:lumOff val="50000"/>
                  </a:schemeClr>
                </a:solidFill>
                <a:latin typeface="Arial" panose="020B0604020202020204" pitchFamily="34" charset="0"/>
                <a:cs typeface="Arial" panose="020B0604020202020204" pitchFamily="34" charset="0"/>
              </a:rPr>
              <a:t>nexo-sa.com</a:t>
            </a:r>
            <a:endParaRPr lang="fr-FR" sz="1400" b="1" dirty="0">
              <a:solidFill>
                <a:schemeClr val="tx1">
                  <a:lumMod val="50000"/>
                  <a:lumOff val="50000"/>
                </a:schemeClr>
              </a:solidFill>
              <a:latin typeface="Arial" panose="020B0604020202020204" pitchFamily="34" charset="0"/>
              <a:cs typeface="Arial" panose="020B0604020202020204" pitchFamily="34" charset="0"/>
            </a:endParaRPr>
          </a:p>
          <a:p>
            <a:r>
              <a:rPr lang="en" sz="1400" dirty="0">
                <a:solidFill>
                  <a:srgbClr val="000000"/>
                </a:solidFill>
                <a:latin typeface="Arial" panose="020B0604020202020204" pitchFamily="34" charset="0"/>
                <a:cs typeface="Arial" panose="020B0604020202020204" pitchFamily="34" charset="0"/>
              </a:rPr>
              <a:t> </a:t>
            </a:r>
            <a:endParaRPr lang="fr-F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36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8D94BF-0B56-3346-BC94-C087EA153FCD}"/>
              </a:ext>
            </a:extLst>
          </p:cNvPr>
          <p:cNvSpPr txBox="1">
            <a:spLocks/>
          </p:cNvSpPr>
          <p:nvPr/>
        </p:nvSpPr>
        <p:spPr>
          <a:xfrm>
            <a:off x="828906" y="1337822"/>
            <a:ext cx="10534186"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000" b="1" dirty="0" err="1">
                <a:latin typeface="Arial" panose="020B0604020202020204" pitchFamily="34" charset="0"/>
                <a:ea typeface="Helvetica Neue" panose="02000403000000020004" pitchFamily="2" charset="0"/>
                <a:cs typeface="Arial" panose="020B0604020202020204" pitchFamily="34" charset="0"/>
              </a:rPr>
              <a:t>Equipements</a:t>
            </a:r>
            <a:r>
              <a:rPr lang="en-GB" sz="5000" b="1" dirty="0">
                <a:latin typeface="Arial" panose="020B0604020202020204" pitchFamily="34" charset="0"/>
                <a:ea typeface="Helvetica Neue" panose="02000403000000020004" pitchFamily="2" charset="0"/>
                <a:cs typeface="Arial" panose="020B0604020202020204" pitchFamily="34" charset="0"/>
              </a:rPr>
              <a:t> et </a:t>
            </a:r>
            <a:r>
              <a:rPr lang="en-GB" sz="5000" b="1" dirty="0" err="1">
                <a:latin typeface="Arial" panose="020B0604020202020204" pitchFamily="34" charset="0"/>
                <a:ea typeface="Helvetica Neue" panose="02000403000000020004" pitchFamily="2" charset="0"/>
                <a:cs typeface="Arial" panose="020B0604020202020204" pitchFamily="34" charset="0"/>
              </a:rPr>
              <a:t>locaux</a:t>
            </a:r>
            <a:r>
              <a:rPr lang="en-GB" sz="5000" b="1" dirty="0">
                <a:latin typeface="Arial" panose="020B0604020202020204" pitchFamily="34" charset="0"/>
                <a:ea typeface="Helvetica Neue" panose="02000403000000020004" pitchFamily="2" charset="0"/>
                <a:cs typeface="Arial" panose="020B0604020202020204" pitchFamily="34" charset="0"/>
              </a:rPr>
              <a:t> </a:t>
            </a:r>
            <a:r>
              <a:rPr lang="en-GB" sz="5000" b="1" dirty="0" err="1">
                <a:latin typeface="Arial" panose="020B0604020202020204" pitchFamily="34" charset="0"/>
                <a:ea typeface="Helvetica Neue" panose="02000403000000020004" pitchFamily="2" charset="0"/>
                <a:cs typeface="Arial" panose="020B0604020202020204" pitchFamily="34" charset="0"/>
              </a:rPr>
              <a:t>modernes</a:t>
            </a:r>
            <a:endParaRPr lang="en-GB" sz="5000" b="1" dirty="0">
              <a:latin typeface="Arial" panose="020B0604020202020204" pitchFamily="34" charset="0"/>
              <a:ea typeface="Helvetica Neue" panose="02000403000000020004" pitchFamily="2" charset="0"/>
              <a:cs typeface="Arial" panose="020B0604020202020204" pitchFamily="34" charset="0"/>
            </a:endParaRPr>
          </a:p>
        </p:txBody>
      </p:sp>
      <p:sp>
        <p:nvSpPr>
          <p:cNvPr id="6" name="Title 1">
            <a:extLst>
              <a:ext uri="{FF2B5EF4-FFF2-40B4-BE49-F238E27FC236}">
                <a16:creationId xmlns:a16="http://schemas.microsoft.com/office/drawing/2014/main" id="{59835E96-BA30-A144-88F4-1EA6D367EE7A}"/>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3" name="Image 2">
            <a:extLst>
              <a:ext uri="{FF2B5EF4-FFF2-40B4-BE49-F238E27FC236}">
                <a16:creationId xmlns:a16="http://schemas.microsoft.com/office/drawing/2014/main" id="{004F97D5-FC68-6D45-B58A-9E831D54B5C3}"/>
              </a:ext>
            </a:extLst>
          </p:cNvPr>
          <p:cNvPicPr>
            <a:picLocks noChangeAspect="1"/>
          </p:cNvPicPr>
          <p:nvPr/>
        </p:nvPicPr>
        <p:blipFill>
          <a:blip r:embed="rId2"/>
          <a:stretch>
            <a:fillRect/>
          </a:stretch>
        </p:blipFill>
        <p:spPr>
          <a:xfrm>
            <a:off x="648757" y="2274020"/>
            <a:ext cx="10894485" cy="2309959"/>
          </a:xfrm>
          <a:prstGeom prst="rect">
            <a:avLst/>
          </a:prstGeom>
        </p:spPr>
      </p:pic>
      <p:sp>
        <p:nvSpPr>
          <p:cNvPr id="5" name="Rectangle 4">
            <a:extLst>
              <a:ext uri="{FF2B5EF4-FFF2-40B4-BE49-F238E27FC236}">
                <a16:creationId xmlns:a16="http://schemas.microsoft.com/office/drawing/2014/main" id="{42173182-0F76-7C47-AFF5-A6E59F2DD7E8}"/>
              </a:ext>
            </a:extLst>
          </p:cNvPr>
          <p:cNvSpPr/>
          <p:nvPr/>
        </p:nvSpPr>
        <p:spPr>
          <a:xfrm>
            <a:off x="679612" y="5902877"/>
            <a:ext cx="2874506" cy="830997"/>
          </a:xfrm>
          <a:prstGeom prst="rect">
            <a:avLst/>
          </a:prstGeom>
        </p:spPr>
        <p:txBody>
          <a:bodyPr wrap="none">
            <a:spAutoFit/>
          </a:bodyPr>
          <a:lstStyle/>
          <a:p>
            <a:pPr algn="ctr"/>
            <a:r>
              <a:rPr lang="pt" sz="1600" dirty="0">
                <a:solidFill>
                  <a:srgbClr val="3A57A7"/>
                </a:solidFill>
                <a:latin typeface="Arial" panose="020B0604020202020204" pitchFamily="34" charset="0"/>
                <a:cs typeface="Arial" panose="020B0604020202020204" pitchFamily="34" charset="0"/>
              </a:rPr>
              <a:t>Centre R&amp;D </a:t>
            </a:r>
            <a:r>
              <a:rPr lang="pt" sz="1600" dirty="0">
                <a:latin typeface="Arial" panose="020B0604020202020204" pitchFamily="34" charset="0"/>
                <a:cs typeface="Arial" panose="020B0604020202020204" pitchFamily="34" charset="0"/>
              </a:rPr>
              <a:t>: 2000m2 dédiés</a:t>
            </a:r>
          </a:p>
          <a:p>
            <a:pPr algn="ctr"/>
            <a:r>
              <a:rPr lang="en" sz="1600" dirty="0">
                <a:latin typeface="Arial" panose="020B0604020202020204" pitchFamily="34" charset="0"/>
                <a:cs typeface="Arial" panose="020B0604020202020204" pitchFamily="34" charset="0"/>
              </a:rPr>
              <a:t>Technologies de pointe</a:t>
            </a:r>
          </a:p>
          <a:p>
            <a:r>
              <a:rPr lang="pt" sz="1600" dirty="0">
                <a:latin typeface="Arial" panose="020B0604020202020204" pitchFamily="34" charset="0"/>
                <a:cs typeface="Arial" panose="020B0604020202020204" pitchFamily="34" charset="0"/>
              </a:rPr>
              <a:t> </a:t>
            </a:r>
            <a:endParaRPr lang="fr-FR" sz="16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F10A82F-0D28-0C40-9D0F-507698E4317A}"/>
              </a:ext>
            </a:extLst>
          </p:cNvPr>
          <p:cNvSpPr/>
          <p:nvPr/>
        </p:nvSpPr>
        <p:spPr>
          <a:xfrm>
            <a:off x="1278424" y="4592489"/>
            <a:ext cx="9672325" cy="1200329"/>
          </a:xfrm>
          <a:prstGeom prst="rect">
            <a:avLst/>
          </a:prstGeom>
        </p:spPr>
        <p:txBody>
          <a:bodyPr wrap="square">
            <a:spAutoFit/>
          </a:bodyPr>
          <a:lstStyle/>
          <a:p>
            <a:pPr algn="ctr"/>
            <a:r>
              <a:rPr lang="fr-FR" dirty="0">
                <a:solidFill>
                  <a:srgbClr val="000000"/>
                </a:solidFill>
                <a:latin typeface="Arial" panose="020B0604020202020204" pitchFamily="34" charset="0"/>
                <a:cs typeface="Arial" panose="020B0604020202020204" pitchFamily="34" charset="0"/>
              </a:rPr>
              <a:t>Chaque nouveau produit NEXO naît de simulations sophistiquées sur ordinateur, effectuées sur un logiciel propriétaire spécifique. Toute la chaîne électro-acoustique est soigneusement modélisée, et les performances du produit évaluées avec rigueur, afin d’obtenir les meilleures caractéristiques possibles.</a:t>
            </a:r>
            <a:endParaRPr lang="fr-FR"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2E1A50F-CC2D-0A4E-9C7F-E244B47FF3EF}"/>
              </a:ext>
            </a:extLst>
          </p:cNvPr>
          <p:cNvSpPr/>
          <p:nvPr/>
        </p:nvSpPr>
        <p:spPr>
          <a:xfrm>
            <a:off x="4254995" y="5876012"/>
            <a:ext cx="3929999" cy="830997"/>
          </a:xfrm>
          <a:prstGeom prst="rect">
            <a:avLst/>
          </a:prstGeom>
        </p:spPr>
        <p:txBody>
          <a:bodyPr wrap="square">
            <a:spAutoFit/>
          </a:bodyPr>
          <a:lstStyle/>
          <a:p>
            <a:pPr algn="ctr"/>
            <a:r>
              <a:rPr lang="fr-FR" sz="1600" dirty="0">
                <a:solidFill>
                  <a:srgbClr val="3A57A7"/>
                </a:solidFill>
                <a:latin typeface="Arial" panose="020B0604020202020204" pitchFamily="34" charset="0"/>
                <a:cs typeface="Arial" panose="020B0604020202020204" pitchFamily="34" charset="0"/>
              </a:rPr>
              <a:t>Chambre </a:t>
            </a:r>
            <a:r>
              <a:rPr lang="fr-FR" sz="1600" dirty="0" err="1">
                <a:solidFill>
                  <a:srgbClr val="3A57A7"/>
                </a:solidFill>
                <a:latin typeface="Arial" panose="020B0604020202020204" pitchFamily="34" charset="0"/>
                <a:cs typeface="Arial" panose="020B0604020202020204" pitchFamily="34" charset="0"/>
              </a:rPr>
              <a:t>anéchoïque</a:t>
            </a:r>
            <a:r>
              <a:rPr lang="fr-FR" sz="1600" dirty="0">
                <a:solidFill>
                  <a:srgbClr val="3A57A7"/>
                </a:solidFill>
                <a:latin typeface="Arial" panose="020B0604020202020204" pitchFamily="34" charset="0"/>
                <a:cs typeface="Arial" panose="020B0604020202020204" pitchFamily="34" charset="0"/>
              </a:rPr>
              <a:t> </a:t>
            </a:r>
            <a:r>
              <a:rPr lang="en" sz="1600" dirty="0">
                <a:solidFill>
                  <a:srgbClr val="000000"/>
                </a:solidFill>
                <a:latin typeface="Arial" panose="020B0604020202020204" pitchFamily="34" charset="0"/>
                <a:cs typeface="Arial" panose="020B0604020202020204" pitchFamily="34" charset="0"/>
              </a:rPr>
              <a:t>: 12m x 8m x 6.5m, </a:t>
            </a:r>
            <a:r>
              <a:rPr lang="en" sz="1600" dirty="0" err="1">
                <a:solidFill>
                  <a:srgbClr val="000000"/>
                </a:solidFill>
                <a:latin typeface="Arial" panose="020B0604020202020204" pitchFamily="34" charset="0"/>
                <a:cs typeface="Arial" panose="020B0604020202020204" pitchFamily="34" charset="0"/>
              </a:rPr>
              <a:t>elle</a:t>
            </a:r>
            <a:r>
              <a:rPr lang="en" sz="1600" dirty="0">
                <a:solidFill>
                  <a:srgbClr val="000000"/>
                </a:solidFill>
                <a:latin typeface="Arial" panose="020B0604020202020204" pitchFamily="34" charset="0"/>
                <a:cs typeface="Arial" panose="020B0604020202020204" pitchFamily="34" charset="0"/>
              </a:rPr>
              <a:t> </a:t>
            </a:r>
            <a:r>
              <a:rPr lang="fr-FR" sz="1600" dirty="0">
                <a:solidFill>
                  <a:srgbClr val="000000"/>
                </a:solidFill>
                <a:latin typeface="Arial" panose="020B0604020202020204" pitchFamily="34" charset="0"/>
                <a:cs typeface="Arial" panose="020B0604020202020204" pitchFamily="34" charset="0"/>
              </a:rPr>
              <a:t>autorise des mesures descendant jusqu’à 28 Hz.</a:t>
            </a:r>
            <a:endParaRPr lang="fr-FR" sz="16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4428AA9-98C2-8843-A290-5D1D083027C1}"/>
              </a:ext>
            </a:extLst>
          </p:cNvPr>
          <p:cNvSpPr/>
          <p:nvPr/>
        </p:nvSpPr>
        <p:spPr>
          <a:xfrm>
            <a:off x="8859796" y="5902877"/>
            <a:ext cx="2521884" cy="584775"/>
          </a:xfrm>
          <a:prstGeom prst="rect">
            <a:avLst/>
          </a:prstGeom>
        </p:spPr>
        <p:txBody>
          <a:bodyPr wrap="square">
            <a:spAutoFit/>
          </a:bodyPr>
          <a:lstStyle/>
          <a:p>
            <a:pPr algn="ctr">
              <a:buClr>
                <a:srgbClr val="4968AB"/>
              </a:buClr>
              <a:buSzPct val="129000"/>
            </a:pPr>
            <a:r>
              <a:rPr lang="en-US" sz="1600" dirty="0" err="1">
                <a:solidFill>
                  <a:srgbClr val="3A57A7"/>
                </a:solidFill>
                <a:latin typeface="Arial" panose="020B0604020202020204" pitchFamily="34" charset="0"/>
                <a:ea typeface="Pacifico" panose="02000000000000000000" pitchFamily="2" charset="0"/>
                <a:cs typeface="Arial" panose="020B0604020202020204" pitchFamily="34" charset="0"/>
              </a:rPr>
              <a:t>Ingénieurs</a:t>
            </a:r>
            <a:r>
              <a:rPr lang="en-US" sz="1600" dirty="0">
                <a:solidFill>
                  <a:srgbClr val="3A57A7"/>
                </a:solidFill>
                <a:latin typeface="Arial" panose="020B0604020202020204" pitchFamily="34" charset="0"/>
                <a:ea typeface="Pacifico" panose="02000000000000000000" pitchFamily="2" charset="0"/>
                <a:cs typeface="Arial" panose="020B0604020202020204" pitchFamily="34" charset="0"/>
              </a:rPr>
              <a:t> </a:t>
            </a:r>
            <a:r>
              <a:rPr lang="en-US" sz="1600" dirty="0" err="1">
                <a:solidFill>
                  <a:srgbClr val="3A57A7"/>
                </a:solidFill>
                <a:latin typeface="Arial" panose="020B0604020202020204" pitchFamily="34" charset="0"/>
                <a:ea typeface="Pacifico" panose="02000000000000000000" pitchFamily="2" charset="0"/>
                <a:cs typeface="Arial" panose="020B0604020202020204" pitchFamily="34" charset="0"/>
              </a:rPr>
              <a:t>qualifiés</a:t>
            </a:r>
            <a:r>
              <a:rPr lang="en-US" sz="1600" dirty="0">
                <a:latin typeface="Arial" panose="020B0604020202020204" pitchFamily="34" charset="0"/>
                <a:ea typeface="Pacifico" panose="02000000000000000000" pitchFamily="2" charset="0"/>
                <a:cs typeface="Arial" panose="020B0604020202020204" pitchFamily="34" charset="0"/>
              </a:rPr>
              <a:t>, </a:t>
            </a:r>
            <a:r>
              <a:rPr lang="en-US" sz="1600" dirty="0" err="1">
                <a:latin typeface="Arial" panose="020B0604020202020204" pitchFamily="34" charset="0"/>
                <a:ea typeface="Pacifico" panose="02000000000000000000" pitchFamily="2" charset="0"/>
                <a:cs typeface="Arial" panose="020B0604020202020204" pitchFamily="34" charset="0"/>
              </a:rPr>
              <a:t>passionnés</a:t>
            </a:r>
            <a:r>
              <a:rPr lang="en-US" sz="1600" dirty="0">
                <a:latin typeface="Arial" panose="020B0604020202020204" pitchFamily="34" charset="0"/>
                <a:ea typeface="Pacifico" panose="02000000000000000000" pitchFamily="2" charset="0"/>
                <a:cs typeface="Arial" panose="020B0604020202020204" pitchFamily="34" charset="0"/>
              </a:rPr>
              <a:t> et </a:t>
            </a:r>
            <a:r>
              <a:rPr lang="en-US" sz="1600" dirty="0" err="1">
                <a:latin typeface="Arial" panose="020B0604020202020204" pitchFamily="34" charset="0"/>
                <a:ea typeface="Pacifico" panose="02000000000000000000" pitchFamily="2" charset="0"/>
                <a:cs typeface="Arial" panose="020B0604020202020204" pitchFamily="34" charset="0"/>
              </a:rPr>
              <a:t>rigoureux</a:t>
            </a:r>
            <a:endParaRPr lang="en-US" sz="1600" dirty="0">
              <a:solidFill>
                <a:srgbClr val="3A57A7"/>
              </a:solidFill>
              <a:latin typeface="Arial" panose="020B0604020202020204" pitchFamily="34" charset="0"/>
              <a:ea typeface="Pacifico" panose="02000000000000000000" pitchFamily="2" charset="0"/>
              <a:cs typeface="Arial" panose="020B0604020202020204" pitchFamily="34" charset="0"/>
            </a:endParaRPr>
          </a:p>
        </p:txBody>
      </p:sp>
    </p:spTree>
    <p:extLst>
      <p:ext uri="{BB962C8B-B14F-4D97-AF65-F5344CB8AC3E}">
        <p14:creationId xmlns:p14="http://schemas.microsoft.com/office/powerpoint/2010/main" val="1095830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Vertical)">
                                      <p:cBhvr>
                                        <p:cTn id="11" dur="1000"/>
                                        <p:tgtEl>
                                          <p:spTgt spid="3"/>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68D94BF-0B56-3346-BC94-C087EA153FCD}"/>
              </a:ext>
            </a:extLst>
          </p:cNvPr>
          <p:cNvSpPr txBox="1">
            <a:spLocks/>
          </p:cNvSpPr>
          <p:nvPr/>
        </p:nvSpPr>
        <p:spPr>
          <a:xfrm>
            <a:off x="2364058" y="1254490"/>
            <a:ext cx="7709209" cy="11349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000" b="1" dirty="0">
                <a:solidFill>
                  <a:srgbClr val="3A57A7"/>
                </a:solidFill>
                <a:latin typeface="Arial" panose="020B0604020202020204" pitchFamily="34" charset="0"/>
                <a:ea typeface="Helvetica Neue" panose="02000403000000020004" pitchFamily="2" charset="0"/>
                <a:cs typeface="Arial" panose="020B0604020202020204" pitchFamily="34" charset="0"/>
              </a:rPr>
              <a:t>Thinking. </a:t>
            </a:r>
            <a:r>
              <a:rPr lang="en-GB" sz="5000" b="1" dirty="0">
                <a:latin typeface="Arial" panose="020B0604020202020204" pitchFamily="34" charset="0"/>
                <a:ea typeface="Helvetica Neue" panose="02000403000000020004" pitchFamily="2" charset="0"/>
                <a:cs typeface="Arial" panose="020B0604020202020204" pitchFamily="34" charset="0"/>
              </a:rPr>
              <a:t>Inside the box.</a:t>
            </a:r>
          </a:p>
        </p:txBody>
      </p:sp>
      <p:sp>
        <p:nvSpPr>
          <p:cNvPr id="6" name="Title 1">
            <a:extLst>
              <a:ext uri="{FF2B5EF4-FFF2-40B4-BE49-F238E27FC236}">
                <a16:creationId xmlns:a16="http://schemas.microsoft.com/office/drawing/2014/main" id="{59835E96-BA30-A144-88F4-1EA6D367EE7A}"/>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7" name="Rectangle 6">
            <a:extLst>
              <a:ext uri="{FF2B5EF4-FFF2-40B4-BE49-F238E27FC236}">
                <a16:creationId xmlns:a16="http://schemas.microsoft.com/office/drawing/2014/main" id="{85F10CA8-57DC-E64D-AFF6-D8E2C0C8AB81}"/>
              </a:ext>
            </a:extLst>
          </p:cNvPr>
          <p:cNvSpPr/>
          <p:nvPr/>
        </p:nvSpPr>
        <p:spPr>
          <a:xfrm>
            <a:off x="1102966" y="2043077"/>
            <a:ext cx="10231390" cy="830997"/>
          </a:xfrm>
          <a:prstGeom prst="rect">
            <a:avLst/>
          </a:prstGeom>
        </p:spPr>
        <p:txBody>
          <a:bodyPr wrap="square">
            <a:spAutoFit/>
          </a:bodyPr>
          <a:lstStyle/>
          <a:p>
            <a:pPr algn="ctr"/>
            <a:r>
              <a:rPr lang="fr-FR" sz="1600" dirty="0">
                <a:latin typeface="Arial" panose="020B0604020202020204" pitchFamily="34" charset="0"/>
                <a:cs typeface="Arial" panose="020B0604020202020204" pitchFamily="34" charset="0"/>
              </a:rPr>
              <a:t>La différence entre NEXO et ses concurrents ? Une approche innovante de système intégré, appliquée à la recherche et au développement des enceintes. La mission d’innovation de notre R&amp;D se traduit par le dépôt de nombreux brevets, dont nous vous présentons certains ici</a:t>
            </a:r>
          </a:p>
        </p:txBody>
      </p:sp>
      <p:pic>
        <p:nvPicPr>
          <p:cNvPr id="8" name="Image 7">
            <a:extLst>
              <a:ext uri="{FF2B5EF4-FFF2-40B4-BE49-F238E27FC236}">
                <a16:creationId xmlns:a16="http://schemas.microsoft.com/office/drawing/2014/main" id="{2FCB878D-1845-FF47-A498-D821C61E4C85}"/>
              </a:ext>
            </a:extLst>
          </p:cNvPr>
          <p:cNvPicPr>
            <a:picLocks noChangeAspect="1"/>
          </p:cNvPicPr>
          <p:nvPr/>
        </p:nvPicPr>
        <p:blipFill>
          <a:blip r:embed="rId2"/>
          <a:stretch>
            <a:fillRect/>
          </a:stretch>
        </p:blipFill>
        <p:spPr>
          <a:xfrm>
            <a:off x="68131" y="3794629"/>
            <a:ext cx="2602381" cy="2546775"/>
          </a:xfrm>
          <a:prstGeom prst="rect">
            <a:avLst/>
          </a:prstGeom>
        </p:spPr>
      </p:pic>
      <p:pic>
        <p:nvPicPr>
          <p:cNvPr id="10" name="Image 9">
            <a:extLst>
              <a:ext uri="{FF2B5EF4-FFF2-40B4-BE49-F238E27FC236}">
                <a16:creationId xmlns:a16="http://schemas.microsoft.com/office/drawing/2014/main" id="{63EBAC9C-4CF5-6546-A640-76860C8E2FA6}"/>
              </a:ext>
            </a:extLst>
          </p:cNvPr>
          <p:cNvPicPr>
            <a:picLocks noChangeAspect="1"/>
          </p:cNvPicPr>
          <p:nvPr/>
        </p:nvPicPr>
        <p:blipFill>
          <a:blip r:embed="rId3"/>
          <a:stretch>
            <a:fillRect/>
          </a:stretch>
        </p:blipFill>
        <p:spPr>
          <a:xfrm>
            <a:off x="5679330" y="3851933"/>
            <a:ext cx="3568739" cy="2470665"/>
          </a:xfrm>
          <a:prstGeom prst="rect">
            <a:avLst/>
          </a:prstGeom>
        </p:spPr>
      </p:pic>
      <p:cxnSp>
        <p:nvCxnSpPr>
          <p:cNvPr id="14" name="Connecteur droit 13">
            <a:extLst>
              <a:ext uri="{FF2B5EF4-FFF2-40B4-BE49-F238E27FC236}">
                <a16:creationId xmlns:a16="http://schemas.microsoft.com/office/drawing/2014/main" id="{750E4C5B-F0E9-FF43-8117-F5214D8E3799}"/>
              </a:ext>
            </a:extLst>
          </p:cNvPr>
          <p:cNvCxnSpPr/>
          <p:nvPr/>
        </p:nvCxnSpPr>
        <p:spPr>
          <a:xfrm>
            <a:off x="5563951" y="3723204"/>
            <a:ext cx="0" cy="26182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67A981E-C5C8-9240-8896-8335FFBB4E0B}"/>
              </a:ext>
            </a:extLst>
          </p:cNvPr>
          <p:cNvSpPr/>
          <p:nvPr/>
        </p:nvSpPr>
        <p:spPr>
          <a:xfrm>
            <a:off x="1336414" y="3213556"/>
            <a:ext cx="2996645" cy="769441"/>
          </a:xfrm>
          <a:prstGeom prst="rect">
            <a:avLst/>
          </a:prstGeom>
        </p:spPr>
        <p:txBody>
          <a:bodyPr wrap="square">
            <a:spAutoFit/>
          </a:bodyPr>
          <a:lstStyle/>
          <a:p>
            <a:pPr algn="ctr"/>
            <a:r>
              <a:rPr lang="fr-FR" sz="1100" cap="all" dirty="0">
                <a:solidFill>
                  <a:schemeClr val="bg1">
                    <a:lumMod val="50000"/>
                  </a:schemeClr>
                </a:solidFill>
                <a:latin typeface="Arial" panose="020B0604020202020204" pitchFamily="34" charset="0"/>
                <a:cs typeface="Arial" panose="020B0604020202020204" pitchFamily="34" charset="0"/>
              </a:rPr>
              <a:t>LE GUIDE D'ONDES HRW </a:t>
            </a:r>
          </a:p>
          <a:p>
            <a:pPr algn="ctr"/>
            <a:r>
              <a:rPr lang="fr-FR" sz="1100" cap="all" dirty="0">
                <a:solidFill>
                  <a:schemeClr val="bg1">
                    <a:lumMod val="50000"/>
                  </a:schemeClr>
                </a:solidFill>
                <a:latin typeface="Arial" panose="020B0604020202020204" pitchFamily="34" charset="0"/>
                <a:cs typeface="Arial" panose="020B0604020202020204" pitchFamily="34" charset="0"/>
              </a:rPr>
              <a:t>(HYPERBOLIC REFLECTOR WAVEGUIDE)</a:t>
            </a:r>
          </a:p>
          <a:p>
            <a:pPr algn="ctr"/>
            <a:br>
              <a:rPr lang="fr-FR" sz="1100" cap="all" dirty="0">
                <a:solidFill>
                  <a:schemeClr val="bg1">
                    <a:lumMod val="50000"/>
                  </a:schemeClr>
                </a:solidFill>
                <a:latin typeface="Arial" panose="020B0604020202020204" pitchFamily="34" charset="0"/>
                <a:cs typeface="Arial" panose="020B0604020202020204" pitchFamily="34" charset="0"/>
              </a:rPr>
            </a:br>
            <a:endParaRPr lang="en" sz="1100" b="0" i="0" cap="all" dirty="0">
              <a:solidFill>
                <a:schemeClr val="bg1">
                  <a:lumMod val="50000"/>
                </a:schemeClr>
              </a:solidFill>
              <a:effectLst/>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CCCCC119-2880-FF4E-BE14-C9F24EB9C672}"/>
              </a:ext>
            </a:extLst>
          </p:cNvPr>
          <p:cNvSpPr/>
          <p:nvPr/>
        </p:nvSpPr>
        <p:spPr>
          <a:xfrm>
            <a:off x="6024843" y="3213556"/>
            <a:ext cx="2877711" cy="430887"/>
          </a:xfrm>
          <a:prstGeom prst="rect">
            <a:avLst/>
          </a:prstGeom>
        </p:spPr>
        <p:txBody>
          <a:bodyPr wrap="none">
            <a:spAutoFit/>
          </a:bodyPr>
          <a:lstStyle/>
          <a:p>
            <a:pPr algn="ctr"/>
            <a:r>
              <a:rPr lang="fr-FR" sz="1100" cap="all" dirty="0">
                <a:solidFill>
                  <a:schemeClr val="bg1">
                    <a:lumMod val="50000"/>
                  </a:schemeClr>
                </a:solidFill>
                <a:latin typeface="Arial" panose="020B0604020202020204" pitchFamily="34" charset="0"/>
                <a:cs typeface="Arial" panose="020B0604020202020204" pitchFamily="34" charset="0"/>
              </a:rPr>
              <a:t>LE FLANGE CDD </a:t>
            </a:r>
          </a:p>
          <a:p>
            <a:pPr algn="ctr"/>
            <a:r>
              <a:rPr lang="fr-FR" sz="1100" cap="all" dirty="0">
                <a:solidFill>
                  <a:schemeClr val="bg1">
                    <a:lumMod val="50000"/>
                  </a:schemeClr>
                </a:solidFill>
                <a:latin typeface="Arial" panose="020B0604020202020204" pitchFamily="34" charset="0"/>
                <a:cs typeface="Arial" panose="020B0604020202020204" pitchFamily="34" charset="0"/>
              </a:rPr>
              <a:t>(CONFIGURABLE DIRECTIVITY DEVICE)</a:t>
            </a:r>
          </a:p>
        </p:txBody>
      </p:sp>
      <p:sp>
        <p:nvSpPr>
          <p:cNvPr id="19" name="Rectangle 18">
            <a:extLst>
              <a:ext uri="{FF2B5EF4-FFF2-40B4-BE49-F238E27FC236}">
                <a16:creationId xmlns:a16="http://schemas.microsoft.com/office/drawing/2014/main" id="{CBE48DFE-3FA0-7C4C-A422-FE434FF5D461}"/>
              </a:ext>
            </a:extLst>
          </p:cNvPr>
          <p:cNvSpPr/>
          <p:nvPr/>
        </p:nvSpPr>
        <p:spPr>
          <a:xfrm>
            <a:off x="2726437" y="3820583"/>
            <a:ext cx="2837514" cy="2577629"/>
          </a:xfrm>
          <a:prstGeom prst="rect">
            <a:avLst/>
          </a:prstGeom>
        </p:spPr>
        <p:txBody>
          <a:bodyPr wrap="square">
            <a:spAutoFit/>
          </a:bodyPr>
          <a:lstStyle/>
          <a:p>
            <a:r>
              <a:rPr lang="fr-FR" sz="950" dirty="0">
                <a:solidFill>
                  <a:srgbClr val="000000"/>
                </a:solidFill>
                <a:latin typeface="Arial" panose="020B0604020202020204" pitchFamily="34" charset="0"/>
                <a:cs typeface="Arial" panose="020B0604020202020204" pitchFamily="34" charset="0"/>
              </a:rPr>
              <a:t>Sur des enceintes traditionnelles, le couplage dans les hautes fréquences ne peut s’effectuer correctement que si on génère un front d’onde continu tout au long de la hauteur ou de la largeur de l’enceinte. </a:t>
            </a:r>
          </a:p>
          <a:p>
            <a:endParaRPr lang="fr-FR" sz="950" dirty="0">
              <a:solidFill>
                <a:srgbClr val="000000"/>
              </a:solidFill>
              <a:latin typeface="Arial" panose="020B0604020202020204" pitchFamily="34" charset="0"/>
              <a:cs typeface="Arial" panose="020B0604020202020204" pitchFamily="34" charset="0"/>
            </a:endParaRPr>
          </a:p>
          <a:p>
            <a:r>
              <a:rPr lang="fr-FR" sz="950" dirty="0">
                <a:solidFill>
                  <a:srgbClr val="000000"/>
                </a:solidFill>
                <a:latin typeface="Arial" panose="020B0604020202020204" pitchFamily="34" charset="0"/>
                <a:cs typeface="Arial" panose="020B0604020202020204" pitchFamily="34" charset="0"/>
              </a:rPr>
              <a:t>Le guide d’ondes HRW convertit le front d’ondes sphériques généré par un moteur d’aigus à chambre de compression en un front d’ondes plat ou convexe, grâce à un réflecteur acoustique permettant un couplage acoustique entre enceintes, sans interférences jusqu’à 20 kHz, les angles entre enceintes pouvant aller de 0° à 30° voire davantage. </a:t>
            </a:r>
          </a:p>
          <a:p>
            <a:endParaRPr lang="en" sz="950" dirty="0">
              <a:solidFill>
                <a:srgbClr val="000000"/>
              </a:solidFill>
              <a:latin typeface="Arial" panose="020B0604020202020204" pitchFamily="34" charset="0"/>
              <a:cs typeface="Arial" panose="020B0604020202020204" pitchFamily="34" charset="0"/>
            </a:endParaRPr>
          </a:p>
          <a:p>
            <a:r>
              <a:rPr lang="en" sz="950" i="1" dirty="0">
                <a:solidFill>
                  <a:schemeClr val="bg1">
                    <a:lumMod val="50000"/>
                  </a:schemeClr>
                </a:solidFill>
                <a:latin typeface="Arial" panose="020B0604020202020204" pitchFamily="34" charset="0"/>
                <a:cs typeface="Arial" panose="020B0604020202020204" pitchFamily="34" charset="0"/>
              </a:rPr>
              <a:t>Utilisé dans les enceintes GEO M, GEO S1210 et S1230, STM M28 et M46.</a:t>
            </a:r>
            <a:endParaRPr lang="fr-FR" sz="950" i="1" dirty="0">
              <a:solidFill>
                <a:schemeClr val="bg1">
                  <a:lumMod val="50000"/>
                </a:schemeClr>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A498EDA9-AA69-4141-A6FB-DAB892ED23FF}"/>
              </a:ext>
            </a:extLst>
          </p:cNvPr>
          <p:cNvSpPr/>
          <p:nvPr/>
        </p:nvSpPr>
        <p:spPr>
          <a:xfrm>
            <a:off x="9252874" y="3820583"/>
            <a:ext cx="2939125" cy="2870016"/>
          </a:xfrm>
          <a:prstGeom prst="rect">
            <a:avLst/>
          </a:prstGeom>
        </p:spPr>
        <p:txBody>
          <a:bodyPr wrap="square">
            <a:spAutoFit/>
          </a:bodyPr>
          <a:lstStyle/>
          <a:p>
            <a:r>
              <a:rPr lang="fr-FR" sz="950" dirty="0">
                <a:solidFill>
                  <a:srgbClr val="3A57A7"/>
                </a:solidFill>
                <a:latin typeface="Arial" panose="020B0604020202020204" pitchFamily="34" charset="0"/>
                <a:cs typeface="Arial" panose="020B0604020202020204" pitchFamily="34" charset="0"/>
              </a:rPr>
              <a:t>Les </a:t>
            </a:r>
            <a:r>
              <a:rPr lang="fr-FR" sz="950" dirty="0" err="1">
                <a:solidFill>
                  <a:srgbClr val="3A57A7"/>
                </a:solidFill>
                <a:latin typeface="Arial" panose="020B0604020202020204" pitchFamily="34" charset="0"/>
                <a:cs typeface="Arial" panose="020B0604020202020204" pitchFamily="34" charset="0"/>
              </a:rPr>
              <a:t>flanges</a:t>
            </a:r>
            <a:r>
              <a:rPr lang="fr-FR" sz="950" dirty="0">
                <a:solidFill>
                  <a:srgbClr val="3A57A7"/>
                </a:solidFill>
                <a:latin typeface="Arial" panose="020B0604020202020204" pitchFamily="34" charset="0"/>
                <a:cs typeface="Arial" panose="020B0604020202020204" pitchFamily="34" charset="0"/>
              </a:rPr>
              <a:t> CDD </a:t>
            </a:r>
            <a:r>
              <a:rPr lang="fr-FR" sz="950" dirty="0">
                <a:latin typeface="Arial" panose="020B0604020202020204" pitchFamily="34" charset="0"/>
                <a:cs typeface="Arial" panose="020B0604020202020204" pitchFamily="34" charset="0"/>
              </a:rPr>
              <a:t>viennent se greffer à un pavillon ou un guide d’ondes afin de modifier ses caractéristiques de dispersion. Un même modèle d’enceinte peut dès lors présenter plusieurs directivités, de 80° ou moins (angle de couverture étroit, permettant de « porter » sur de longues distances) à 120° ou plus (couverture plus large, pour les premiers rangs). </a:t>
            </a:r>
            <a:endParaRPr lang="en" sz="950" dirty="0">
              <a:latin typeface="Arial" panose="020B0604020202020204" pitchFamily="34" charset="0"/>
              <a:cs typeface="Arial" panose="020B0604020202020204" pitchFamily="34" charset="0"/>
            </a:endParaRPr>
          </a:p>
          <a:p>
            <a:r>
              <a:rPr lang="en" sz="950" dirty="0">
                <a:solidFill>
                  <a:srgbClr val="3A57A7"/>
                </a:solidFill>
                <a:latin typeface="Arial" panose="020B0604020202020204" pitchFamily="34" charset="0"/>
                <a:cs typeface="Arial" panose="020B0604020202020204" pitchFamily="34" charset="0"/>
              </a:rPr>
              <a:t>PDD</a:t>
            </a:r>
            <a:r>
              <a:rPr lang="en" sz="950" dirty="0">
                <a:solidFill>
                  <a:srgbClr val="000000"/>
                </a:solidFill>
                <a:latin typeface="Arial" panose="020B0604020202020204" pitchFamily="34" charset="0"/>
                <a:cs typeface="Arial" panose="020B0604020202020204" pitchFamily="34" charset="0"/>
              </a:rPr>
              <a:t> : </a:t>
            </a:r>
            <a:r>
              <a:rPr lang="fr-FR" sz="950" dirty="0">
                <a:solidFill>
                  <a:srgbClr val="000000"/>
                </a:solidFill>
                <a:latin typeface="Arial" panose="020B0604020202020204" pitchFamily="34" charset="0"/>
                <a:cs typeface="Arial" panose="020B0604020202020204" pitchFamily="34" charset="0"/>
              </a:rPr>
              <a:t>Des transducteurs à radiation directe couplés interfèrent lorsque la distance les séparant dépasse une demi-longueur d’onde, ce qui constitue une contrainte forte sur les fréquences de coupure aux moteurs d’aigu. La pièce de mise en phase PDD partage en 2 la surface d’émission du transducteur, ce qui divise par 2 la distance acoustique entre les émetteurs couplés. </a:t>
            </a:r>
          </a:p>
          <a:p>
            <a:endParaRPr lang="en" sz="950" dirty="0">
              <a:solidFill>
                <a:srgbClr val="000000"/>
              </a:solidFill>
              <a:latin typeface="Arial" panose="020B0604020202020204" pitchFamily="34" charset="0"/>
              <a:cs typeface="Arial" panose="020B0604020202020204" pitchFamily="34" charset="0"/>
            </a:endParaRPr>
          </a:p>
          <a:p>
            <a:r>
              <a:rPr lang="en" sz="950" i="1" dirty="0">
                <a:solidFill>
                  <a:schemeClr val="bg1">
                    <a:lumMod val="50000"/>
                  </a:schemeClr>
                </a:solidFill>
                <a:latin typeface="Arial" panose="020B0604020202020204" pitchFamily="34" charset="0"/>
                <a:cs typeface="Arial" panose="020B0604020202020204" pitchFamily="34" charset="0"/>
              </a:rPr>
              <a:t>Utilisés dans les enceintes GEO M, GEO S1210 et S1230, STM M28.</a:t>
            </a:r>
            <a:endParaRPr lang="fr-FR" sz="950" i="1" dirty="0">
              <a:solidFill>
                <a:schemeClr val="bg1">
                  <a:lumMod val="50000"/>
                </a:schemeClr>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6C28D611-5BE7-CB48-9CC9-90346510A18F}"/>
              </a:ext>
            </a:extLst>
          </p:cNvPr>
          <p:cNvSpPr/>
          <p:nvPr/>
        </p:nvSpPr>
        <p:spPr>
          <a:xfrm>
            <a:off x="9411266" y="3213556"/>
            <a:ext cx="2571538" cy="430887"/>
          </a:xfrm>
          <a:prstGeom prst="rect">
            <a:avLst/>
          </a:prstGeom>
        </p:spPr>
        <p:txBody>
          <a:bodyPr wrap="none">
            <a:spAutoFit/>
          </a:bodyPr>
          <a:lstStyle/>
          <a:p>
            <a:pPr algn="ctr"/>
            <a:r>
              <a:rPr lang="fr-FR" sz="1100" cap="all" dirty="0">
                <a:solidFill>
                  <a:schemeClr val="bg1">
                    <a:lumMod val="50000"/>
                  </a:schemeClr>
                </a:solidFill>
                <a:latin typeface="Arial" panose="020B0604020202020204" pitchFamily="34" charset="0"/>
                <a:cs typeface="Arial" panose="020B0604020202020204" pitchFamily="34" charset="0"/>
              </a:rPr>
              <a:t>LA PIÈCE DE MISE EN PHASE PDD </a:t>
            </a:r>
          </a:p>
          <a:p>
            <a:pPr algn="ctr"/>
            <a:r>
              <a:rPr lang="fr-FR" sz="1100" cap="all" dirty="0">
                <a:solidFill>
                  <a:schemeClr val="bg1">
                    <a:lumMod val="50000"/>
                  </a:schemeClr>
                </a:solidFill>
                <a:latin typeface="Arial" panose="020B0604020202020204" pitchFamily="34" charset="0"/>
                <a:cs typeface="Arial" panose="020B0604020202020204" pitchFamily="34" charset="0"/>
              </a:rPr>
              <a:t>(PHASE DIRECTIVITY DEVICE)</a:t>
            </a:r>
          </a:p>
        </p:txBody>
      </p:sp>
      <p:sp>
        <p:nvSpPr>
          <p:cNvPr id="22" name="Rectangle 21">
            <a:extLst>
              <a:ext uri="{FF2B5EF4-FFF2-40B4-BE49-F238E27FC236}">
                <a16:creationId xmlns:a16="http://schemas.microsoft.com/office/drawing/2014/main" id="{5E28D35A-3DC6-A547-A39E-86483F38B176}"/>
              </a:ext>
            </a:extLst>
          </p:cNvPr>
          <p:cNvSpPr/>
          <p:nvPr/>
        </p:nvSpPr>
        <p:spPr>
          <a:xfrm>
            <a:off x="9017288" y="3298194"/>
            <a:ext cx="279244" cy="261610"/>
          </a:xfrm>
          <a:prstGeom prst="rect">
            <a:avLst/>
          </a:prstGeom>
        </p:spPr>
        <p:txBody>
          <a:bodyPr wrap="none">
            <a:spAutoFit/>
          </a:bodyPr>
          <a:lstStyle/>
          <a:p>
            <a:pPr algn="ctr"/>
            <a:r>
              <a:rPr lang="en" sz="1100" cap="all" dirty="0">
                <a:solidFill>
                  <a:schemeClr val="bg1">
                    <a:lumMod val="50000"/>
                  </a:schemeClr>
                </a:solidFill>
                <a:latin typeface="Arial" panose="020B0604020202020204" pitchFamily="34" charset="0"/>
                <a:cs typeface="Arial" panose="020B0604020202020204" pitchFamily="34" charset="0"/>
              </a:rPr>
              <a:t>&amp;</a:t>
            </a:r>
          </a:p>
        </p:txBody>
      </p:sp>
    </p:spTree>
    <p:extLst>
      <p:ext uri="{BB962C8B-B14F-4D97-AF65-F5344CB8AC3E}">
        <p14:creationId xmlns:p14="http://schemas.microsoft.com/office/powerpoint/2010/main" val="3269527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par>
                          <p:cTn id="12" fill="hold">
                            <p:stCondLst>
                              <p:cond delay="1500"/>
                            </p:stCondLst>
                            <p:childTnLst>
                              <p:par>
                                <p:cTn id="13" presetID="16" presetClass="entr" presetSubtype="37"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outVertical)">
                                      <p:cBhvr>
                                        <p:cTn id="15" dur="500"/>
                                        <p:tgtEl>
                                          <p:spTgt spid="16"/>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22" presetClass="entr" presetSubtype="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childTnLst>
                          </p:cTn>
                        </p:par>
                        <p:par>
                          <p:cTn id="25" fill="hold">
                            <p:stCondLst>
                              <p:cond delay="3000"/>
                            </p:stCondLst>
                            <p:childTnLst>
                              <p:par>
                                <p:cTn id="26" presetID="22" presetClass="entr" presetSubtype="1"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par>
                          <p:cTn id="29" fill="hold">
                            <p:stCondLst>
                              <p:cond delay="3500"/>
                            </p:stCondLst>
                            <p:childTnLst>
                              <p:par>
                                <p:cTn id="30" presetID="16" presetClass="entr" presetSubtype="37"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outVertical)">
                                      <p:cBhvr>
                                        <p:cTn id="32" dur="500"/>
                                        <p:tgtEl>
                                          <p:spTgt spid="17"/>
                                        </p:tgtEl>
                                      </p:cBhvr>
                                    </p:animEffect>
                                  </p:childTnLst>
                                </p:cTn>
                              </p:par>
                              <p:par>
                                <p:cTn id="33" presetID="16" presetClass="entr" presetSubtype="37"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outVertical)">
                                      <p:cBhvr>
                                        <p:cTn id="35" dur="500"/>
                                        <p:tgtEl>
                                          <p:spTgt spid="22"/>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outVertical)">
                                      <p:cBhvr>
                                        <p:cTn id="38" dur="500"/>
                                        <p:tgtEl>
                                          <p:spTgt spid="21"/>
                                        </p:tgtEl>
                                      </p:cBhvr>
                                    </p:animEffect>
                                  </p:childTnLst>
                                </p:cTn>
                              </p:par>
                            </p:childTnLst>
                          </p:cTn>
                        </p:par>
                        <p:par>
                          <p:cTn id="39" fill="hold">
                            <p:stCondLst>
                              <p:cond delay="4000"/>
                            </p:stCondLst>
                            <p:childTnLst>
                              <p:par>
                                <p:cTn id="40" presetID="42"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22" presetClass="entr" presetSubtype="1"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up)">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6" grpId="0"/>
      <p:bldP spid="17" grpId="0"/>
      <p:bldP spid="19" grpId="0"/>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5396EF59-D5CB-FF42-A1CF-8A856B9B58CA}"/>
              </a:ext>
            </a:extLst>
          </p:cNvPr>
          <p:cNvPicPr>
            <a:picLocks noChangeAspect="1"/>
          </p:cNvPicPr>
          <p:nvPr/>
        </p:nvPicPr>
        <p:blipFill rotWithShape="1">
          <a:blip r:embed="rId2"/>
          <a:srcRect l="6797" b="37144"/>
          <a:stretch/>
        </p:blipFill>
        <p:spPr>
          <a:xfrm>
            <a:off x="1" y="4656984"/>
            <a:ext cx="6096000" cy="2201016"/>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3" name="Image 2">
            <a:extLst>
              <a:ext uri="{FF2B5EF4-FFF2-40B4-BE49-F238E27FC236}">
                <a16:creationId xmlns:a16="http://schemas.microsoft.com/office/drawing/2014/main" id="{9A4C60C6-1D8D-9247-817F-FF008C59A847}"/>
              </a:ext>
            </a:extLst>
          </p:cNvPr>
          <p:cNvPicPr>
            <a:picLocks noChangeAspect="1"/>
          </p:cNvPicPr>
          <p:nvPr/>
        </p:nvPicPr>
        <p:blipFill rotWithShape="1">
          <a:blip r:embed="rId3"/>
          <a:srcRect l="7304" r="27586" b="12358"/>
          <a:stretch/>
        </p:blipFill>
        <p:spPr>
          <a:xfrm rot="16200000">
            <a:off x="6155595" y="282365"/>
            <a:ext cx="5378363" cy="6694447"/>
          </a:xfrm>
          <a:prstGeom prst="rect">
            <a:avLst/>
          </a:prstGeom>
        </p:spPr>
      </p:pic>
      <p:sp>
        <p:nvSpPr>
          <p:cNvPr id="5" name="Rectangle 4">
            <a:extLst>
              <a:ext uri="{FF2B5EF4-FFF2-40B4-BE49-F238E27FC236}">
                <a16:creationId xmlns:a16="http://schemas.microsoft.com/office/drawing/2014/main" id="{AE309C56-283D-7B4F-A3E9-62CE735E7803}"/>
              </a:ext>
            </a:extLst>
          </p:cNvPr>
          <p:cNvSpPr/>
          <p:nvPr/>
        </p:nvSpPr>
        <p:spPr>
          <a:xfrm>
            <a:off x="222022" y="1989799"/>
            <a:ext cx="5651957" cy="2308324"/>
          </a:xfrm>
          <a:prstGeom prst="rect">
            <a:avLst/>
          </a:prstGeom>
        </p:spPr>
        <p:txBody>
          <a:bodyPr wrap="square">
            <a:spAutoFit/>
          </a:bodyPr>
          <a:lstStyle/>
          <a:p>
            <a:r>
              <a:rPr lang="en" dirty="0">
                <a:latin typeface="Arial" panose="020B0604020202020204" pitchFamily="34" charset="0"/>
                <a:cs typeface="Arial" panose="020B0604020202020204" pitchFamily="34" charset="0"/>
              </a:rPr>
              <a:t>Nos enceintes versions installation et </a:t>
            </a:r>
            <a:r>
              <a:rPr lang="en" dirty="0" err="1">
                <a:latin typeface="Arial" panose="020B0604020202020204" pitchFamily="34" charset="0"/>
                <a:cs typeface="Arial" panose="020B0604020202020204" pitchFamily="34" charset="0"/>
              </a:rPr>
              <a:t>accessoires</a:t>
            </a:r>
            <a:r>
              <a:rPr lang="en" dirty="0">
                <a:latin typeface="Arial" panose="020B0604020202020204" pitchFamily="34" charset="0"/>
                <a:cs typeface="Arial" panose="020B0604020202020204" pitchFamily="34" charset="0"/>
              </a:rPr>
              <a:t> </a:t>
            </a:r>
            <a:r>
              <a:rPr lang="en" dirty="0" err="1">
                <a:latin typeface="Arial" panose="020B0604020202020204" pitchFamily="34" charset="0"/>
                <a:cs typeface="Arial" panose="020B0604020202020204" pitchFamily="34" charset="0"/>
              </a:rPr>
              <a:t>peuvent</a:t>
            </a:r>
            <a:r>
              <a:rPr lang="en" dirty="0">
                <a:latin typeface="Arial" panose="020B0604020202020204" pitchFamily="34" charset="0"/>
                <a:cs typeface="Arial" panose="020B0604020202020204" pitchFamily="34" charset="0"/>
              </a:rPr>
              <a:t> </a:t>
            </a:r>
            <a:r>
              <a:rPr lang="en" dirty="0" err="1">
                <a:latin typeface="Arial" panose="020B0604020202020204" pitchFamily="34" charset="0"/>
                <a:cs typeface="Arial" panose="020B0604020202020204" pitchFamily="34" charset="0"/>
              </a:rPr>
              <a:t>être</a:t>
            </a:r>
            <a:r>
              <a:rPr lang="en" dirty="0">
                <a:latin typeface="Arial" panose="020B0604020202020204" pitchFamily="34" charset="0"/>
                <a:cs typeface="Arial" panose="020B0604020202020204" pitchFamily="34" charset="0"/>
              </a:rPr>
              <a:t> </a:t>
            </a:r>
            <a:r>
              <a:rPr lang="en" dirty="0" err="1">
                <a:latin typeface="Arial" panose="020B0604020202020204" pitchFamily="34" charset="0"/>
                <a:cs typeface="Arial" panose="020B0604020202020204" pitchFamily="34" charset="0"/>
              </a:rPr>
              <a:t>sp</a:t>
            </a:r>
            <a:r>
              <a:rPr lang="fr-FR" dirty="0" err="1">
                <a:latin typeface="Arial" panose="020B0604020202020204" pitchFamily="34" charset="0"/>
                <a:cs typeface="Arial" panose="020B0604020202020204" pitchFamily="34" charset="0"/>
              </a:rPr>
              <a:t>ecifié</a:t>
            </a:r>
            <a:r>
              <a:rPr lang="en" dirty="0">
                <a:latin typeface="Arial" panose="020B0604020202020204" pitchFamily="34" charset="0"/>
                <a:cs typeface="Arial" panose="020B0604020202020204" pitchFamily="34" charset="0"/>
              </a:rPr>
              <a:t>s en noir, blanc ou n’importe quelle couleur RAL, pour les projets qui </a:t>
            </a:r>
            <a:r>
              <a:rPr lang="fr-FR" dirty="0">
                <a:latin typeface="Arial" panose="020B0604020202020204" pitchFamily="34" charset="0"/>
                <a:cs typeface="Arial" panose="020B0604020202020204" pitchFamily="34" charset="0"/>
              </a:rPr>
              <a:t>requièrent le plus haut niveau de personnalisation.</a:t>
            </a:r>
          </a:p>
          <a:p>
            <a:endParaRPr lang="en" dirty="0">
              <a:latin typeface="Arial" panose="020B0604020202020204" pitchFamily="34" charset="0"/>
              <a:cs typeface="Arial" panose="020B0604020202020204" pitchFamily="34" charset="0"/>
            </a:endParaRPr>
          </a:p>
          <a:p>
            <a:r>
              <a:rPr lang="en" dirty="0">
                <a:latin typeface="Arial" panose="020B0604020202020204" pitchFamily="34" charset="0"/>
                <a:cs typeface="Arial" panose="020B0604020202020204" pitchFamily="34" charset="0"/>
              </a:rPr>
              <a:t>Pour les </a:t>
            </a:r>
            <a:r>
              <a:rPr lang="en" dirty="0" err="1">
                <a:latin typeface="Arial" panose="020B0604020202020204" pitchFamily="34" charset="0"/>
                <a:cs typeface="Arial" panose="020B0604020202020204" pitchFamily="34" charset="0"/>
              </a:rPr>
              <a:t>stades</a:t>
            </a:r>
            <a:r>
              <a:rPr lang="en" dirty="0">
                <a:latin typeface="Arial" panose="020B0604020202020204" pitchFamily="34" charset="0"/>
                <a:cs typeface="Arial" panose="020B0604020202020204" pitchFamily="34" charset="0"/>
              </a:rPr>
              <a:t> et </a:t>
            </a:r>
            <a:r>
              <a:rPr lang="en" dirty="0" err="1">
                <a:latin typeface="Arial" panose="020B0604020202020204" pitchFamily="34" charset="0"/>
                <a:cs typeface="Arial" panose="020B0604020202020204" pitchFamily="34" charset="0"/>
              </a:rPr>
              <a:t>arénas</a:t>
            </a:r>
            <a:r>
              <a:rPr lang="en" dirty="0">
                <a:latin typeface="Arial" panose="020B0604020202020204" pitchFamily="34" charset="0"/>
                <a:cs typeface="Arial" panose="020B0604020202020204" pitchFamily="34" charset="0"/>
              </a:rPr>
              <a:t>, </a:t>
            </a:r>
            <a:r>
              <a:rPr lang="en" dirty="0" err="1">
                <a:latin typeface="Arial" panose="020B0604020202020204" pitchFamily="34" charset="0"/>
                <a:cs typeface="Arial" panose="020B0604020202020204" pitchFamily="34" charset="0"/>
              </a:rPr>
              <a:t>l’option</a:t>
            </a:r>
            <a:r>
              <a:rPr lang="en" dirty="0">
                <a:latin typeface="Arial" panose="020B0604020202020204" pitchFamily="34" charset="0"/>
                <a:cs typeface="Arial" panose="020B0604020202020204" pitchFamily="34" charset="0"/>
              </a:rPr>
              <a:t> de la couleur RAL </a:t>
            </a:r>
            <a:r>
              <a:rPr lang="en" dirty="0" err="1">
                <a:latin typeface="Arial" panose="020B0604020202020204" pitchFamily="34" charset="0"/>
                <a:cs typeface="Arial" panose="020B0604020202020204" pitchFamily="34" charset="0"/>
              </a:rPr>
              <a:t>est</a:t>
            </a:r>
            <a:r>
              <a:rPr lang="en" dirty="0">
                <a:latin typeface="Arial" panose="020B0604020202020204" pitchFamily="34" charset="0"/>
                <a:cs typeface="Arial" panose="020B0604020202020204" pitchFamily="34" charset="0"/>
              </a:rPr>
              <a:t> </a:t>
            </a:r>
            <a:r>
              <a:rPr lang="en" dirty="0" err="1">
                <a:latin typeface="Arial" panose="020B0604020202020204" pitchFamily="34" charset="0"/>
                <a:cs typeface="Arial" panose="020B0604020202020204" pitchFamily="34" charset="0"/>
              </a:rPr>
              <a:t>souvent</a:t>
            </a:r>
            <a:r>
              <a:rPr lang="en" dirty="0">
                <a:latin typeface="Arial" panose="020B0604020202020204" pitchFamily="34" charset="0"/>
                <a:cs typeface="Arial" panose="020B0604020202020204" pitchFamily="34" charset="0"/>
              </a:rPr>
              <a:t> </a:t>
            </a:r>
            <a:r>
              <a:rPr lang="en" dirty="0" err="1">
                <a:latin typeface="Arial" panose="020B0604020202020204" pitchFamily="34" charset="0"/>
                <a:cs typeface="Arial" panose="020B0604020202020204" pitchFamily="34" charset="0"/>
              </a:rPr>
              <a:t>souhaitée</a:t>
            </a:r>
            <a:r>
              <a:rPr lang="en" dirty="0">
                <a:latin typeface="Arial" panose="020B0604020202020204" pitchFamily="34" charset="0"/>
                <a:cs typeface="Arial" panose="020B0604020202020204" pitchFamily="34" charset="0"/>
              </a:rPr>
              <a:t> </a:t>
            </a:r>
            <a:r>
              <a:rPr lang="en" dirty="0" err="1">
                <a:latin typeface="Arial" panose="020B0604020202020204" pitchFamily="34" charset="0"/>
                <a:cs typeface="Arial" panose="020B0604020202020204" pitchFamily="34" charset="0"/>
              </a:rPr>
              <a:t>afin</a:t>
            </a:r>
            <a:r>
              <a:rPr lang="en" dirty="0">
                <a:latin typeface="Arial" panose="020B0604020202020204" pitchFamily="34" charset="0"/>
                <a:cs typeface="Arial" panose="020B0604020202020204" pitchFamily="34" charset="0"/>
              </a:rPr>
              <a:t> de </a:t>
            </a:r>
            <a:r>
              <a:rPr lang="en" dirty="0" err="1">
                <a:solidFill>
                  <a:srgbClr val="3A57A7"/>
                </a:solidFill>
                <a:latin typeface="Arial" panose="020B0604020202020204" pitchFamily="34" charset="0"/>
                <a:cs typeface="Arial" panose="020B0604020202020204" pitchFamily="34" charset="0"/>
              </a:rPr>
              <a:t>réduire</a:t>
            </a:r>
            <a:r>
              <a:rPr lang="en" dirty="0">
                <a:solidFill>
                  <a:srgbClr val="3A57A7"/>
                </a:solidFill>
                <a:latin typeface="Arial" panose="020B0604020202020204" pitchFamily="34" charset="0"/>
                <a:cs typeface="Arial" panose="020B0604020202020204" pitchFamily="34" charset="0"/>
              </a:rPr>
              <a:t> </a:t>
            </a:r>
            <a:r>
              <a:rPr lang="en" dirty="0" err="1">
                <a:solidFill>
                  <a:srgbClr val="3A57A7"/>
                </a:solidFill>
                <a:latin typeface="Arial" panose="020B0604020202020204" pitchFamily="34" charset="0"/>
                <a:cs typeface="Arial" panose="020B0604020202020204" pitchFamily="34" charset="0"/>
              </a:rPr>
              <a:t>l’impact</a:t>
            </a:r>
            <a:r>
              <a:rPr lang="en" dirty="0">
                <a:solidFill>
                  <a:srgbClr val="3A57A7"/>
                </a:solidFill>
                <a:latin typeface="Arial" panose="020B0604020202020204" pitchFamily="34" charset="0"/>
                <a:cs typeface="Arial" panose="020B0604020202020204" pitchFamily="34" charset="0"/>
              </a:rPr>
              <a:t> </a:t>
            </a:r>
            <a:r>
              <a:rPr lang="en" dirty="0" err="1">
                <a:solidFill>
                  <a:srgbClr val="3A57A7"/>
                </a:solidFill>
                <a:latin typeface="Arial" panose="020B0604020202020204" pitchFamily="34" charset="0"/>
                <a:cs typeface="Arial" panose="020B0604020202020204" pitchFamily="34" charset="0"/>
              </a:rPr>
              <a:t>visu</a:t>
            </a:r>
            <a:r>
              <a:rPr lang="fr-FR" dirty="0">
                <a:solidFill>
                  <a:srgbClr val="3A57A7"/>
                </a:solidFill>
                <a:latin typeface="Arial" panose="020B0604020202020204" pitchFamily="34" charset="0"/>
                <a:cs typeface="Arial" panose="020B0604020202020204" pitchFamily="34" charset="0"/>
              </a:rPr>
              <a:t>el </a:t>
            </a:r>
            <a:r>
              <a:rPr lang="fr-FR" dirty="0">
                <a:latin typeface="Arial" panose="020B0604020202020204" pitchFamily="34" charset="0"/>
                <a:cs typeface="Arial" panose="020B0604020202020204" pitchFamily="34" charset="0"/>
              </a:rPr>
              <a:t>des enceintes (ex : RAL couleur poutres en acier).</a:t>
            </a:r>
            <a:endParaRPr lang="fr-FR" sz="2000" dirty="0">
              <a:latin typeface="Arial" panose="020B0604020202020204" pitchFamily="34" charset="0"/>
              <a:cs typeface="Arial" panose="020B0604020202020204" pitchFamily="34" charset="0"/>
            </a:endParaRPr>
          </a:p>
        </p:txBody>
      </p:sp>
      <p:cxnSp>
        <p:nvCxnSpPr>
          <p:cNvPr id="13" name="Connecteur droit 12">
            <a:extLst>
              <a:ext uri="{FF2B5EF4-FFF2-40B4-BE49-F238E27FC236}">
                <a16:creationId xmlns:a16="http://schemas.microsoft.com/office/drawing/2014/main" id="{9B4A3F4B-D47A-6B42-90B9-A1491FBF383A}"/>
              </a:ext>
            </a:extLst>
          </p:cNvPr>
          <p:cNvCxnSpPr>
            <a:cxnSpLocks/>
          </p:cNvCxnSpPr>
          <p:nvPr/>
        </p:nvCxnSpPr>
        <p:spPr>
          <a:xfrm>
            <a:off x="0" y="4656984"/>
            <a:ext cx="6049108"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F7F20739-6A37-2B47-85A7-92C6BCA9B5B6}"/>
              </a:ext>
            </a:extLst>
          </p:cNvPr>
          <p:cNvSpPr txBox="1">
            <a:spLocks/>
          </p:cNvSpPr>
          <p:nvPr/>
        </p:nvSpPr>
        <p:spPr>
          <a:xfrm>
            <a:off x="335641" y="1197924"/>
            <a:ext cx="5982381" cy="9941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dirty="0">
                <a:solidFill>
                  <a:srgbClr val="3A57A7"/>
                </a:solidFill>
                <a:latin typeface="Arial" panose="020B0604020202020204" pitchFamily="34" charset="0"/>
                <a:ea typeface="Helvetica Neue" panose="02000403000000020004" pitchFamily="2" charset="0"/>
                <a:cs typeface="Arial" panose="020B0604020202020204" pitchFamily="34" charset="0"/>
              </a:rPr>
              <a:t>Solutions </a:t>
            </a:r>
            <a:r>
              <a:rPr lang="en-GB" sz="4000" dirty="0" err="1">
                <a:solidFill>
                  <a:srgbClr val="3A57A7"/>
                </a:solidFill>
                <a:latin typeface="Arial" panose="020B0604020202020204" pitchFamily="34" charset="0"/>
                <a:ea typeface="Helvetica Neue" panose="02000403000000020004" pitchFamily="2" charset="0"/>
                <a:cs typeface="Arial" panose="020B0604020202020204" pitchFamily="34" charset="0"/>
              </a:rPr>
              <a:t>personnalisées</a:t>
            </a:r>
            <a:endParaRPr lang="en-GB" sz="4000" dirty="0">
              <a:latin typeface="Arial" panose="020B0604020202020204" pitchFamily="34" charset="0"/>
              <a:ea typeface="Helvetica Neue" panose="02000403000000020004" pitchFamily="2" charset="0"/>
              <a:cs typeface="Arial" panose="020B0604020202020204" pitchFamily="34" charset="0"/>
            </a:endParaRPr>
          </a:p>
        </p:txBody>
      </p:sp>
    </p:spTree>
    <p:extLst>
      <p:ext uri="{BB962C8B-B14F-4D97-AF65-F5344CB8AC3E}">
        <p14:creationId xmlns:p14="http://schemas.microsoft.com/office/powerpoint/2010/main" val="6573829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2000"/>
                                        <p:tgtEl>
                                          <p:spTgt spid="3"/>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250"/>
                                        <p:tgtEl>
                                          <p:spTgt spid="5"/>
                                        </p:tgtEl>
                                      </p:cBhvr>
                                    </p:animEffect>
                                  </p:childTnLst>
                                </p:cTn>
                              </p:par>
                            </p:childTnLst>
                          </p:cTn>
                        </p:par>
                        <p:par>
                          <p:cTn id="16" fill="hold">
                            <p:stCondLst>
                              <p:cond delay="375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425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835E96-BA30-A144-88F4-1EA6D367EE7A}"/>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pic>
        <p:nvPicPr>
          <p:cNvPr id="3" name="Image 2">
            <a:extLst>
              <a:ext uri="{FF2B5EF4-FFF2-40B4-BE49-F238E27FC236}">
                <a16:creationId xmlns:a16="http://schemas.microsoft.com/office/drawing/2014/main" id="{3C4D7643-F617-8844-ABB3-1802E94B8AE2}"/>
              </a:ext>
            </a:extLst>
          </p:cNvPr>
          <p:cNvPicPr>
            <a:picLocks noChangeAspect="1"/>
          </p:cNvPicPr>
          <p:nvPr/>
        </p:nvPicPr>
        <p:blipFill>
          <a:blip r:embed="rId2"/>
          <a:stretch>
            <a:fillRect/>
          </a:stretch>
        </p:blipFill>
        <p:spPr>
          <a:xfrm>
            <a:off x="0" y="945504"/>
            <a:ext cx="10371368" cy="5912496"/>
          </a:xfrm>
          <a:prstGeom prst="rect">
            <a:avLst/>
          </a:prstGeom>
        </p:spPr>
      </p:pic>
      <p:sp>
        <p:nvSpPr>
          <p:cNvPr id="5" name="Rectangle 4">
            <a:extLst>
              <a:ext uri="{FF2B5EF4-FFF2-40B4-BE49-F238E27FC236}">
                <a16:creationId xmlns:a16="http://schemas.microsoft.com/office/drawing/2014/main" id="{53E67503-3FD4-1B4F-B097-FCC88B5368D4}"/>
              </a:ext>
            </a:extLst>
          </p:cNvPr>
          <p:cNvSpPr/>
          <p:nvPr/>
        </p:nvSpPr>
        <p:spPr>
          <a:xfrm>
            <a:off x="7872761" y="2209651"/>
            <a:ext cx="4245517" cy="830997"/>
          </a:xfrm>
          <a:prstGeom prst="rect">
            <a:avLst/>
          </a:prstGeom>
        </p:spPr>
        <p:txBody>
          <a:bodyPr wrap="square">
            <a:spAutoFit/>
          </a:bodyPr>
          <a:lstStyle/>
          <a:p>
            <a:pPr algn="r"/>
            <a:r>
              <a:rPr lang="fr-FR" sz="1200" dirty="0">
                <a:latin typeface="Arial" panose="020B0604020202020204" pitchFamily="34" charset="0"/>
                <a:cs typeface="Arial" panose="020B0604020202020204" pitchFamily="34" charset="0"/>
              </a:rPr>
              <a:t>Les systèmes NEXO sont distribués par l’intermédiaire d’un réseau de 50 distributeurs indépendants dans le monde entier, chacun ayant été choisi pour son savoir-faire et le service technique de haut niveau apporté au client.</a:t>
            </a:r>
          </a:p>
        </p:txBody>
      </p:sp>
      <p:sp>
        <p:nvSpPr>
          <p:cNvPr id="7" name="Title 1">
            <a:extLst>
              <a:ext uri="{FF2B5EF4-FFF2-40B4-BE49-F238E27FC236}">
                <a16:creationId xmlns:a16="http://schemas.microsoft.com/office/drawing/2014/main" id="{29CF77E7-9F22-D442-94B0-F9F026D16F3F}"/>
              </a:ext>
            </a:extLst>
          </p:cNvPr>
          <p:cNvSpPr txBox="1">
            <a:spLocks/>
          </p:cNvSpPr>
          <p:nvPr/>
        </p:nvSpPr>
        <p:spPr>
          <a:xfrm>
            <a:off x="6601522" y="1024967"/>
            <a:ext cx="5516757" cy="22652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r-FR" sz="4000" dirty="0">
                <a:solidFill>
                  <a:srgbClr val="3A57A7"/>
                </a:solidFill>
                <a:latin typeface="Arial" panose="020B0604020202020204" pitchFamily="34" charset="0"/>
                <a:ea typeface="Helvetica Neue" panose="02000403000000020004" pitchFamily="2" charset="0"/>
                <a:cs typeface="Arial" panose="020B0604020202020204" pitchFamily="34" charset="0"/>
              </a:rPr>
              <a:t>Un réseau global </a:t>
            </a:r>
          </a:p>
          <a:p>
            <a:pPr algn="r"/>
            <a:r>
              <a:rPr lang="fr-FR" sz="4000" dirty="0">
                <a:latin typeface="Arial" panose="020B0604020202020204" pitchFamily="34" charset="0"/>
                <a:ea typeface="Helvetica Neue" panose="02000403000000020004" pitchFamily="2" charset="0"/>
                <a:cs typeface="Arial" panose="020B0604020202020204" pitchFamily="34" charset="0"/>
              </a:rPr>
              <a:t>de ventes/support</a:t>
            </a:r>
            <a:endParaRPr lang="en-GB" sz="4000" dirty="0">
              <a:latin typeface="Arial" panose="020B0604020202020204" pitchFamily="34" charset="0"/>
              <a:ea typeface="Helvetica Neue" panose="02000403000000020004" pitchFamily="2" charset="0"/>
              <a:cs typeface="Arial" panose="020B0604020202020204" pitchFamily="34" charset="0"/>
            </a:endParaRPr>
          </a:p>
        </p:txBody>
      </p:sp>
    </p:spTree>
    <p:extLst>
      <p:ext uri="{BB962C8B-B14F-4D97-AF65-F5344CB8AC3E}">
        <p14:creationId xmlns:p14="http://schemas.microsoft.com/office/powerpoint/2010/main" val="4137246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1000"/>
                                        <p:tgtEl>
                                          <p:spTgt spid="3"/>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1926C638-AD05-4145-8C15-2163C96EDCAF}"/>
              </a:ext>
            </a:extLst>
          </p:cNvPr>
          <p:cNvPicPr>
            <a:picLocks noChangeAspect="1"/>
          </p:cNvPicPr>
          <p:nvPr/>
        </p:nvPicPr>
        <p:blipFill rotWithShape="1">
          <a:blip r:embed="rId2"/>
          <a:srcRect b="3046"/>
          <a:stretch/>
        </p:blipFill>
        <p:spPr>
          <a:xfrm>
            <a:off x="794243" y="945740"/>
            <a:ext cx="10603514" cy="5912260"/>
          </a:xfrm>
          <a:prstGeom prst="rect">
            <a:avLst/>
          </a:prstGeom>
        </p:spPr>
      </p:pic>
      <p:sp>
        <p:nvSpPr>
          <p:cNvPr id="13" name="Title 1">
            <a:extLst>
              <a:ext uri="{FF2B5EF4-FFF2-40B4-BE49-F238E27FC236}">
                <a16:creationId xmlns:a16="http://schemas.microsoft.com/office/drawing/2014/main" id="{2D79818C-7C09-1E43-8269-9C55CCD8731C}"/>
              </a:ext>
            </a:extLst>
          </p:cNvPr>
          <p:cNvSpPr txBox="1">
            <a:spLocks/>
          </p:cNvSpPr>
          <p:nvPr/>
        </p:nvSpPr>
        <p:spPr>
          <a:xfrm>
            <a:off x="177800" y="1278010"/>
            <a:ext cx="5377824" cy="22652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err="1">
                <a:solidFill>
                  <a:srgbClr val="3A57A7"/>
                </a:solidFill>
                <a:latin typeface="Arial" panose="020B0604020202020204" pitchFamily="34" charset="0"/>
                <a:ea typeface="Helvetica Neue" panose="02000403000000020004" pitchFamily="2" charset="0"/>
                <a:cs typeface="Arial" panose="020B0604020202020204" pitchFamily="34" charset="0"/>
              </a:rPr>
              <a:t>Anciens</a:t>
            </a:r>
            <a:r>
              <a:rPr lang="en-GB" sz="4000" dirty="0">
                <a:solidFill>
                  <a:srgbClr val="3A57A7"/>
                </a:solidFill>
                <a:latin typeface="Arial" panose="020B0604020202020204" pitchFamily="34" charset="0"/>
                <a:ea typeface="Helvetica Neue" panose="02000403000000020004" pitchFamily="2" charset="0"/>
                <a:cs typeface="Arial" panose="020B0604020202020204" pitchFamily="34" charset="0"/>
              </a:rPr>
              <a:t> </a:t>
            </a:r>
            <a:r>
              <a:rPr lang="en-GB" sz="4000" dirty="0" err="1">
                <a:solidFill>
                  <a:srgbClr val="3A57A7"/>
                </a:solidFill>
                <a:latin typeface="Arial" panose="020B0604020202020204" pitchFamily="34" charset="0"/>
                <a:ea typeface="Helvetica Neue" panose="02000403000000020004" pitchFamily="2" charset="0"/>
                <a:cs typeface="Arial" panose="020B0604020202020204" pitchFamily="34" charset="0"/>
              </a:rPr>
              <a:t>produits</a:t>
            </a:r>
            <a:r>
              <a:rPr lang="en-GB" sz="4000" dirty="0">
                <a:solidFill>
                  <a:srgbClr val="3A57A7"/>
                </a:solidFill>
                <a:latin typeface="Arial" panose="020B0604020202020204" pitchFamily="34" charset="0"/>
                <a:ea typeface="Helvetica Neue" panose="02000403000000020004" pitchFamily="2" charset="0"/>
                <a:cs typeface="Arial" panose="020B0604020202020204" pitchFamily="34" charset="0"/>
              </a:rPr>
              <a:t> </a:t>
            </a:r>
            <a:r>
              <a:rPr lang="en-GB" sz="4000" dirty="0" err="1">
                <a:latin typeface="Arial" panose="020B0604020202020204" pitchFamily="34" charset="0"/>
                <a:ea typeface="Helvetica Neue" panose="02000403000000020004" pitchFamily="2" charset="0"/>
                <a:cs typeface="Arial" panose="020B0604020202020204" pitchFamily="34" charset="0"/>
              </a:rPr>
              <a:t>Chronologie</a:t>
            </a:r>
            <a:r>
              <a:rPr lang="en-GB" sz="4000" dirty="0">
                <a:latin typeface="Arial" panose="020B0604020202020204" pitchFamily="34" charset="0"/>
                <a:ea typeface="Helvetica Neue" panose="02000403000000020004" pitchFamily="2" charset="0"/>
                <a:cs typeface="Arial" panose="020B0604020202020204" pitchFamily="34" charset="0"/>
              </a:rPr>
              <a:t>.</a:t>
            </a:r>
          </a:p>
        </p:txBody>
      </p:sp>
      <p:sp>
        <p:nvSpPr>
          <p:cNvPr id="14" name="Title 1">
            <a:extLst>
              <a:ext uri="{FF2B5EF4-FFF2-40B4-BE49-F238E27FC236}">
                <a16:creationId xmlns:a16="http://schemas.microsoft.com/office/drawing/2014/main" id="{11E74CBA-ADD6-9242-8A66-CAA8DF705297}"/>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Tree>
    <p:extLst>
      <p:ext uri="{BB962C8B-B14F-4D97-AF65-F5344CB8AC3E}">
        <p14:creationId xmlns:p14="http://schemas.microsoft.com/office/powerpoint/2010/main" val="3452965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39A45367-946C-5D4A-B0AA-9052CDEB42E9}"/>
              </a:ext>
            </a:extLst>
          </p:cNvPr>
          <p:cNvPicPr>
            <a:picLocks noChangeAspect="1"/>
          </p:cNvPicPr>
          <p:nvPr/>
        </p:nvPicPr>
        <p:blipFill>
          <a:blip r:embed="rId2"/>
          <a:stretch>
            <a:fillRect/>
          </a:stretch>
        </p:blipFill>
        <p:spPr>
          <a:xfrm>
            <a:off x="0" y="929269"/>
            <a:ext cx="12199000" cy="5928732"/>
          </a:xfrm>
          <a:prstGeom prst="rect">
            <a:avLst/>
          </a:prstGeom>
        </p:spPr>
      </p:pic>
      <p:sp>
        <p:nvSpPr>
          <p:cNvPr id="4" name="Title 1">
            <a:extLst>
              <a:ext uri="{FF2B5EF4-FFF2-40B4-BE49-F238E27FC236}">
                <a16:creationId xmlns:a16="http://schemas.microsoft.com/office/drawing/2014/main" id="{9866C2DF-9CA0-5C45-9555-6AB008FD7345}"/>
              </a:ext>
            </a:extLst>
          </p:cNvPr>
          <p:cNvSpPr txBox="1">
            <a:spLocks/>
          </p:cNvSpPr>
          <p:nvPr/>
        </p:nvSpPr>
        <p:spPr>
          <a:xfrm>
            <a:off x="146676" y="372306"/>
            <a:ext cx="4730124" cy="3983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b="1" dirty="0">
                <a:latin typeface="Arial" panose="020B0604020202020204" pitchFamily="34" charset="0"/>
                <a:ea typeface="Helvetica Neue" panose="02000403000000020004" pitchFamily="2" charset="0"/>
                <a:cs typeface="Arial" panose="020B0604020202020204" pitchFamily="34" charset="0"/>
              </a:rPr>
              <a:t>STADIA &amp; ARENAS - </a:t>
            </a:r>
            <a:r>
              <a:rPr lang="en-GB" sz="1500" b="1" dirty="0">
                <a:solidFill>
                  <a:schemeClr val="tx1">
                    <a:lumMod val="50000"/>
                    <a:lumOff val="50000"/>
                  </a:schemeClr>
                </a:solidFill>
                <a:latin typeface="Arial" panose="020B0604020202020204" pitchFamily="34" charset="0"/>
                <a:ea typeface="Helvetica Neue" panose="02000403000000020004" pitchFamily="2" charset="0"/>
                <a:cs typeface="Arial" panose="020B0604020202020204" pitchFamily="34" charset="0"/>
              </a:rPr>
              <a:t>Sound Solutions</a:t>
            </a:r>
          </a:p>
        </p:txBody>
      </p:sp>
      <p:sp>
        <p:nvSpPr>
          <p:cNvPr id="6" name="Title 1">
            <a:extLst>
              <a:ext uri="{FF2B5EF4-FFF2-40B4-BE49-F238E27FC236}">
                <a16:creationId xmlns:a16="http://schemas.microsoft.com/office/drawing/2014/main" id="{F7F20739-6A37-2B47-85A7-92C6BCA9B5B6}"/>
              </a:ext>
            </a:extLst>
          </p:cNvPr>
          <p:cNvSpPr txBox="1">
            <a:spLocks/>
          </p:cNvSpPr>
          <p:nvPr/>
        </p:nvSpPr>
        <p:spPr>
          <a:xfrm>
            <a:off x="5433543" y="1249116"/>
            <a:ext cx="5377824" cy="9941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dirty="0" err="1">
                <a:solidFill>
                  <a:schemeClr val="bg1"/>
                </a:solidFill>
                <a:latin typeface="Arial" panose="020B0604020202020204" pitchFamily="34" charset="0"/>
                <a:ea typeface="Helvetica Neue" panose="02000403000000020004" pitchFamily="2" charset="0"/>
                <a:cs typeface="Arial" panose="020B0604020202020204" pitchFamily="34" charset="0"/>
              </a:rPr>
              <a:t>Qualité</a:t>
            </a:r>
            <a:r>
              <a:rPr lang="en-GB" sz="4000" dirty="0">
                <a:solidFill>
                  <a:schemeClr val="bg1"/>
                </a:solidFill>
                <a:latin typeface="Arial" panose="020B0604020202020204" pitchFamily="34" charset="0"/>
                <a:ea typeface="Helvetica Neue" panose="02000403000000020004" pitchFamily="2" charset="0"/>
                <a:cs typeface="Arial" panose="020B0604020202020204" pitchFamily="34" charset="0"/>
              </a:rPr>
              <a:t> &amp; Certifications</a:t>
            </a:r>
          </a:p>
        </p:txBody>
      </p:sp>
      <p:pic>
        <p:nvPicPr>
          <p:cNvPr id="11" name="Image 10">
            <a:extLst>
              <a:ext uri="{FF2B5EF4-FFF2-40B4-BE49-F238E27FC236}">
                <a16:creationId xmlns:a16="http://schemas.microsoft.com/office/drawing/2014/main" id="{4277D8AA-2ECF-5546-B6F6-CD972382E23A}"/>
              </a:ext>
            </a:extLst>
          </p:cNvPr>
          <p:cNvPicPr>
            <a:picLocks noChangeAspect="1"/>
          </p:cNvPicPr>
          <p:nvPr/>
        </p:nvPicPr>
        <p:blipFill>
          <a:blip r:embed="rId3"/>
          <a:stretch>
            <a:fillRect/>
          </a:stretch>
        </p:blipFill>
        <p:spPr>
          <a:xfrm>
            <a:off x="6051178" y="5313544"/>
            <a:ext cx="1630960" cy="754270"/>
          </a:xfrm>
          <a:prstGeom prst="rect">
            <a:avLst/>
          </a:prstGeom>
        </p:spPr>
      </p:pic>
      <p:pic>
        <p:nvPicPr>
          <p:cNvPr id="25" name="Image 24">
            <a:extLst>
              <a:ext uri="{FF2B5EF4-FFF2-40B4-BE49-F238E27FC236}">
                <a16:creationId xmlns:a16="http://schemas.microsoft.com/office/drawing/2014/main" id="{21583BE2-0B6F-D748-BFD0-8FDAF091E314}"/>
              </a:ext>
            </a:extLst>
          </p:cNvPr>
          <p:cNvPicPr>
            <a:picLocks noChangeAspect="1"/>
          </p:cNvPicPr>
          <p:nvPr/>
        </p:nvPicPr>
        <p:blipFill>
          <a:blip r:embed="rId4"/>
          <a:stretch>
            <a:fillRect/>
          </a:stretch>
        </p:blipFill>
        <p:spPr>
          <a:xfrm>
            <a:off x="6421536" y="3893635"/>
            <a:ext cx="897626" cy="641055"/>
          </a:xfrm>
          <a:prstGeom prst="rect">
            <a:avLst/>
          </a:prstGeom>
        </p:spPr>
      </p:pic>
      <p:pic>
        <p:nvPicPr>
          <p:cNvPr id="27" name="Image 26">
            <a:extLst>
              <a:ext uri="{FF2B5EF4-FFF2-40B4-BE49-F238E27FC236}">
                <a16:creationId xmlns:a16="http://schemas.microsoft.com/office/drawing/2014/main" id="{237DA3A6-B4C7-A74C-9EB1-154086FF7EB6}"/>
              </a:ext>
            </a:extLst>
          </p:cNvPr>
          <p:cNvPicPr>
            <a:picLocks noChangeAspect="1"/>
          </p:cNvPicPr>
          <p:nvPr/>
        </p:nvPicPr>
        <p:blipFill>
          <a:blip r:embed="rId5"/>
          <a:stretch>
            <a:fillRect/>
          </a:stretch>
        </p:blipFill>
        <p:spPr>
          <a:xfrm>
            <a:off x="8930873" y="3438970"/>
            <a:ext cx="1337485" cy="1341508"/>
          </a:xfrm>
          <a:prstGeom prst="rect">
            <a:avLst/>
          </a:prstGeom>
        </p:spPr>
      </p:pic>
      <p:pic>
        <p:nvPicPr>
          <p:cNvPr id="29" name="Image 28">
            <a:extLst>
              <a:ext uri="{FF2B5EF4-FFF2-40B4-BE49-F238E27FC236}">
                <a16:creationId xmlns:a16="http://schemas.microsoft.com/office/drawing/2014/main" id="{E236F921-3C69-584F-92FD-8C64DC1BC365}"/>
              </a:ext>
            </a:extLst>
          </p:cNvPr>
          <p:cNvPicPr>
            <a:picLocks noChangeAspect="1"/>
          </p:cNvPicPr>
          <p:nvPr/>
        </p:nvPicPr>
        <p:blipFill>
          <a:blip r:embed="rId6"/>
          <a:stretch>
            <a:fillRect/>
          </a:stretch>
        </p:blipFill>
        <p:spPr>
          <a:xfrm>
            <a:off x="9101470" y="5054536"/>
            <a:ext cx="996289" cy="1003077"/>
          </a:xfrm>
          <a:prstGeom prst="rect">
            <a:avLst/>
          </a:prstGeom>
        </p:spPr>
      </p:pic>
      <p:sp>
        <p:nvSpPr>
          <p:cNvPr id="30" name="Rectangle 29">
            <a:extLst>
              <a:ext uri="{FF2B5EF4-FFF2-40B4-BE49-F238E27FC236}">
                <a16:creationId xmlns:a16="http://schemas.microsoft.com/office/drawing/2014/main" id="{C28A1CA9-2594-3F46-8775-9971FB3D6DE1}"/>
              </a:ext>
            </a:extLst>
          </p:cNvPr>
          <p:cNvSpPr/>
          <p:nvPr/>
        </p:nvSpPr>
        <p:spPr>
          <a:xfrm>
            <a:off x="3713356" y="1990211"/>
            <a:ext cx="8355981" cy="1077218"/>
          </a:xfrm>
          <a:prstGeom prst="rect">
            <a:avLst/>
          </a:prstGeom>
        </p:spPr>
        <p:txBody>
          <a:bodyPr wrap="square">
            <a:spAutoFit/>
          </a:bodyPr>
          <a:lstStyle/>
          <a:p>
            <a:pPr algn="ctr"/>
            <a:r>
              <a:rPr lang="fr-FR" sz="1600" dirty="0">
                <a:solidFill>
                  <a:schemeClr val="bg1"/>
                </a:solidFill>
                <a:latin typeface="Arial" panose="020B0604020202020204" pitchFamily="34" charset="0"/>
                <a:cs typeface="Arial" panose="020B0604020202020204" pitchFamily="34" charset="0"/>
              </a:rPr>
              <a:t>Afin de répondre aux exigences de ses clients et d’améliorer leur satisfaction, NEXO sélectionne en permanence les meilleures options nécessaires à un standard exceptionnel de produits et de services. La haute qualité de nos produits et services est reconnue par différentes certifications et par l’application de </a:t>
            </a:r>
            <a:r>
              <a:rPr lang="fr-FR" sz="1600" dirty="0" err="1">
                <a:solidFill>
                  <a:schemeClr val="bg1"/>
                </a:solidFill>
                <a:latin typeface="Arial" panose="020B0604020202020204" pitchFamily="34" charset="0"/>
                <a:cs typeface="Arial" panose="020B0604020202020204" pitchFamily="34" charset="0"/>
              </a:rPr>
              <a:t>process</a:t>
            </a:r>
            <a:r>
              <a:rPr lang="fr-FR" sz="1600" dirty="0">
                <a:solidFill>
                  <a:schemeClr val="bg1"/>
                </a:solidFill>
                <a:latin typeface="Arial" panose="020B0604020202020204" pitchFamily="34" charset="0"/>
                <a:cs typeface="Arial" panose="020B0604020202020204" pitchFamily="34" charset="0"/>
              </a:rPr>
              <a:t> méthodologiques reconnus.</a:t>
            </a:r>
          </a:p>
        </p:txBody>
      </p:sp>
      <p:sp>
        <p:nvSpPr>
          <p:cNvPr id="31" name="Rectangle 30">
            <a:extLst>
              <a:ext uri="{FF2B5EF4-FFF2-40B4-BE49-F238E27FC236}">
                <a16:creationId xmlns:a16="http://schemas.microsoft.com/office/drawing/2014/main" id="{AB14E1E0-7C2E-FE47-BFEE-108470BD04F3}"/>
              </a:ext>
            </a:extLst>
          </p:cNvPr>
          <p:cNvSpPr/>
          <p:nvPr/>
        </p:nvSpPr>
        <p:spPr>
          <a:xfrm>
            <a:off x="8830012" y="6177782"/>
            <a:ext cx="1539204" cy="307777"/>
          </a:xfrm>
          <a:prstGeom prst="rect">
            <a:avLst/>
          </a:prstGeom>
        </p:spPr>
        <p:txBody>
          <a:bodyPr wrap="none">
            <a:spAutoFit/>
          </a:bodyPr>
          <a:lstStyle/>
          <a:p>
            <a:r>
              <a:rPr lang="fr-FR" sz="1400" i="1" dirty="0">
                <a:solidFill>
                  <a:schemeClr val="bg1"/>
                </a:solidFill>
                <a:latin typeface="Arial" panose="020B0604020202020204" pitchFamily="34" charset="0"/>
                <a:cs typeface="Arial" panose="020B0604020202020204" pitchFamily="34" charset="0"/>
              </a:rPr>
              <a:t>Certification TÜV</a:t>
            </a:r>
          </a:p>
        </p:txBody>
      </p:sp>
      <p:sp>
        <p:nvSpPr>
          <p:cNvPr id="32" name="Rectangle 31">
            <a:extLst>
              <a:ext uri="{FF2B5EF4-FFF2-40B4-BE49-F238E27FC236}">
                <a16:creationId xmlns:a16="http://schemas.microsoft.com/office/drawing/2014/main" id="{518631B6-3333-4242-9F54-B8A0D04A27D6}"/>
              </a:ext>
            </a:extLst>
          </p:cNvPr>
          <p:cNvSpPr/>
          <p:nvPr/>
        </p:nvSpPr>
        <p:spPr>
          <a:xfrm>
            <a:off x="9017691" y="4626589"/>
            <a:ext cx="1163845" cy="307777"/>
          </a:xfrm>
          <a:prstGeom prst="rect">
            <a:avLst/>
          </a:prstGeom>
        </p:spPr>
        <p:txBody>
          <a:bodyPr wrap="none">
            <a:spAutoFit/>
          </a:bodyPr>
          <a:lstStyle/>
          <a:p>
            <a:r>
              <a:rPr lang="fr-FR" sz="1400" i="1" dirty="0">
                <a:solidFill>
                  <a:schemeClr val="bg1"/>
                </a:solidFill>
                <a:latin typeface="Arial" panose="020B0604020202020204" pitchFamily="34" charset="0"/>
                <a:cs typeface="Arial" panose="020B0604020202020204" pitchFamily="34" charset="0"/>
              </a:rPr>
              <a:t>Indice IP 54</a:t>
            </a:r>
          </a:p>
        </p:txBody>
      </p:sp>
      <p:sp>
        <p:nvSpPr>
          <p:cNvPr id="33" name="Rectangle 32">
            <a:extLst>
              <a:ext uri="{FF2B5EF4-FFF2-40B4-BE49-F238E27FC236}">
                <a16:creationId xmlns:a16="http://schemas.microsoft.com/office/drawing/2014/main" id="{CCA89792-35FE-AF40-8131-0BE3E13BC701}"/>
              </a:ext>
            </a:extLst>
          </p:cNvPr>
          <p:cNvSpPr/>
          <p:nvPr/>
        </p:nvSpPr>
        <p:spPr>
          <a:xfrm>
            <a:off x="5588588" y="4693263"/>
            <a:ext cx="2563523" cy="307777"/>
          </a:xfrm>
          <a:prstGeom prst="rect">
            <a:avLst/>
          </a:prstGeom>
        </p:spPr>
        <p:txBody>
          <a:bodyPr wrap="none">
            <a:spAutoFit/>
          </a:bodyPr>
          <a:lstStyle/>
          <a:p>
            <a:pPr algn="ctr"/>
            <a:r>
              <a:rPr lang="fr-FR" sz="1400" i="1" dirty="0">
                <a:solidFill>
                  <a:schemeClr val="bg1"/>
                </a:solidFill>
                <a:latin typeface="Arial" panose="020B0604020202020204" pitchFamily="34" charset="0"/>
                <a:cs typeface="Arial" panose="020B0604020202020204" pitchFamily="34" charset="0"/>
              </a:rPr>
              <a:t>Déclaration de Conformité CE</a:t>
            </a:r>
          </a:p>
        </p:txBody>
      </p:sp>
      <p:sp>
        <p:nvSpPr>
          <p:cNvPr id="34" name="Rectangle 33">
            <a:extLst>
              <a:ext uri="{FF2B5EF4-FFF2-40B4-BE49-F238E27FC236}">
                <a16:creationId xmlns:a16="http://schemas.microsoft.com/office/drawing/2014/main" id="{02BA7416-3483-144E-8EE4-1CB1DECA9B4A}"/>
              </a:ext>
            </a:extLst>
          </p:cNvPr>
          <p:cNvSpPr/>
          <p:nvPr/>
        </p:nvSpPr>
        <p:spPr>
          <a:xfrm>
            <a:off x="6421536" y="6120129"/>
            <a:ext cx="941283" cy="307777"/>
          </a:xfrm>
          <a:prstGeom prst="rect">
            <a:avLst/>
          </a:prstGeom>
        </p:spPr>
        <p:txBody>
          <a:bodyPr wrap="none">
            <a:spAutoFit/>
          </a:bodyPr>
          <a:lstStyle/>
          <a:p>
            <a:r>
              <a:rPr lang="fr-FR" sz="1400" i="1" dirty="0">
                <a:solidFill>
                  <a:schemeClr val="bg1"/>
                </a:solidFill>
                <a:latin typeface="Arial" panose="020B0604020202020204" pitchFamily="34" charset="0"/>
                <a:cs typeface="Arial" panose="020B0604020202020204" pitchFamily="34" charset="0"/>
              </a:rPr>
              <a:t>ISO 9001</a:t>
            </a:r>
          </a:p>
        </p:txBody>
      </p:sp>
    </p:spTree>
    <p:extLst>
      <p:ext uri="{BB962C8B-B14F-4D97-AF65-F5344CB8AC3E}">
        <p14:creationId xmlns:p14="http://schemas.microsoft.com/office/powerpoint/2010/main" val="193447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1250"/>
                                        <p:tgtEl>
                                          <p:spTgt spid="6"/>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250"/>
                                        <p:tgtEl>
                                          <p:spTgt spid="30"/>
                                        </p:tgtEl>
                                      </p:cBhvr>
                                    </p:animEffect>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1000"/>
                                        <p:tgtEl>
                                          <p:spTgt spid="34"/>
                                        </p:tgtEl>
                                      </p:cBhvr>
                                    </p:animEffect>
                                    <p:anim calcmode="lin" valueType="num">
                                      <p:cBhvr>
                                        <p:cTn id="47" dur="1000" fill="hold"/>
                                        <p:tgtEl>
                                          <p:spTgt spid="34"/>
                                        </p:tgtEl>
                                        <p:attrNameLst>
                                          <p:attrName>ppt_x</p:attrName>
                                        </p:attrNameLst>
                                      </p:cBhvr>
                                      <p:tavLst>
                                        <p:tav tm="0">
                                          <p:val>
                                            <p:strVal val="#ppt_x"/>
                                          </p:val>
                                        </p:tav>
                                        <p:tav tm="100000">
                                          <p:val>
                                            <p:strVal val="#ppt_x"/>
                                          </p:val>
                                        </p:tav>
                                      </p:tavLst>
                                    </p:anim>
                                    <p:anim calcmode="lin" valueType="num">
                                      <p:cBhvr>
                                        <p:cTn id="48" dur="1000" fill="hold"/>
                                        <p:tgtEl>
                                          <p:spTgt spid="34"/>
                                        </p:tgtEl>
                                        <p:attrNameLst>
                                          <p:attrName>ppt_y</p:attrName>
                                        </p:attrNameLst>
                                      </p:cBhvr>
                                      <p:tavLst>
                                        <p:tav tm="0">
                                          <p:val>
                                            <p:strVal val="#ppt_y+.1"/>
                                          </p:val>
                                        </p:tav>
                                        <p:tav tm="100000">
                                          <p:val>
                                            <p:strVal val="#ppt_y"/>
                                          </p:val>
                                        </p:tav>
                                      </p:tavLst>
                                    </p:anim>
                                  </p:childTnLst>
                                </p:cTn>
                              </p:par>
                            </p:childTnLst>
                          </p:cTn>
                        </p:par>
                        <p:par>
                          <p:cTn id="49" fill="hold">
                            <p:stCondLst>
                              <p:cond delay="6000"/>
                            </p:stCondLst>
                            <p:childTnLst>
                              <p:par>
                                <p:cTn id="50" presetID="42" presetClass="entr" presetSubtype="0"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1000"/>
                                        <p:tgtEl>
                                          <p:spTgt spid="31"/>
                                        </p:tgtEl>
                                      </p:cBhvr>
                                    </p:animEffect>
                                    <p:anim calcmode="lin" valueType="num">
                                      <p:cBhvr>
                                        <p:cTn id="58" dur="1000" fill="hold"/>
                                        <p:tgtEl>
                                          <p:spTgt spid="31"/>
                                        </p:tgtEl>
                                        <p:attrNameLst>
                                          <p:attrName>ppt_x</p:attrName>
                                        </p:attrNameLst>
                                      </p:cBhvr>
                                      <p:tavLst>
                                        <p:tav tm="0">
                                          <p:val>
                                            <p:strVal val="#ppt_x"/>
                                          </p:val>
                                        </p:tav>
                                        <p:tav tm="100000">
                                          <p:val>
                                            <p:strVal val="#ppt_x"/>
                                          </p:val>
                                        </p:tav>
                                      </p:tavLst>
                                    </p:anim>
                                    <p:anim calcmode="lin" valueType="num">
                                      <p:cBhvr>
                                        <p:cTn id="5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31" grpId="0"/>
      <p:bldP spid="32" grpId="0"/>
      <p:bldP spid="33" grpId="0"/>
      <p:bldP spid="34"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8214A018-CBEF-C847-863B-F537C40B4A9C}" vid="{2CE7EC7E-1B53-C14C-AA7C-3F4101C01917}"/>
    </a:ext>
  </a:extLst>
</a:theme>
</file>

<file path=docProps/app.xml><?xml version="1.0" encoding="utf-8"?>
<Properties xmlns="http://schemas.openxmlformats.org/officeDocument/2006/extended-properties" xmlns:vt="http://schemas.openxmlformats.org/officeDocument/2006/docPropsVTypes">
  <Template>Thème Office</Template>
  <TotalTime>3672</TotalTime>
  <Words>3434</Words>
  <Application>Microsoft Macintosh PowerPoint</Application>
  <PresentationFormat>Grand écran</PresentationFormat>
  <Paragraphs>231</Paragraphs>
  <Slides>34</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34</vt:i4>
      </vt:variant>
    </vt:vector>
  </HeadingPairs>
  <TitlesOfParts>
    <vt:vector size="38"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Florian EUSTACHE</dc:creator>
  <cp:lastModifiedBy>Florian EUSTACHE</cp:lastModifiedBy>
  <cp:revision>167</cp:revision>
  <dcterms:created xsi:type="dcterms:W3CDTF">2020-09-11T13:27:49Z</dcterms:created>
  <dcterms:modified xsi:type="dcterms:W3CDTF">2020-11-23T15:44:36Z</dcterms:modified>
</cp:coreProperties>
</file>