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65" r:id="rId5"/>
    <p:sldId id="266" r:id="rId6"/>
    <p:sldId id="263" r:id="rId7"/>
    <p:sldId id="267" r:id="rId8"/>
    <p:sldId id="258" r:id="rId9"/>
    <p:sldId id="259" r:id="rId10"/>
    <p:sldId id="260" r:id="rId11"/>
    <p:sldId id="274" r:id="rId12"/>
    <p:sldId id="277" r:id="rId13"/>
    <p:sldId id="278" r:id="rId14"/>
    <p:sldId id="276" r:id="rId15"/>
    <p:sldId id="282" r:id="rId16"/>
    <p:sldId id="280" r:id="rId17"/>
    <p:sldId id="281" r:id="rId18"/>
    <p:sldId id="292" r:id="rId19"/>
    <p:sldId id="291" r:id="rId20"/>
    <p:sldId id="293" r:id="rId21"/>
    <p:sldId id="287" r:id="rId22"/>
    <p:sldId id="275" r:id="rId23"/>
    <p:sldId id="288" r:id="rId24"/>
    <p:sldId id="289" r:id="rId25"/>
    <p:sldId id="290" r:id="rId26"/>
    <p:sldId id="262" r:id="rId27"/>
    <p:sldId id="268" r:id="rId28"/>
    <p:sldId id="261" r:id="rId29"/>
    <p:sldId id="269" r:id="rId30"/>
    <p:sldId id="270" r:id="rId31"/>
    <p:sldId id="271" r:id="rId32"/>
    <p:sldId id="272" r:id="rId33"/>
    <p:sldId id="273" r:id="rId34"/>
    <p:sldId id="283"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7A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55"/>
    <p:restoredTop sz="94670"/>
  </p:normalViewPr>
  <p:slideViewPr>
    <p:cSldViewPr snapToGrid="0" snapToObjects="1">
      <p:cViewPr varScale="1">
        <p:scale>
          <a:sx n="115" d="100"/>
          <a:sy n="115" d="100"/>
        </p:scale>
        <p:origin x="98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E5A21F-75BA-394F-99BE-4E768CCADC7D}" type="doc">
      <dgm:prSet loTypeId="urn:microsoft.com/office/officeart/2005/8/layout/hList7" loCatId="" qsTypeId="urn:microsoft.com/office/officeart/2005/8/quickstyle/simple4" qsCatId="simple" csTypeId="urn:microsoft.com/office/officeart/2005/8/colors/accent1_2" csCatId="accent1" phldr="1"/>
      <dgm:spPr/>
      <dgm:t>
        <a:bodyPr/>
        <a:lstStyle/>
        <a:p>
          <a:endParaRPr lang="fr-FR"/>
        </a:p>
      </dgm:t>
    </dgm:pt>
    <dgm:pt modelId="{A81F5BD8-6ADF-B546-9467-7E0043A0980E}">
      <dgm:prSet phldrT="[Texte]" custT="1">
        <dgm:style>
          <a:lnRef idx="2">
            <a:schemeClr val="accent1"/>
          </a:lnRef>
          <a:fillRef idx="1">
            <a:schemeClr val="lt1"/>
          </a:fillRef>
          <a:effectRef idx="0">
            <a:schemeClr val="accent1"/>
          </a:effectRef>
          <a:fontRef idx="minor">
            <a:schemeClr val="dk1"/>
          </a:fontRef>
        </dgm:style>
      </dgm:prSet>
      <dgm:spPr/>
      <dgm:t>
        <a:bodyPr/>
        <a:lstStyle/>
        <a:p>
          <a:r>
            <a:rPr lang="fr-FR" sz="2900" dirty="0" err="1"/>
            <a:t>Before</a:t>
          </a:r>
          <a:endParaRPr lang="fr-FR" sz="2900" dirty="0"/>
        </a:p>
        <a:p>
          <a:r>
            <a:rPr lang="fr-FR" sz="1300" dirty="0"/>
            <a:t>System Design</a:t>
          </a:r>
        </a:p>
        <a:p>
          <a:r>
            <a:rPr lang="fr-FR" sz="1300" dirty="0"/>
            <a:t>Training</a:t>
          </a:r>
        </a:p>
        <a:p>
          <a:r>
            <a:rPr lang="fr-FR" sz="1300" dirty="0" err="1"/>
            <a:t>Demos</a:t>
          </a:r>
          <a:endParaRPr lang="fr-FR" sz="1300" dirty="0"/>
        </a:p>
      </dgm:t>
    </dgm:pt>
    <dgm:pt modelId="{87A73171-CD15-814B-85C8-0A611FB9A771}" type="parTrans" cxnId="{6B47ACC8-894A-D14D-8857-D5A926F46995}">
      <dgm:prSet/>
      <dgm:spPr/>
      <dgm:t>
        <a:bodyPr/>
        <a:lstStyle/>
        <a:p>
          <a:endParaRPr lang="fr-FR"/>
        </a:p>
      </dgm:t>
    </dgm:pt>
    <dgm:pt modelId="{49ADA8AA-C507-154E-ABC2-51878A89BDB5}" type="sibTrans" cxnId="{6B47ACC8-894A-D14D-8857-D5A926F46995}">
      <dgm:prSet/>
      <dgm:spPr/>
      <dgm:t>
        <a:bodyPr/>
        <a:lstStyle/>
        <a:p>
          <a:endParaRPr lang="fr-FR"/>
        </a:p>
      </dgm:t>
    </dgm:pt>
    <dgm:pt modelId="{4AAF6470-CF2F-E24B-8A76-EF8739BED3AA}">
      <dgm:prSet phldrT="[Texte]" custT="1">
        <dgm:style>
          <a:lnRef idx="2">
            <a:schemeClr val="accent1"/>
          </a:lnRef>
          <a:fillRef idx="1">
            <a:schemeClr val="lt1"/>
          </a:fillRef>
          <a:effectRef idx="0">
            <a:schemeClr val="accent1"/>
          </a:effectRef>
          <a:fontRef idx="minor">
            <a:schemeClr val="dk1"/>
          </a:fontRef>
        </dgm:style>
      </dgm:prSet>
      <dgm:spPr/>
      <dgm:t>
        <a:bodyPr/>
        <a:lstStyle/>
        <a:p>
          <a:r>
            <a:rPr lang="fr-FR" sz="2200" dirty="0" err="1"/>
            <a:t>During</a:t>
          </a:r>
          <a:endParaRPr lang="fr-FR" sz="2200" dirty="0"/>
        </a:p>
        <a:p>
          <a:r>
            <a:rPr lang="fr-FR" sz="1300" dirty="0"/>
            <a:t>Installation Support</a:t>
          </a:r>
        </a:p>
        <a:p>
          <a:r>
            <a:rPr lang="fr-FR" sz="1300" dirty="0" err="1"/>
            <a:t>Acoustic</a:t>
          </a:r>
          <a:r>
            <a:rPr lang="fr-FR" sz="1300" dirty="0"/>
            <a:t> report</a:t>
          </a:r>
        </a:p>
        <a:p>
          <a:r>
            <a:rPr lang="fr-FR" sz="1300" dirty="0"/>
            <a:t>Assistance</a:t>
          </a:r>
        </a:p>
      </dgm:t>
    </dgm:pt>
    <dgm:pt modelId="{F5B38138-0652-9B44-8263-356171093EFF}" type="parTrans" cxnId="{7BAC722C-79C6-304B-8FAA-5E4A323C5F4F}">
      <dgm:prSet/>
      <dgm:spPr/>
      <dgm:t>
        <a:bodyPr/>
        <a:lstStyle/>
        <a:p>
          <a:endParaRPr lang="fr-FR"/>
        </a:p>
      </dgm:t>
    </dgm:pt>
    <dgm:pt modelId="{C02112E2-90E9-D244-A27A-079CFA1FAF3D}" type="sibTrans" cxnId="{7BAC722C-79C6-304B-8FAA-5E4A323C5F4F}">
      <dgm:prSet/>
      <dgm:spPr/>
      <dgm:t>
        <a:bodyPr/>
        <a:lstStyle/>
        <a:p>
          <a:endParaRPr lang="fr-FR"/>
        </a:p>
      </dgm:t>
    </dgm:pt>
    <dgm:pt modelId="{08EA97E6-CF84-2E45-94D5-124DA65D6CE8}">
      <dgm:prSet phldrT="[Texte]" custT="1">
        <dgm:style>
          <a:lnRef idx="2">
            <a:schemeClr val="accent1"/>
          </a:lnRef>
          <a:fillRef idx="1">
            <a:schemeClr val="lt1"/>
          </a:fillRef>
          <a:effectRef idx="0">
            <a:schemeClr val="accent1"/>
          </a:effectRef>
          <a:fontRef idx="minor">
            <a:schemeClr val="dk1"/>
          </a:fontRef>
        </dgm:style>
      </dgm:prSet>
      <dgm:spPr>
        <a:ln/>
      </dgm:spPr>
      <dgm:t>
        <a:bodyPr/>
        <a:lstStyle/>
        <a:p>
          <a:r>
            <a:rPr lang="fr-FR" sz="2400" dirty="0" err="1"/>
            <a:t>After</a:t>
          </a:r>
          <a:endParaRPr lang="fr-FR" sz="2400" dirty="0"/>
        </a:p>
        <a:p>
          <a:r>
            <a:rPr lang="fr-FR" sz="1300" dirty="0"/>
            <a:t>Hotline</a:t>
          </a:r>
        </a:p>
        <a:p>
          <a:r>
            <a:rPr lang="fr-FR" sz="1300" dirty="0"/>
            <a:t>Feedback</a:t>
          </a:r>
        </a:p>
        <a:p>
          <a:r>
            <a:rPr lang="fr-FR" sz="1300" dirty="0" err="1"/>
            <a:t>Technical</a:t>
          </a:r>
          <a:r>
            <a:rPr lang="fr-FR" sz="1300" dirty="0"/>
            <a:t> Docs</a:t>
          </a:r>
        </a:p>
      </dgm:t>
    </dgm:pt>
    <dgm:pt modelId="{3929B203-ED0C-DF48-9C15-5344CD076A9F}" type="parTrans" cxnId="{0D618495-DC97-5140-917F-89035E5610EC}">
      <dgm:prSet/>
      <dgm:spPr/>
      <dgm:t>
        <a:bodyPr/>
        <a:lstStyle/>
        <a:p>
          <a:endParaRPr lang="fr-FR"/>
        </a:p>
      </dgm:t>
    </dgm:pt>
    <dgm:pt modelId="{4C623E8D-E264-C044-97BD-6023464E9345}" type="sibTrans" cxnId="{0D618495-DC97-5140-917F-89035E5610EC}">
      <dgm:prSet/>
      <dgm:spPr/>
      <dgm:t>
        <a:bodyPr/>
        <a:lstStyle/>
        <a:p>
          <a:endParaRPr lang="fr-FR"/>
        </a:p>
      </dgm:t>
    </dgm:pt>
    <dgm:pt modelId="{034676B7-9AB2-2F48-B5CD-5A112535867D}" type="pres">
      <dgm:prSet presAssocID="{5FE5A21F-75BA-394F-99BE-4E768CCADC7D}" presName="Name0" presStyleCnt="0">
        <dgm:presLayoutVars>
          <dgm:dir/>
          <dgm:resizeHandles val="exact"/>
        </dgm:presLayoutVars>
      </dgm:prSet>
      <dgm:spPr/>
    </dgm:pt>
    <dgm:pt modelId="{A5960EC0-7435-CD49-8F95-86AEC5FCBF26}" type="pres">
      <dgm:prSet presAssocID="{5FE5A21F-75BA-394F-99BE-4E768CCADC7D}" presName="fgShape" presStyleLbl="fgShp" presStyleIdx="0" presStyleCnt="1"/>
      <dgm:spPr>
        <a:solidFill>
          <a:schemeClr val="bg1">
            <a:lumMod val="85000"/>
          </a:schemeClr>
        </a:solidFill>
      </dgm:spPr>
    </dgm:pt>
    <dgm:pt modelId="{9A8A6591-BACF-BC45-90E8-8E80F2BF3D5F}" type="pres">
      <dgm:prSet presAssocID="{5FE5A21F-75BA-394F-99BE-4E768CCADC7D}" presName="linComp" presStyleCnt="0"/>
      <dgm:spPr/>
    </dgm:pt>
    <dgm:pt modelId="{0DBFB1A5-0E0A-DB47-936B-BF2E045AF3FD}" type="pres">
      <dgm:prSet presAssocID="{A81F5BD8-6ADF-B546-9467-7E0043A0980E}" presName="compNode" presStyleCnt="0"/>
      <dgm:spPr/>
    </dgm:pt>
    <dgm:pt modelId="{6FB7C597-9293-4541-A8D4-E1B2DB827AC3}" type="pres">
      <dgm:prSet presAssocID="{A81F5BD8-6ADF-B546-9467-7E0043A0980E}" presName="bkgdShape" presStyleLbl="node1" presStyleIdx="0" presStyleCnt="3"/>
      <dgm:spPr/>
    </dgm:pt>
    <dgm:pt modelId="{BCBED15B-22C1-1E4C-9474-E27E476F7947}" type="pres">
      <dgm:prSet presAssocID="{A81F5BD8-6ADF-B546-9467-7E0043A0980E}" presName="nodeTx" presStyleLbl="node1" presStyleIdx="0" presStyleCnt="3">
        <dgm:presLayoutVars>
          <dgm:bulletEnabled val="1"/>
        </dgm:presLayoutVars>
      </dgm:prSet>
      <dgm:spPr/>
    </dgm:pt>
    <dgm:pt modelId="{BA7224FC-50C0-8A4E-9C36-A2B262E464EE}" type="pres">
      <dgm:prSet presAssocID="{A81F5BD8-6ADF-B546-9467-7E0043A0980E}" presName="invisiNode" presStyleLbl="node1" presStyleIdx="0" presStyleCnt="3"/>
      <dgm:spPr/>
    </dgm:pt>
    <dgm:pt modelId="{BC03B8C6-9D1A-1444-B9E6-55EA7ECB68AC}" type="pres">
      <dgm:prSet presAssocID="{A81F5BD8-6ADF-B546-9467-7E0043A0980E}"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8D757C36-B44E-9D46-96D0-F28DFDAC60A6}" type="pres">
      <dgm:prSet presAssocID="{49ADA8AA-C507-154E-ABC2-51878A89BDB5}" presName="sibTrans" presStyleLbl="sibTrans2D1" presStyleIdx="0" presStyleCnt="0"/>
      <dgm:spPr/>
    </dgm:pt>
    <dgm:pt modelId="{2DC61C0F-538F-C642-A4B4-2DD91C27897E}" type="pres">
      <dgm:prSet presAssocID="{4AAF6470-CF2F-E24B-8A76-EF8739BED3AA}" presName="compNode" presStyleCnt="0"/>
      <dgm:spPr/>
    </dgm:pt>
    <dgm:pt modelId="{B36BBB35-7CF4-B54B-9D5C-A693804B2268}" type="pres">
      <dgm:prSet presAssocID="{4AAF6470-CF2F-E24B-8A76-EF8739BED3AA}" presName="bkgdShape" presStyleLbl="node1" presStyleIdx="1" presStyleCnt="3"/>
      <dgm:spPr/>
    </dgm:pt>
    <dgm:pt modelId="{9A54E974-4404-C642-AA1A-2F00AD05DEB6}" type="pres">
      <dgm:prSet presAssocID="{4AAF6470-CF2F-E24B-8A76-EF8739BED3AA}" presName="nodeTx" presStyleLbl="node1" presStyleIdx="1" presStyleCnt="3">
        <dgm:presLayoutVars>
          <dgm:bulletEnabled val="1"/>
        </dgm:presLayoutVars>
      </dgm:prSet>
      <dgm:spPr/>
    </dgm:pt>
    <dgm:pt modelId="{4D472A22-0F3C-7A41-ACEC-E833627A6D83}" type="pres">
      <dgm:prSet presAssocID="{4AAF6470-CF2F-E24B-8A76-EF8739BED3AA}" presName="invisiNode" presStyleLbl="node1" presStyleIdx="1" presStyleCnt="3"/>
      <dgm:spPr/>
    </dgm:pt>
    <dgm:pt modelId="{A9933353-4B92-3F41-9055-07AAABF7960D}" type="pres">
      <dgm:prSet presAssocID="{4AAF6470-CF2F-E24B-8A76-EF8739BED3A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160F5175-E5EE-4640-A695-B6CFA68226EE}" type="pres">
      <dgm:prSet presAssocID="{C02112E2-90E9-D244-A27A-079CFA1FAF3D}" presName="sibTrans" presStyleLbl="sibTrans2D1" presStyleIdx="0" presStyleCnt="0"/>
      <dgm:spPr/>
    </dgm:pt>
    <dgm:pt modelId="{FF682961-0475-C746-85E9-AE4D0EB4E022}" type="pres">
      <dgm:prSet presAssocID="{08EA97E6-CF84-2E45-94D5-124DA65D6CE8}" presName="compNode" presStyleCnt="0"/>
      <dgm:spPr/>
    </dgm:pt>
    <dgm:pt modelId="{C158F436-AFC5-2141-8096-9395F5806A83}" type="pres">
      <dgm:prSet presAssocID="{08EA97E6-CF84-2E45-94D5-124DA65D6CE8}" presName="bkgdShape" presStyleLbl="node1" presStyleIdx="2" presStyleCnt="3"/>
      <dgm:spPr/>
    </dgm:pt>
    <dgm:pt modelId="{ECD59C95-1CFA-F149-A386-5E5A4DD5A1B8}" type="pres">
      <dgm:prSet presAssocID="{08EA97E6-CF84-2E45-94D5-124DA65D6CE8}" presName="nodeTx" presStyleLbl="node1" presStyleIdx="2" presStyleCnt="3">
        <dgm:presLayoutVars>
          <dgm:bulletEnabled val="1"/>
        </dgm:presLayoutVars>
      </dgm:prSet>
      <dgm:spPr/>
    </dgm:pt>
    <dgm:pt modelId="{320D8071-FCD0-0D43-8A0A-322D220C5905}" type="pres">
      <dgm:prSet presAssocID="{08EA97E6-CF84-2E45-94D5-124DA65D6CE8}" presName="invisiNode" presStyleLbl="node1" presStyleIdx="2" presStyleCnt="3"/>
      <dgm:spPr/>
    </dgm:pt>
    <dgm:pt modelId="{677AB446-7EC4-9D4F-ADD1-E290FAB2103F}" type="pres">
      <dgm:prSet presAssocID="{08EA97E6-CF84-2E45-94D5-124DA65D6CE8}"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Lst>
  <dgm:cxnLst>
    <dgm:cxn modelId="{F5FF250C-9DCE-BB46-8F66-68F35E0E4F8D}" type="presOf" srcId="{A81F5BD8-6ADF-B546-9467-7E0043A0980E}" destId="{BCBED15B-22C1-1E4C-9474-E27E476F7947}" srcOrd="1" destOrd="0" presId="urn:microsoft.com/office/officeart/2005/8/layout/hList7"/>
    <dgm:cxn modelId="{6896ED23-16D0-8E49-9BCF-80C97A1EE89B}" type="presOf" srcId="{5FE5A21F-75BA-394F-99BE-4E768CCADC7D}" destId="{034676B7-9AB2-2F48-B5CD-5A112535867D}" srcOrd="0" destOrd="0" presId="urn:microsoft.com/office/officeart/2005/8/layout/hList7"/>
    <dgm:cxn modelId="{7BAC722C-79C6-304B-8FAA-5E4A323C5F4F}" srcId="{5FE5A21F-75BA-394F-99BE-4E768CCADC7D}" destId="{4AAF6470-CF2F-E24B-8A76-EF8739BED3AA}" srcOrd="1" destOrd="0" parTransId="{F5B38138-0652-9B44-8263-356171093EFF}" sibTransId="{C02112E2-90E9-D244-A27A-079CFA1FAF3D}"/>
    <dgm:cxn modelId="{52676230-7322-E844-B3DC-29C9534335A2}" type="presOf" srcId="{4AAF6470-CF2F-E24B-8A76-EF8739BED3AA}" destId="{9A54E974-4404-C642-AA1A-2F00AD05DEB6}" srcOrd="1" destOrd="0" presId="urn:microsoft.com/office/officeart/2005/8/layout/hList7"/>
    <dgm:cxn modelId="{6E30CD36-DC52-3C4B-83A0-D96C71F4ACA5}" type="presOf" srcId="{08EA97E6-CF84-2E45-94D5-124DA65D6CE8}" destId="{ECD59C95-1CFA-F149-A386-5E5A4DD5A1B8}" srcOrd="1" destOrd="0" presId="urn:microsoft.com/office/officeart/2005/8/layout/hList7"/>
    <dgm:cxn modelId="{C07C283C-A54F-384E-8F1C-7AE56419334E}" type="presOf" srcId="{4AAF6470-CF2F-E24B-8A76-EF8739BED3AA}" destId="{B36BBB35-7CF4-B54B-9D5C-A693804B2268}" srcOrd="0" destOrd="0" presId="urn:microsoft.com/office/officeart/2005/8/layout/hList7"/>
    <dgm:cxn modelId="{FC328A79-DCDC-7944-A157-18ECBB5963E2}" type="presOf" srcId="{08EA97E6-CF84-2E45-94D5-124DA65D6CE8}" destId="{C158F436-AFC5-2141-8096-9395F5806A83}" srcOrd="0" destOrd="0" presId="urn:microsoft.com/office/officeart/2005/8/layout/hList7"/>
    <dgm:cxn modelId="{B45FEE8E-0CD4-C948-9EE3-2C9C1487C0FA}" type="presOf" srcId="{49ADA8AA-C507-154E-ABC2-51878A89BDB5}" destId="{8D757C36-B44E-9D46-96D0-F28DFDAC60A6}" srcOrd="0" destOrd="0" presId="urn:microsoft.com/office/officeart/2005/8/layout/hList7"/>
    <dgm:cxn modelId="{0D618495-DC97-5140-917F-89035E5610EC}" srcId="{5FE5A21F-75BA-394F-99BE-4E768CCADC7D}" destId="{08EA97E6-CF84-2E45-94D5-124DA65D6CE8}" srcOrd="2" destOrd="0" parTransId="{3929B203-ED0C-DF48-9C15-5344CD076A9F}" sibTransId="{4C623E8D-E264-C044-97BD-6023464E9345}"/>
    <dgm:cxn modelId="{1DB3AF9B-A35E-9D4D-83CE-1A1637F812C0}" type="presOf" srcId="{A81F5BD8-6ADF-B546-9467-7E0043A0980E}" destId="{6FB7C597-9293-4541-A8D4-E1B2DB827AC3}" srcOrd="0" destOrd="0" presId="urn:microsoft.com/office/officeart/2005/8/layout/hList7"/>
    <dgm:cxn modelId="{6B47ACC8-894A-D14D-8857-D5A926F46995}" srcId="{5FE5A21F-75BA-394F-99BE-4E768CCADC7D}" destId="{A81F5BD8-6ADF-B546-9467-7E0043A0980E}" srcOrd="0" destOrd="0" parTransId="{87A73171-CD15-814B-85C8-0A611FB9A771}" sibTransId="{49ADA8AA-C507-154E-ABC2-51878A89BDB5}"/>
    <dgm:cxn modelId="{35F4F8F5-693C-404B-9CF0-FFCA3F36F983}" type="presOf" srcId="{C02112E2-90E9-D244-A27A-079CFA1FAF3D}" destId="{160F5175-E5EE-4640-A695-B6CFA68226EE}" srcOrd="0" destOrd="0" presId="urn:microsoft.com/office/officeart/2005/8/layout/hList7"/>
    <dgm:cxn modelId="{39097004-F6D7-7E42-AD44-C932A4A2CD10}" type="presParOf" srcId="{034676B7-9AB2-2F48-B5CD-5A112535867D}" destId="{A5960EC0-7435-CD49-8F95-86AEC5FCBF26}" srcOrd="0" destOrd="0" presId="urn:microsoft.com/office/officeart/2005/8/layout/hList7"/>
    <dgm:cxn modelId="{B0E885F5-1C11-1E4E-B7F7-85EA99AA521D}" type="presParOf" srcId="{034676B7-9AB2-2F48-B5CD-5A112535867D}" destId="{9A8A6591-BACF-BC45-90E8-8E80F2BF3D5F}" srcOrd="1" destOrd="0" presId="urn:microsoft.com/office/officeart/2005/8/layout/hList7"/>
    <dgm:cxn modelId="{08AE36FB-27B8-0641-987B-CE0F3C711C30}" type="presParOf" srcId="{9A8A6591-BACF-BC45-90E8-8E80F2BF3D5F}" destId="{0DBFB1A5-0E0A-DB47-936B-BF2E045AF3FD}" srcOrd="0" destOrd="0" presId="urn:microsoft.com/office/officeart/2005/8/layout/hList7"/>
    <dgm:cxn modelId="{CD643021-4DFB-234B-BF41-4659606CF14F}" type="presParOf" srcId="{0DBFB1A5-0E0A-DB47-936B-BF2E045AF3FD}" destId="{6FB7C597-9293-4541-A8D4-E1B2DB827AC3}" srcOrd="0" destOrd="0" presId="urn:microsoft.com/office/officeart/2005/8/layout/hList7"/>
    <dgm:cxn modelId="{CF9A3ED4-D52F-0549-89D2-ED4B8329223F}" type="presParOf" srcId="{0DBFB1A5-0E0A-DB47-936B-BF2E045AF3FD}" destId="{BCBED15B-22C1-1E4C-9474-E27E476F7947}" srcOrd="1" destOrd="0" presId="urn:microsoft.com/office/officeart/2005/8/layout/hList7"/>
    <dgm:cxn modelId="{AE30AB7F-63A2-334E-8CD7-E2337B9119DE}" type="presParOf" srcId="{0DBFB1A5-0E0A-DB47-936B-BF2E045AF3FD}" destId="{BA7224FC-50C0-8A4E-9C36-A2B262E464EE}" srcOrd="2" destOrd="0" presId="urn:microsoft.com/office/officeart/2005/8/layout/hList7"/>
    <dgm:cxn modelId="{2C043A04-23A2-A54E-AD8C-7148A73D360B}" type="presParOf" srcId="{0DBFB1A5-0E0A-DB47-936B-BF2E045AF3FD}" destId="{BC03B8C6-9D1A-1444-B9E6-55EA7ECB68AC}" srcOrd="3" destOrd="0" presId="urn:microsoft.com/office/officeart/2005/8/layout/hList7"/>
    <dgm:cxn modelId="{8FCF4D45-AE8C-8141-8DDD-D548ED353F21}" type="presParOf" srcId="{9A8A6591-BACF-BC45-90E8-8E80F2BF3D5F}" destId="{8D757C36-B44E-9D46-96D0-F28DFDAC60A6}" srcOrd="1" destOrd="0" presId="urn:microsoft.com/office/officeart/2005/8/layout/hList7"/>
    <dgm:cxn modelId="{71A42763-A5DB-5748-8894-ABB535E7BB02}" type="presParOf" srcId="{9A8A6591-BACF-BC45-90E8-8E80F2BF3D5F}" destId="{2DC61C0F-538F-C642-A4B4-2DD91C27897E}" srcOrd="2" destOrd="0" presId="urn:microsoft.com/office/officeart/2005/8/layout/hList7"/>
    <dgm:cxn modelId="{29C46540-3AA0-9447-A3F9-D8F5C3ED9623}" type="presParOf" srcId="{2DC61C0F-538F-C642-A4B4-2DD91C27897E}" destId="{B36BBB35-7CF4-B54B-9D5C-A693804B2268}" srcOrd="0" destOrd="0" presId="urn:microsoft.com/office/officeart/2005/8/layout/hList7"/>
    <dgm:cxn modelId="{E2BE5551-E09B-DA47-8B59-E2EF0E7CD30F}" type="presParOf" srcId="{2DC61C0F-538F-C642-A4B4-2DD91C27897E}" destId="{9A54E974-4404-C642-AA1A-2F00AD05DEB6}" srcOrd="1" destOrd="0" presId="urn:microsoft.com/office/officeart/2005/8/layout/hList7"/>
    <dgm:cxn modelId="{F296AD85-B0B9-784A-893D-48360FC0583F}" type="presParOf" srcId="{2DC61C0F-538F-C642-A4B4-2DD91C27897E}" destId="{4D472A22-0F3C-7A41-ACEC-E833627A6D83}" srcOrd="2" destOrd="0" presId="urn:microsoft.com/office/officeart/2005/8/layout/hList7"/>
    <dgm:cxn modelId="{F7C49E52-0363-6C40-83A7-1195DBDC9ECB}" type="presParOf" srcId="{2DC61C0F-538F-C642-A4B4-2DD91C27897E}" destId="{A9933353-4B92-3F41-9055-07AAABF7960D}" srcOrd="3" destOrd="0" presId="urn:microsoft.com/office/officeart/2005/8/layout/hList7"/>
    <dgm:cxn modelId="{E0054AEE-4B3C-F84E-BB52-34E026ED73C0}" type="presParOf" srcId="{9A8A6591-BACF-BC45-90E8-8E80F2BF3D5F}" destId="{160F5175-E5EE-4640-A695-B6CFA68226EE}" srcOrd="3" destOrd="0" presId="urn:microsoft.com/office/officeart/2005/8/layout/hList7"/>
    <dgm:cxn modelId="{452C00A8-B960-E347-B274-F972AAB6DBBF}" type="presParOf" srcId="{9A8A6591-BACF-BC45-90E8-8E80F2BF3D5F}" destId="{FF682961-0475-C746-85E9-AE4D0EB4E022}" srcOrd="4" destOrd="0" presId="urn:microsoft.com/office/officeart/2005/8/layout/hList7"/>
    <dgm:cxn modelId="{FF66A5A2-0AFB-0F47-9620-BCA28F012BE7}" type="presParOf" srcId="{FF682961-0475-C746-85E9-AE4D0EB4E022}" destId="{C158F436-AFC5-2141-8096-9395F5806A83}" srcOrd="0" destOrd="0" presId="urn:microsoft.com/office/officeart/2005/8/layout/hList7"/>
    <dgm:cxn modelId="{F77DF8DB-BF14-2A44-9371-E042DA1B8562}" type="presParOf" srcId="{FF682961-0475-C746-85E9-AE4D0EB4E022}" destId="{ECD59C95-1CFA-F149-A386-5E5A4DD5A1B8}" srcOrd="1" destOrd="0" presId="urn:microsoft.com/office/officeart/2005/8/layout/hList7"/>
    <dgm:cxn modelId="{D417508F-DF77-0247-B37E-99F8F11B5B84}" type="presParOf" srcId="{FF682961-0475-C746-85E9-AE4D0EB4E022}" destId="{320D8071-FCD0-0D43-8A0A-322D220C5905}" srcOrd="2" destOrd="0" presId="urn:microsoft.com/office/officeart/2005/8/layout/hList7"/>
    <dgm:cxn modelId="{70B3EE66-CFA0-B349-AD4A-049CD1FA68D9}" type="presParOf" srcId="{FF682961-0475-C746-85E9-AE4D0EB4E022}" destId="{677AB446-7EC4-9D4F-ADD1-E290FAB2103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7C597-9293-4541-A8D4-E1B2DB827AC3}">
      <dsp:nvSpPr>
        <dsp:cNvPr id="0" name=""/>
        <dsp:cNvSpPr/>
      </dsp:nvSpPr>
      <dsp:spPr>
        <a:xfrm>
          <a:off x="1052"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fr-FR" sz="2900" kern="1200" dirty="0" err="1"/>
            <a:t>Before</a:t>
          </a:r>
          <a:endParaRPr lang="fr-FR" sz="2900" kern="1200" dirty="0"/>
        </a:p>
        <a:p>
          <a:pPr marL="0" lvl="0" indent="0" algn="ctr" defTabSz="1289050">
            <a:lnSpc>
              <a:spcPct val="90000"/>
            </a:lnSpc>
            <a:spcBef>
              <a:spcPct val="0"/>
            </a:spcBef>
            <a:spcAft>
              <a:spcPct val="35000"/>
            </a:spcAft>
            <a:buNone/>
          </a:pPr>
          <a:r>
            <a:rPr lang="fr-FR" sz="1300" kern="1200" dirty="0"/>
            <a:t>System Design</a:t>
          </a:r>
        </a:p>
        <a:p>
          <a:pPr marL="0" lvl="0" indent="0" algn="ctr" defTabSz="1289050">
            <a:lnSpc>
              <a:spcPct val="90000"/>
            </a:lnSpc>
            <a:spcBef>
              <a:spcPct val="0"/>
            </a:spcBef>
            <a:spcAft>
              <a:spcPct val="35000"/>
            </a:spcAft>
            <a:buNone/>
          </a:pPr>
          <a:r>
            <a:rPr lang="fr-FR" sz="1300" kern="1200" dirty="0"/>
            <a:t>Training</a:t>
          </a:r>
        </a:p>
        <a:p>
          <a:pPr marL="0" lvl="0" indent="0" algn="ctr" defTabSz="1289050">
            <a:lnSpc>
              <a:spcPct val="90000"/>
            </a:lnSpc>
            <a:spcBef>
              <a:spcPct val="0"/>
            </a:spcBef>
            <a:spcAft>
              <a:spcPct val="35000"/>
            </a:spcAft>
            <a:buNone/>
          </a:pPr>
          <a:r>
            <a:rPr lang="fr-FR" sz="1300" kern="1200" dirty="0" err="1"/>
            <a:t>Demos</a:t>
          </a:r>
          <a:endParaRPr lang="fr-FR" sz="1300" kern="1200" dirty="0"/>
        </a:p>
      </dsp:txBody>
      <dsp:txXfrm>
        <a:off x="1052" y="1471653"/>
        <a:ext cx="1638166" cy="1471653"/>
      </dsp:txXfrm>
    </dsp:sp>
    <dsp:sp modelId="{BC03B8C6-9D1A-1444-B9E6-55EA7ECB68AC}">
      <dsp:nvSpPr>
        <dsp:cNvPr id="0" name=""/>
        <dsp:cNvSpPr/>
      </dsp:nvSpPr>
      <dsp:spPr>
        <a:xfrm>
          <a:off x="207560" y="220748"/>
          <a:ext cx="1225151" cy="12251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B36BBB35-7CF4-B54B-9D5C-A693804B2268}">
      <dsp:nvSpPr>
        <dsp:cNvPr id="0" name=""/>
        <dsp:cNvSpPr/>
      </dsp:nvSpPr>
      <dsp:spPr>
        <a:xfrm>
          <a:off x="1688363"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err="1"/>
            <a:t>During</a:t>
          </a:r>
          <a:endParaRPr lang="fr-FR" sz="2200" kern="1200" dirty="0"/>
        </a:p>
        <a:p>
          <a:pPr marL="0" lvl="0" indent="0" algn="ctr" defTabSz="977900">
            <a:lnSpc>
              <a:spcPct val="90000"/>
            </a:lnSpc>
            <a:spcBef>
              <a:spcPct val="0"/>
            </a:spcBef>
            <a:spcAft>
              <a:spcPct val="35000"/>
            </a:spcAft>
            <a:buNone/>
          </a:pPr>
          <a:r>
            <a:rPr lang="fr-FR" sz="1300" kern="1200" dirty="0"/>
            <a:t>Installation Support</a:t>
          </a:r>
        </a:p>
        <a:p>
          <a:pPr marL="0" lvl="0" indent="0" algn="ctr" defTabSz="977900">
            <a:lnSpc>
              <a:spcPct val="90000"/>
            </a:lnSpc>
            <a:spcBef>
              <a:spcPct val="0"/>
            </a:spcBef>
            <a:spcAft>
              <a:spcPct val="35000"/>
            </a:spcAft>
            <a:buNone/>
          </a:pPr>
          <a:r>
            <a:rPr lang="fr-FR" sz="1300" kern="1200" dirty="0" err="1"/>
            <a:t>Acoustic</a:t>
          </a:r>
          <a:r>
            <a:rPr lang="fr-FR" sz="1300" kern="1200" dirty="0"/>
            <a:t> report</a:t>
          </a:r>
        </a:p>
        <a:p>
          <a:pPr marL="0" lvl="0" indent="0" algn="ctr" defTabSz="977900">
            <a:lnSpc>
              <a:spcPct val="90000"/>
            </a:lnSpc>
            <a:spcBef>
              <a:spcPct val="0"/>
            </a:spcBef>
            <a:spcAft>
              <a:spcPct val="35000"/>
            </a:spcAft>
            <a:buNone/>
          </a:pPr>
          <a:r>
            <a:rPr lang="fr-FR" sz="1300" kern="1200" dirty="0"/>
            <a:t>Assistance</a:t>
          </a:r>
        </a:p>
      </dsp:txBody>
      <dsp:txXfrm>
        <a:off x="1688363" y="1471653"/>
        <a:ext cx="1638166" cy="1471653"/>
      </dsp:txXfrm>
    </dsp:sp>
    <dsp:sp modelId="{A9933353-4B92-3F41-9055-07AAABF7960D}">
      <dsp:nvSpPr>
        <dsp:cNvPr id="0" name=""/>
        <dsp:cNvSpPr/>
      </dsp:nvSpPr>
      <dsp:spPr>
        <a:xfrm>
          <a:off x="1894871" y="220748"/>
          <a:ext cx="1225151" cy="12251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2">
          <a:scrgbClr r="0" g="0" b="0"/>
        </a:effectRef>
        <a:fontRef idx="minor"/>
      </dsp:style>
    </dsp:sp>
    <dsp:sp modelId="{C158F436-AFC5-2141-8096-9395F5806A83}">
      <dsp:nvSpPr>
        <dsp:cNvPr id="0" name=""/>
        <dsp:cNvSpPr/>
      </dsp:nvSpPr>
      <dsp:spPr>
        <a:xfrm>
          <a:off x="3375675"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FR" sz="2400" kern="1200" dirty="0" err="1"/>
            <a:t>After</a:t>
          </a:r>
          <a:endParaRPr lang="fr-FR" sz="2400" kern="1200" dirty="0"/>
        </a:p>
        <a:p>
          <a:pPr marL="0" lvl="0" indent="0" algn="ctr" defTabSz="1066800">
            <a:lnSpc>
              <a:spcPct val="90000"/>
            </a:lnSpc>
            <a:spcBef>
              <a:spcPct val="0"/>
            </a:spcBef>
            <a:spcAft>
              <a:spcPct val="35000"/>
            </a:spcAft>
            <a:buNone/>
          </a:pPr>
          <a:r>
            <a:rPr lang="fr-FR" sz="1300" kern="1200" dirty="0"/>
            <a:t>Hotline</a:t>
          </a:r>
        </a:p>
        <a:p>
          <a:pPr marL="0" lvl="0" indent="0" algn="ctr" defTabSz="1066800">
            <a:lnSpc>
              <a:spcPct val="90000"/>
            </a:lnSpc>
            <a:spcBef>
              <a:spcPct val="0"/>
            </a:spcBef>
            <a:spcAft>
              <a:spcPct val="35000"/>
            </a:spcAft>
            <a:buNone/>
          </a:pPr>
          <a:r>
            <a:rPr lang="fr-FR" sz="1300" kern="1200" dirty="0"/>
            <a:t>Feedback</a:t>
          </a:r>
        </a:p>
        <a:p>
          <a:pPr marL="0" lvl="0" indent="0" algn="ctr" defTabSz="1066800">
            <a:lnSpc>
              <a:spcPct val="90000"/>
            </a:lnSpc>
            <a:spcBef>
              <a:spcPct val="0"/>
            </a:spcBef>
            <a:spcAft>
              <a:spcPct val="35000"/>
            </a:spcAft>
            <a:buNone/>
          </a:pPr>
          <a:r>
            <a:rPr lang="fr-FR" sz="1300" kern="1200" dirty="0" err="1"/>
            <a:t>Technical</a:t>
          </a:r>
          <a:r>
            <a:rPr lang="fr-FR" sz="1300" kern="1200" dirty="0"/>
            <a:t> Docs</a:t>
          </a:r>
        </a:p>
      </dsp:txBody>
      <dsp:txXfrm>
        <a:off x="3375675" y="1471653"/>
        <a:ext cx="1638166" cy="1471653"/>
      </dsp:txXfrm>
    </dsp:sp>
    <dsp:sp modelId="{677AB446-7EC4-9D4F-ADD1-E290FAB2103F}">
      <dsp:nvSpPr>
        <dsp:cNvPr id="0" name=""/>
        <dsp:cNvSpPr/>
      </dsp:nvSpPr>
      <dsp:spPr>
        <a:xfrm>
          <a:off x="3582182" y="220748"/>
          <a:ext cx="1225151" cy="12251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a:noFill/>
        </a:ln>
        <a:effectLst/>
      </dsp:spPr>
      <dsp:style>
        <a:lnRef idx="0">
          <a:scrgbClr r="0" g="0" b="0"/>
        </a:lnRef>
        <a:fillRef idx="1">
          <a:scrgbClr r="0" g="0" b="0"/>
        </a:fillRef>
        <a:effectRef idx="2">
          <a:scrgbClr r="0" g="0" b="0"/>
        </a:effectRef>
        <a:fontRef idx="minor"/>
      </dsp:style>
    </dsp:sp>
    <dsp:sp modelId="{A5960EC0-7435-CD49-8F95-86AEC5FCBF26}">
      <dsp:nvSpPr>
        <dsp:cNvPr id="0" name=""/>
        <dsp:cNvSpPr/>
      </dsp:nvSpPr>
      <dsp:spPr>
        <a:xfrm>
          <a:off x="200595" y="2943307"/>
          <a:ext cx="4613702" cy="551870"/>
        </a:xfrm>
        <a:prstGeom prst="leftRightArrow">
          <a:avLst/>
        </a:prstGeom>
        <a:solidFill>
          <a:schemeClr val="bg1">
            <a:lumMod val="85000"/>
          </a:schemeClr>
        </a:soli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08654-B720-CE4D-BAB8-1E702CCA8C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EA45CB-4239-AF4D-9297-73CE02E3D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6C5BEB-742E-5C43-8F5E-19C111FB2350}"/>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5" name="Espace réservé du pied de page 4">
            <a:extLst>
              <a:ext uri="{FF2B5EF4-FFF2-40B4-BE49-F238E27FC236}">
                <a16:creationId xmlns:a16="http://schemas.microsoft.com/office/drawing/2014/main" id="{F83E241A-E518-9242-B0D0-801545A44A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EA56D5-732B-C845-AF21-28F41A0099F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43956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E6EBF-68CA-CA45-AA57-A40D75CFBF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704F86-C35F-124F-9723-20FD2729832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2F12D2-0CEF-5549-A667-D7C818C173A8}"/>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5" name="Espace réservé du pied de page 4">
            <a:extLst>
              <a:ext uri="{FF2B5EF4-FFF2-40B4-BE49-F238E27FC236}">
                <a16:creationId xmlns:a16="http://schemas.microsoft.com/office/drawing/2014/main" id="{7A9877A7-7821-6B4C-8497-E070283694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E4B1A3-067A-1D4D-A86B-4B831D64388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9214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737318-0876-0C42-AEDC-B9F4A3E552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AC5DA6E-B3F8-AC46-B7F9-E47E8069492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85D1E3-163B-F340-84DF-52D0E3BFBDE0}"/>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5" name="Espace réservé du pied de page 4">
            <a:extLst>
              <a:ext uri="{FF2B5EF4-FFF2-40B4-BE49-F238E27FC236}">
                <a16:creationId xmlns:a16="http://schemas.microsoft.com/office/drawing/2014/main" id="{6A3471C4-0A0E-5F48-9620-E7C13707C8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4D1395-1D1C-C141-986B-23D6600860BB}"/>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267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948F6-090E-844A-9254-2FF96ADF0C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45BCA8-0F57-B84D-A34A-7494072326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F36511-C517-7B44-8162-4CBD81263991}"/>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5" name="Espace réservé du pied de page 4">
            <a:extLst>
              <a:ext uri="{FF2B5EF4-FFF2-40B4-BE49-F238E27FC236}">
                <a16:creationId xmlns:a16="http://schemas.microsoft.com/office/drawing/2014/main" id="{A79BBDBF-615A-3547-9F5F-79A9C62337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28E270-A6B2-9C4A-BC68-21FB9B325EE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62892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FCD95-2C40-B843-B3DC-5C37C8324F2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B359D9-0F5F-6B43-B3F8-85ACF79E2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B8A7137-C419-4849-86DA-C013000D198F}"/>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5" name="Espace réservé du pied de page 4">
            <a:extLst>
              <a:ext uri="{FF2B5EF4-FFF2-40B4-BE49-F238E27FC236}">
                <a16:creationId xmlns:a16="http://schemas.microsoft.com/office/drawing/2014/main" id="{CD9147D1-1285-7643-BFE8-96EA1A95AA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980B21-C754-E54C-A95E-4134B9DB9D93}"/>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0547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2DBF0-1371-7747-9033-3D3EE636AF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896206-49F2-2943-AA49-A3FDD1C38A5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FE82C8B-F343-9A4B-B790-5B5205052D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3CBAC31-4C9E-E643-B3A0-A2A58A884E35}"/>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6" name="Espace réservé du pied de page 5">
            <a:extLst>
              <a:ext uri="{FF2B5EF4-FFF2-40B4-BE49-F238E27FC236}">
                <a16:creationId xmlns:a16="http://schemas.microsoft.com/office/drawing/2014/main" id="{AC01BCC9-C16C-194D-A669-03BC94C7BE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F6B667-364A-F54D-8039-318559DA6E2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410444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AED8C-3A6A-AB40-ACA1-306376411B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E4E8981-CAD1-1C4D-9880-9615C37D4E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DC9C01-9C56-0946-BF76-75F899EBF3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4C1749C-2855-E544-A981-848EE4B66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0218F6-FB04-764F-8A24-AAAAA669227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C535CC-62CB-0848-BABC-0C16F5C542F2}"/>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8" name="Espace réservé du pied de page 7">
            <a:extLst>
              <a:ext uri="{FF2B5EF4-FFF2-40B4-BE49-F238E27FC236}">
                <a16:creationId xmlns:a16="http://schemas.microsoft.com/office/drawing/2014/main" id="{EED13881-78FD-CC47-A96B-3D4944B534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3899A5-B5EE-AB45-835A-E0E8C8DBA0A5}"/>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04599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DB0794-ED62-5A4D-9D51-77060198125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05622A-56E5-1148-9B78-BBCB5E26C587}"/>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4" name="Espace réservé du pied de page 3">
            <a:extLst>
              <a:ext uri="{FF2B5EF4-FFF2-40B4-BE49-F238E27FC236}">
                <a16:creationId xmlns:a16="http://schemas.microsoft.com/office/drawing/2014/main" id="{610732AB-6D64-DC4C-84C4-3FFC909F30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E49E96C-6220-7E42-A8BD-61787EC3E89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57508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DF30377-5793-5846-9CD5-687FE2C5D5D6}"/>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3" name="Espace réservé du pied de page 2">
            <a:extLst>
              <a:ext uri="{FF2B5EF4-FFF2-40B4-BE49-F238E27FC236}">
                <a16:creationId xmlns:a16="http://schemas.microsoft.com/office/drawing/2014/main" id="{D07B3C68-C39E-564A-A4FB-FD729460C8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4163547-654E-DA44-A7DB-8DB2E4260342}"/>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88174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F2FC0-692B-8B49-893D-D4E3899DD1D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3847953-3E3D-F546-9C10-141081473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2742A9-ADA5-4F4C-A3C2-AB37AFBC7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188F28-BF7E-3142-A247-6F829F750C26}"/>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6" name="Espace réservé du pied de page 5">
            <a:extLst>
              <a:ext uri="{FF2B5EF4-FFF2-40B4-BE49-F238E27FC236}">
                <a16:creationId xmlns:a16="http://schemas.microsoft.com/office/drawing/2014/main" id="{05A1475A-7670-EE4E-A5ED-CC3C8EB8A4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C758A3-DB73-6843-868F-96FABAD9CC7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71349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2D50-6C22-A14D-97BE-177569AD15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5BDF92-B1E3-9346-ABAD-4F5E22DC6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E6FC3E7D-288D-0C41-9319-BA63A7AC2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F69EC-2D30-6F4B-8556-D8B7090E9B6D}"/>
              </a:ext>
            </a:extLst>
          </p:cNvPr>
          <p:cNvSpPr>
            <a:spLocks noGrp="1"/>
          </p:cNvSpPr>
          <p:nvPr>
            <p:ph type="dt" sz="half" idx="10"/>
          </p:nvPr>
        </p:nvSpPr>
        <p:spPr/>
        <p:txBody>
          <a:bodyPr/>
          <a:lstStyle/>
          <a:p>
            <a:fld id="{511FE4C4-AD90-6947-935B-6E3A667C3A68}" type="datetimeFigureOut">
              <a:rPr lang="fr-FR" smtClean="0"/>
              <a:t>27/01/2021</a:t>
            </a:fld>
            <a:endParaRPr lang="fr-FR"/>
          </a:p>
        </p:txBody>
      </p:sp>
      <p:sp>
        <p:nvSpPr>
          <p:cNvPr id="6" name="Espace réservé du pied de page 5">
            <a:extLst>
              <a:ext uri="{FF2B5EF4-FFF2-40B4-BE49-F238E27FC236}">
                <a16:creationId xmlns:a16="http://schemas.microsoft.com/office/drawing/2014/main" id="{74944D8A-45E6-0A44-9F99-472A385FAD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7B1784-00D2-E444-A7C5-536B21E7D991}"/>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04973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BD2EAB-C5BD-4345-83B9-9CC224549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C8DD8E-2D0D-4D4E-ACB4-F54C015C4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2AD3B7-50D1-444C-8067-C329CC0AB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FE4C4-AD90-6947-935B-6E3A667C3A68}" type="datetimeFigureOut">
              <a:rPr lang="fr-FR" smtClean="0"/>
              <a:t>27/01/2021</a:t>
            </a:fld>
            <a:endParaRPr lang="fr-FR"/>
          </a:p>
        </p:txBody>
      </p:sp>
      <p:sp>
        <p:nvSpPr>
          <p:cNvPr id="5" name="Espace réservé du pied de page 4">
            <a:extLst>
              <a:ext uri="{FF2B5EF4-FFF2-40B4-BE49-F238E27FC236}">
                <a16:creationId xmlns:a16="http://schemas.microsoft.com/office/drawing/2014/main" id="{021AB338-C25F-F34F-B5F8-C060B80AEB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8968280-77E1-CA4C-9B67-3016FBB8A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00C8-DD4F-C840-906D-7C686C97148A}" type="slidenum">
              <a:rPr lang="fr-FR" smtClean="0"/>
              <a:t>‹N°›</a:t>
            </a:fld>
            <a:endParaRPr lang="fr-FR"/>
          </a:p>
        </p:txBody>
      </p:sp>
      <p:cxnSp>
        <p:nvCxnSpPr>
          <p:cNvPr id="8" name="Connecteur droit 7">
            <a:extLst>
              <a:ext uri="{FF2B5EF4-FFF2-40B4-BE49-F238E27FC236}">
                <a16:creationId xmlns:a16="http://schemas.microsoft.com/office/drawing/2014/main" id="{DB54ADE3-37B7-0148-8640-F246B40603A4}"/>
              </a:ext>
            </a:extLst>
          </p:cNvPr>
          <p:cNvCxnSpPr/>
          <p:nvPr userDrawn="1"/>
        </p:nvCxnSpPr>
        <p:spPr>
          <a:xfrm>
            <a:off x="0" y="910676"/>
            <a:ext cx="12192000" cy="0"/>
          </a:xfrm>
          <a:prstGeom prst="line">
            <a:avLst/>
          </a:prstGeom>
          <a:ln w="44450">
            <a:solidFill>
              <a:srgbClr val="3A57A7"/>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DF72F36A-5E0C-E94D-8364-9E078F8ABC46}"/>
              </a:ext>
            </a:extLst>
          </p:cNvPr>
          <p:cNvPicPr>
            <a:picLocks noChangeAspect="1"/>
          </p:cNvPicPr>
          <p:nvPr userDrawn="1"/>
        </p:nvPicPr>
        <p:blipFill>
          <a:blip r:embed="rId13"/>
          <a:stretch>
            <a:fillRect/>
          </a:stretch>
        </p:blipFill>
        <p:spPr>
          <a:xfrm>
            <a:off x="10417042" y="185738"/>
            <a:ext cx="1627247" cy="591233"/>
          </a:xfrm>
          <a:prstGeom prst="rect">
            <a:avLst/>
          </a:prstGeom>
        </p:spPr>
      </p:pic>
    </p:spTree>
    <p:extLst>
      <p:ext uri="{BB962C8B-B14F-4D97-AF65-F5344CB8AC3E}">
        <p14:creationId xmlns:p14="http://schemas.microsoft.com/office/powerpoint/2010/main" val="293246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E277CA-0811-3A4C-B953-80DD6EBB1BE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79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8" name="Image 7">
            <a:extLst>
              <a:ext uri="{FF2B5EF4-FFF2-40B4-BE49-F238E27FC236}">
                <a16:creationId xmlns:a16="http://schemas.microsoft.com/office/drawing/2014/main" id="{3A39F869-B5F2-C247-92BF-766BC0793D10}"/>
              </a:ext>
            </a:extLst>
          </p:cNvPr>
          <p:cNvPicPr>
            <a:picLocks noChangeAspect="1"/>
          </p:cNvPicPr>
          <p:nvPr/>
        </p:nvPicPr>
        <p:blipFill rotWithShape="1">
          <a:blip r:embed="rId2"/>
          <a:srcRect t="9776" b="1229"/>
          <a:stretch/>
        </p:blipFill>
        <p:spPr>
          <a:xfrm>
            <a:off x="0" y="929268"/>
            <a:ext cx="12192000" cy="5928732"/>
          </a:xfrm>
          <a:prstGeom prst="rect">
            <a:avLst/>
          </a:prstGeom>
        </p:spPr>
      </p:pic>
      <p:pic>
        <p:nvPicPr>
          <p:cNvPr id="10" name="Image 9">
            <a:extLst>
              <a:ext uri="{FF2B5EF4-FFF2-40B4-BE49-F238E27FC236}">
                <a16:creationId xmlns:a16="http://schemas.microsoft.com/office/drawing/2014/main" id="{4EF92625-1AA9-C449-B13E-06B3F2DB5722}"/>
              </a:ext>
            </a:extLst>
          </p:cNvPr>
          <p:cNvPicPr>
            <a:picLocks noChangeAspect="1"/>
          </p:cNvPicPr>
          <p:nvPr/>
        </p:nvPicPr>
        <p:blipFill>
          <a:blip r:embed="rId3"/>
          <a:stretch>
            <a:fillRect/>
          </a:stretch>
        </p:blipFill>
        <p:spPr>
          <a:xfrm>
            <a:off x="1583831" y="5009515"/>
            <a:ext cx="1855814" cy="1142423"/>
          </a:xfrm>
          <a:prstGeom prst="rect">
            <a:avLst/>
          </a:prstGeom>
        </p:spPr>
      </p:pic>
      <p:sp>
        <p:nvSpPr>
          <p:cNvPr id="11" name="Rectangle 10">
            <a:extLst>
              <a:ext uri="{FF2B5EF4-FFF2-40B4-BE49-F238E27FC236}">
                <a16:creationId xmlns:a16="http://schemas.microsoft.com/office/drawing/2014/main" id="{CE6E0783-F689-304B-A965-F6497D88CDEA}"/>
              </a:ext>
            </a:extLst>
          </p:cNvPr>
          <p:cNvSpPr/>
          <p:nvPr/>
        </p:nvSpPr>
        <p:spPr>
          <a:xfrm>
            <a:off x="4724400" y="4303455"/>
            <a:ext cx="6995850" cy="2554545"/>
          </a:xfrm>
          <a:prstGeom prst="rect">
            <a:avLst/>
          </a:prstGeom>
        </p:spPr>
        <p:txBody>
          <a:bodyPr wrap="square">
            <a:spAutoFit/>
          </a:bodyPr>
          <a:lstStyle/>
          <a:p>
            <a:r>
              <a:rPr lang="en" sz="1600" dirty="0">
                <a:solidFill>
                  <a:srgbClr val="000000"/>
                </a:solidFill>
                <a:latin typeface="Arial" panose="020B0604020202020204" pitchFamily="34" charset="0"/>
                <a:cs typeface="Arial" panose="020B0604020202020204" pitchFamily="34" charset="0"/>
              </a:rPr>
              <a:t>Our </a:t>
            </a:r>
            <a:r>
              <a:rPr lang="en" sz="1600" b="1" dirty="0">
                <a:solidFill>
                  <a:srgbClr val="000000"/>
                </a:solidFill>
                <a:latin typeface="Arial" panose="020B0604020202020204" pitchFamily="34" charset="0"/>
                <a:cs typeface="Arial" panose="020B0604020202020204" pitchFamily="34" charset="0"/>
              </a:rPr>
              <a:t>GEO S12 </a:t>
            </a:r>
            <a:r>
              <a:rPr lang="en" sz="1600" dirty="0">
                <a:solidFill>
                  <a:srgbClr val="000000"/>
                </a:solidFill>
                <a:latin typeface="Arial" panose="020B0604020202020204" pitchFamily="34" charset="0"/>
                <a:cs typeface="Arial" panose="020B0604020202020204" pitchFamily="34" charset="0"/>
              </a:rPr>
              <a:t>and </a:t>
            </a:r>
            <a:r>
              <a:rPr lang="en" sz="1600" b="1" dirty="0">
                <a:solidFill>
                  <a:srgbClr val="000000"/>
                </a:solidFill>
                <a:latin typeface="Arial" panose="020B0604020202020204" pitchFamily="34" charset="0"/>
                <a:cs typeface="Arial" panose="020B0604020202020204" pitchFamily="34" charset="0"/>
              </a:rPr>
              <a:t>GEO S12-ST loudspeakers </a:t>
            </a:r>
            <a:r>
              <a:rPr lang="en" sz="1600" dirty="0">
                <a:solidFill>
                  <a:srgbClr val="000000"/>
                </a:solidFill>
                <a:latin typeface="Arial" panose="020B0604020202020204" pitchFamily="34" charset="0"/>
                <a:cs typeface="Arial" panose="020B0604020202020204" pitchFamily="34" charset="0"/>
              </a:rPr>
              <a:t>have successfully passed the test procedures and complied with the rigorous requirements to be certified as EN54-24 products.</a:t>
            </a:r>
          </a:p>
          <a:p>
            <a:endParaRPr lang="en" sz="1600" dirty="0">
              <a:solidFill>
                <a:srgbClr val="000000"/>
              </a:solidFill>
              <a:latin typeface="Arial" panose="020B0604020202020204" pitchFamily="34" charset="0"/>
              <a:cs typeface="Arial" panose="020B0604020202020204" pitchFamily="34" charset="0"/>
            </a:endParaRPr>
          </a:p>
          <a:p>
            <a:r>
              <a:rPr lang="en" sz="1600" dirty="0">
                <a:solidFill>
                  <a:srgbClr val="000000"/>
                </a:solidFill>
                <a:latin typeface="Arial" panose="020B0604020202020204" pitchFamily="34" charset="0"/>
                <a:cs typeface="Arial" panose="020B0604020202020204" pitchFamily="34" charset="0"/>
              </a:rPr>
              <a:t>The EN54 gives common requirements for the construction of voice alarm loudspeakers and their performance under different </a:t>
            </a:r>
            <a:r>
              <a:rPr lang="en" sz="1600" dirty="0">
                <a:solidFill>
                  <a:srgbClr val="3A57A7"/>
                </a:solidFill>
                <a:latin typeface="Arial" panose="020B0604020202020204" pitchFamily="34" charset="0"/>
                <a:cs typeface="Arial" panose="020B0604020202020204" pitchFamily="34" charset="0"/>
              </a:rPr>
              <a:t>climatic conditions</a:t>
            </a:r>
            <a:r>
              <a:rPr lang="en" sz="1600" dirty="0">
                <a:solidFill>
                  <a:srgbClr val="000000"/>
                </a:solidFill>
                <a:latin typeface="Arial" panose="020B0604020202020204" pitchFamily="34" charset="0"/>
                <a:cs typeface="Arial" panose="020B0604020202020204" pitchFamily="34" charset="0"/>
              </a:rPr>
              <a:t>.</a:t>
            </a:r>
          </a:p>
          <a:p>
            <a:endParaRPr lang="en" sz="1600" dirty="0">
              <a:solidFill>
                <a:srgbClr val="000000"/>
              </a:solidFill>
              <a:latin typeface="Arial" panose="020B0604020202020204" pitchFamily="34" charset="0"/>
              <a:cs typeface="Arial" panose="020B0604020202020204" pitchFamily="34" charset="0"/>
            </a:endParaRPr>
          </a:p>
          <a:p>
            <a:r>
              <a:rPr lang="en" sz="1600" dirty="0">
                <a:solidFill>
                  <a:srgbClr val="000000"/>
                </a:solidFill>
                <a:latin typeface="Arial" panose="020B0604020202020204" pitchFamily="34" charset="0"/>
                <a:cs typeface="Arial" panose="020B0604020202020204" pitchFamily="34" charset="0"/>
              </a:rPr>
              <a:t>In case of emergency, loudspeakers must provide </a:t>
            </a:r>
            <a:r>
              <a:rPr lang="en" sz="1600" dirty="0">
                <a:solidFill>
                  <a:srgbClr val="3A57A7"/>
                </a:solidFill>
                <a:latin typeface="Arial" panose="020B0604020202020204" pitchFamily="34" charset="0"/>
                <a:cs typeface="Arial" panose="020B0604020202020204" pitchFamily="34" charset="0"/>
              </a:rPr>
              <a:t>intelligible warning </a:t>
            </a:r>
            <a:r>
              <a:rPr lang="en" sz="1600" dirty="0">
                <a:solidFill>
                  <a:srgbClr val="000000"/>
                </a:solidFill>
                <a:latin typeface="Arial" panose="020B0604020202020204" pitchFamily="34" charset="0"/>
                <a:cs typeface="Arial" panose="020B0604020202020204" pitchFamily="34" charset="0"/>
              </a:rPr>
              <a:t>and </a:t>
            </a:r>
            <a:r>
              <a:rPr lang="en" sz="1600" dirty="0">
                <a:solidFill>
                  <a:srgbClr val="3A57A7"/>
                </a:solidFill>
                <a:latin typeface="Arial" panose="020B0604020202020204" pitchFamily="34" charset="0"/>
                <a:cs typeface="Arial" panose="020B0604020202020204" pitchFamily="34" charset="0"/>
              </a:rPr>
              <a:t>evacuation instructions </a:t>
            </a:r>
            <a:r>
              <a:rPr lang="en" sz="1600" dirty="0">
                <a:solidFill>
                  <a:srgbClr val="000000"/>
                </a:solidFill>
                <a:latin typeface="Arial" panose="020B0604020202020204" pitchFamily="34" charset="0"/>
                <a:cs typeface="Arial" panose="020B0604020202020204" pitchFamily="34" charset="0"/>
              </a:rPr>
              <a:t>to the public in a in a short time-frame. </a:t>
            </a:r>
          </a:p>
          <a:p>
            <a:endParaRPr lang="en"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9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250"/>
                                        <p:tgtEl>
                                          <p:spTgt spid="11"/>
                                        </p:tgtEl>
                                      </p:cBhvr>
                                    </p:animEffect>
                                  </p:childTnLst>
                                </p:cTn>
                              </p:par>
                            </p:childTnLst>
                          </p:cTn>
                        </p:par>
                        <p:par>
                          <p:cTn id="12" fill="hold">
                            <p:stCondLst>
                              <p:cond delay="325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D9DC7B1-B393-814D-AE37-75DB6BE4051F}"/>
              </a:ext>
            </a:extLst>
          </p:cNvPr>
          <p:cNvPicPr>
            <a:picLocks noChangeAspect="1"/>
          </p:cNvPicPr>
          <p:nvPr/>
        </p:nvPicPr>
        <p:blipFill rotWithShape="1">
          <a:blip r:embed="rId2"/>
          <a:srcRect r="20428"/>
          <a:stretch/>
        </p:blipFill>
        <p:spPr>
          <a:xfrm>
            <a:off x="5914663" y="941337"/>
            <a:ext cx="6277337" cy="591666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2" name="Rectangle 1">
            <a:extLst>
              <a:ext uri="{FF2B5EF4-FFF2-40B4-BE49-F238E27FC236}">
                <a16:creationId xmlns:a16="http://schemas.microsoft.com/office/drawing/2014/main" id="{868659ED-4CAA-2F4A-86F0-F7FE143E9798}"/>
              </a:ext>
            </a:extLst>
          </p:cNvPr>
          <p:cNvSpPr/>
          <p:nvPr/>
        </p:nvSpPr>
        <p:spPr>
          <a:xfrm>
            <a:off x="327101" y="1766391"/>
            <a:ext cx="7048389" cy="830997"/>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At NEXO, </a:t>
            </a:r>
            <a:r>
              <a:rPr lang="fr-FR" sz="2400" dirty="0" err="1">
                <a:latin typeface="Arial" panose="020B0604020202020204" pitchFamily="34" charset="0"/>
                <a:cs typeface="Arial" panose="020B0604020202020204" pitchFamily="34" charset="0"/>
              </a:rPr>
              <a:t>we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believe</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supporting</a:t>
            </a:r>
            <a:r>
              <a:rPr lang="fr-FR" sz="2400" dirty="0">
                <a:latin typeface="Arial" panose="020B0604020202020204" pitchFamily="34" charset="0"/>
                <a:cs typeface="Arial" panose="020B0604020202020204" pitchFamily="34" charset="0"/>
              </a:rPr>
              <a:t> the consultant, </a:t>
            </a:r>
          </a:p>
          <a:p>
            <a:r>
              <a:rPr lang="fr-FR" sz="2400" dirty="0">
                <a:latin typeface="Arial" panose="020B0604020202020204" pitchFamily="34" charset="0"/>
                <a:cs typeface="Arial" panose="020B0604020202020204" pitchFamily="34" charset="0"/>
              </a:rPr>
              <a:t>not in </a:t>
            </a:r>
            <a:r>
              <a:rPr lang="fr-FR" sz="2400" dirty="0" err="1">
                <a:latin typeface="Arial" panose="020B0604020202020204" pitchFamily="34" charset="0"/>
                <a:cs typeface="Arial" panose="020B0604020202020204" pitchFamily="34" charset="0"/>
              </a:rPr>
              <a:t>trying</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be</a:t>
            </a:r>
            <a:r>
              <a:rPr lang="fr-FR" sz="2400" dirty="0">
                <a:latin typeface="Arial" panose="020B0604020202020204" pitchFamily="34" charset="0"/>
                <a:cs typeface="Arial" panose="020B0604020202020204" pitchFamily="34" charset="0"/>
              </a:rPr>
              <a:t> one!</a:t>
            </a:r>
          </a:p>
        </p:txBody>
      </p:sp>
      <p:sp>
        <p:nvSpPr>
          <p:cNvPr id="5" name="Rectangle 4">
            <a:extLst>
              <a:ext uri="{FF2B5EF4-FFF2-40B4-BE49-F238E27FC236}">
                <a16:creationId xmlns:a16="http://schemas.microsoft.com/office/drawing/2014/main" id="{E8BF325E-ACFF-EC4E-B491-B7B837D3AB75}"/>
              </a:ext>
            </a:extLst>
          </p:cNvPr>
          <p:cNvSpPr/>
          <p:nvPr/>
        </p:nvSpPr>
        <p:spPr>
          <a:xfrm>
            <a:off x="327101" y="1058505"/>
            <a:ext cx="4730124" cy="707886"/>
          </a:xfrm>
          <a:prstGeom prst="rect">
            <a:avLst/>
          </a:prstGeom>
        </p:spPr>
        <p:txBody>
          <a:bodyPr wrap="square">
            <a:spAutoFit/>
          </a:bodyPr>
          <a:lstStyle/>
          <a:p>
            <a:r>
              <a:rPr lang="fr-FR" sz="4000" dirty="0" err="1">
                <a:solidFill>
                  <a:srgbClr val="3A57A7"/>
                </a:solidFill>
                <a:latin typeface="Arial" panose="020B0604020202020204" pitchFamily="34" charset="0"/>
                <a:cs typeface="Arial" panose="020B0604020202020204" pitchFamily="34" charset="0"/>
              </a:rPr>
              <a:t>Dedicated</a:t>
            </a:r>
            <a:r>
              <a:rPr lang="fr-FR" sz="4000" dirty="0">
                <a:solidFill>
                  <a:srgbClr val="3A57A7"/>
                </a:solidFill>
                <a:latin typeface="Arial" panose="020B0604020202020204" pitchFamily="34" charset="0"/>
                <a:cs typeface="Arial" panose="020B0604020202020204" pitchFamily="34" charset="0"/>
              </a:rPr>
              <a:t> Support</a:t>
            </a:r>
          </a:p>
        </p:txBody>
      </p:sp>
      <p:graphicFrame>
        <p:nvGraphicFramePr>
          <p:cNvPr id="3" name="Diagramme 2">
            <a:extLst>
              <a:ext uri="{FF2B5EF4-FFF2-40B4-BE49-F238E27FC236}">
                <a16:creationId xmlns:a16="http://schemas.microsoft.com/office/drawing/2014/main" id="{04106073-9D96-0542-98ED-17BD8839C15A}"/>
              </a:ext>
            </a:extLst>
          </p:cNvPr>
          <p:cNvGraphicFramePr/>
          <p:nvPr>
            <p:extLst>
              <p:ext uri="{D42A27DB-BD31-4B8C-83A1-F6EECF244321}">
                <p14:modId xmlns:p14="http://schemas.microsoft.com/office/powerpoint/2010/main" val="174198304"/>
              </p:ext>
            </p:extLst>
          </p:nvPr>
        </p:nvGraphicFramePr>
        <p:xfrm>
          <a:off x="327101" y="2806560"/>
          <a:ext cx="5014894" cy="3679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a:extLst>
              <a:ext uri="{FF2B5EF4-FFF2-40B4-BE49-F238E27FC236}">
                <a16:creationId xmlns:a16="http://schemas.microsoft.com/office/drawing/2014/main" id="{1135A3BF-0351-9642-B9F8-EAC5E8911662}"/>
              </a:ext>
            </a:extLst>
          </p:cNvPr>
          <p:cNvSpPr/>
          <p:nvPr/>
        </p:nvSpPr>
        <p:spPr>
          <a:xfrm>
            <a:off x="1155010" y="5888907"/>
            <a:ext cx="3359075" cy="276999"/>
          </a:xfrm>
          <a:prstGeom prst="rect">
            <a:avLst/>
          </a:prstGeom>
        </p:spPr>
        <p:txBody>
          <a:bodyPr wrap="square">
            <a:spAutoFit/>
          </a:bodyPr>
          <a:lstStyle/>
          <a:p>
            <a:pPr algn="ctr"/>
            <a:r>
              <a:rPr lang="fr-FR" sz="1200" dirty="0" err="1">
                <a:latin typeface="Arial" panose="020B0604020202020204" pitchFamily="34" charset="0"/>
                <a:cs typeface="Arial" panose="020B0604020202020204" pitchFamily="34" charset="0"/>
              </a:rPr>
              <a:t>Technical@nexo.fr</a:t>
            </a:r>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32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1000"/>
                                        <p:tgtEl>
                                          <p:spTgt spid="1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250"/>
                                        <p:tgtEl>
                                          <p:spTgt spid="3"/>
                                        </p:tgtEl>
                                      </p:cBhvr>
                                    </p:animEffect>
                                    <p:anim calcmode="lin" valueType="num">
                                      <p:cBhvr>
                                        <p:cTn id="20" dur="1250" fill="hold"/>
                                        <p:tgtEl>
                                          <p:spTgt spid="3"/>
                                        </p:tgtEl>
                                        <p:attrNameLst>
                                          <p:attrName>ppt_x</p:attrName>
                                        </p:attrNameLst>
                                      </p:cBhvr>
                                      <p:tavLst>
                                        <p:tav tm="0">
                                          <p:val>
                                            <p:strVal val="#ppt_x"/>
                                          </p:val>
                                        </p:tav>
                                        <p:tav tm="100000">
                                          <p:val>
                                            <p:strVal val="#ppt_x"/>
                                          </p:val>
                                        </p:tav>
                                      </p:tavLst>
                                    </p:anim>
                                    <p:anim calcmode="lin" valueType="num">
                                      <p:cBhvr>
                                        <p:cTn id="21" dur="125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Graphic spid="3" grpId="0">
        <p:bldAsOne/>
      </p:bldGraphic>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DC0E6D5-A3A1-9543-B3A6-8EE0D8B5D266}"/>
              </a:ext>
            </a:extLst>
          </p:cNvPr>
          <p:cNvPicPr>
            <a:picLocks noChangeAspect="1"/>
          </p:cNvPicPr>
          <p:nvPr/>
        </p:nvPicPr>
        <p:blipFill>
          <a:blip r:embed="rId2"/>
          <a:stretch>
            <a:fillRect/>
          </a:stretch>
        </p:blipFill>
        <p:spPr>
          <a:xfrm rot="16200000">
            <a:off x="-992021" y="1933316"/>
            <a:ext cx="5916705" cy="3932663"/>
          </a:xfrm>
          <a:prstGeom prst="rect">
            <a:avLst/>
          </a:prstGeom>
        </p:spPr>
      </p:pic>
      <p:pic>
        <p:nvPicPr>
          <p:cNvPr id="9" name="Image 8">
            <a:extLst>
              <a:ext uri="{FF2B5EF4-FFF2-40B4-BE49-F238E27FC236}">
                <a16:creationId xmlns:a16="http://schemas.microsoft.com/office/drawing/2014/main" id="{E1D7B736-B0AF-B646-B8FF-A1FCD457A03D}"/>
              </a:ext>
            </a:extLst>
          </p:cNvPr>
          <p:cNvPicPr>
            <a:picLocks noChangeAspect="1"/>
          </p:cNvPicPr>
          <p:nvPr/>
        </p:nvPicPr>
        <p:blipFill rotWithShape="1">
          <a:blip r:embed="rId3"/>
          <a:srcRect t="17651" r="27121" b="5271"/>
          <a:stretch/>
        </p:blipFill>
        <p:spPr>
          <a:xfrm>
            <a:off x="3724507" y="1048215"/>
            <a:ext cx="8474219" cy="5809786"/>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Rectangle 5">
            <a:extLst>
              <a:ext uri="{FF2B5EF4-FFF2-40B4-BE49-F238E27FC236}">
                <a16:creationId xmlns:a16="http://schemas.microsoft.com/office/drawing/2014/main" id="{E53DFD54-D9EC-B042-BB7C-0541126D0DBD}"/>
              </a:ext>
            </a:extLst>
          </p:cNvPr>
          <p:cNvSpPr/>
          <p:nvPr/>
        </p:nvSpPr>
        <p:spPr>
          <a:xfrm>
            <a:off x="1226996" y="1018832"/>
            <a:ext cx="4730124" cy="861774"/>
          </a:xfrm>
          <a:prstGeom prst="rect">
            <a:avLst/>
          </a:prstGeom>
        </p:spPr>
        <p:txBody>
          <a:bodyPr wrap="square">
            <a:spAutoFit/>
          </a:bodyPr>
          <a:lstStyle/>
          <a:p>
            <a:r>
              <a:rPr lang="fr-FR" sz="5000" dirty="0">
                <a:solidFill>
                  <a:srgbClr val="3A57A7"/>
                </a:solidFill>
                <a:latin typeface="Arial" panose="020B0604020202020204" pitchFamily="34" charset="0"/>
                <a:cs typeface="Arial" panose="020B0604020202020204" pitchFamily="34" charset="0"/>
              </a:rPr>
              <a:t>System design</a:t>
            </a:r>
          </a:p>
        </p:txBody>
      </p:sp>
      <p:sp>
        <p:nvSpPr>
          <p:cNvPr id="7" name="Rectangle 6">
            <a:extLst>
              <a:ext uri="{FF2B5EF4-FFF2-40B4-BE49-F238E27FC236}">
                <a16:creationId xmlns:a16="http://schemas.microsoft.com/office/drawing/2014/main" id="{7C3E1D97-2574-964B-836B-656712F124FE}"/>
              </a:ext>
            </a:extLst>
          </p:cNvPr>
          <p:cNvSpPr/>
          <p:nvPr/>
        </p:nvSpPr>
        <p:spPr>
          <a:xfrm>
            <a:off x="1443084" y="2566078"/>
            <a:ext cx="4962789" cy="255454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NEXO </a:t>
            </a:r>
            <a:r>
              <a:rPr lang="fr-FR" sz="1600" dirty="0" err="1">
                <a:latin typeface="Arial" panose="020B0604020202020204" pitchFamily="34" charset="0"/>
                <a:cs typeface="Arial" panose="020B0604020202020204" pitchFamily="34" charset="0"/>
              </a:rPr>
              <a:t>is</a:t>
            </a:r>
            <a:r>
              <a:rPr lang="fr-FR" sz="1600" dirty="0">
                <a:latin typeface="Arial" panose="020B0604020202020204" pitchFamily="34" charset="0"/>
                <a:cs typeface="Arial" panose="020B0604020202020204" pitchFamily="34" charset="0"/>
              </a:rPr>
              <a:t> able to </a:t>
            </a:r>
            <a:r>
              <a:rPr lang="fr-FR" sz="1600" dirty="0" err="1">
                <a:latin typeface="Arial" panose="020B0604020202020204" pitchFamily="34" charset="0"/>
                <a:cs typeface="Arial" panose="020B0604020202020204" pitchFamily="34" charset="0"/>
              </a:rPr>
              <a:t>provide</a:t>
            </a:r>
            <a:r>
              <a:rPr lang="fr-FR" sz="1600" dirty="0">
                <a:latin typeface="Arial" panose="020B0604020202020204" pitchFamily="34" charset="0"/>
                <a:cs typeface="Arial" panose="020B0604020202020204" pitchFamily="34" charset="0"/>
              </a:rPr>
              <a:t> full </a:t>
            </a:r>
            <a:r>
              <a:rPr lang="fr-FR" sz="1600" dirty="0" err="1">
                <a:latin typeface="Arial" panose="020B0604020202020204" pitchFamily="34" charset="0"/>
                <a:cs typeface="Arial" panose="020B0604020202020204" pitchFamily="34" charset="0"/>
              </a:rPr>
              <a:t>sound</a:t>
            </a:r>
            <a:r>
              <a:rPr lang="fr-FR" sz="1600" dirty="0">
                <a:latin typeface="Arial" panose="020B0604020202020204" pitchFamily="34" charset="0"/>
                <a:cs typeface="Arial" panose="020B0604020202020204" pitchFamily="34" charset="0"/>
              </a:rPr>
              <a:t> system design support, </a:t>
            </a:r>
            <a:r>
              <a:rPr lang="fr-FR" sz="1600" dirty="0" err="1">
                <a:latin typeface="Arial" panose="020B0604020202020204" pitchFamily="34" charset="0"/>
                <a:cs typeface="Arial" panose="020B0604020202020204" pitchFamily="34" charset="0"/>
              </a:rPr>
              <a:t>offering</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our</a:t>
            </a:r>
            <a:r>
              <a:rPr lang="fr-FR" sz="1600" dirty="0">
                <a:latin typeface="Arial" panose="020B0604020202020204" pitchFamily="34" charset="0"/>
                <a:cs typeface="Arial" panose="020B0604020202020204" pitchFamily="34" charset="0"/>
              </a:rPr>
              <a:t> extensive </a:t>
            </a:r>
            <a:r>
              <a:rPr lang="fr-FR" sz="1600" dirty="0" err="1">
                <a:latin typeface="Arial" panose="020B0604020202020204" pitchFamily="34" charset="0"/>
                <a:cs typeface="Arial" panose="020B0604020202020204" pitchFamily="34" charset="0"/>
              </a:rPr>
              <a:t>experience</a:t>
            </a:r>
            <a:r>
              <a:rPr lang="fr-FR" sz="1600" dirty="0">
                <a:latin typeface="Arial" panose="020B0604020202020204" pitchFamily="34" charset="0"/>
                <a:cs typeface="Arial" panose="020B0604020202020204" pitchFamily="34" charset="0"/>
              </a:rPr>
              <a:t> and </a:t>
            </a:r>
            <a:r>
              <a:rPr lang="fr-FR" sz="1600" dirty="0" err="1">
                <a:latin typeface="Arial" panose="020B0604020202020204" pitchFamily="34" charset="0"/>
                <a:cs typeface="Arial" panose="020B0604020202020204" pitchFamily="34" charset="0"/>
              </a:rPr>
              <a:t>powerful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modelling</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tools</a:t>
            </a:r>
            <a:r>
              <a:rPr lang="fr-FR" sz="1600" dirty="0">
                <a:latin typeface="Arial" panose="020B0604020202020204" pitchFamily="34" charset="0"/>
                <a:cs typeface="Arial" panose="020B0604020202020204" pitchFamily="34" charset="0"/>
              </a:rPr>
              <a:t> to augment the </a:t>
            </a:r>
            <a:r>
              <a:rPr lang="fr-FR" sz="1600" dirty="0" err="1">
                <a:latin typeface="Arial" panose="020B0604020202020204" pitchFamily="34" charset="0"/>
                <a:cs typeface="Arial" panose="020B0604020202020204" pitchFamily="34" charset="0"/>
              </a:rPr>
              <a:t>resources</a:t>
            </a:r>
            <a:r>
              <a:rPr lang="fr-FR" sz="1600" dirty="0">
                <a:latin typeface="Arial" panose="020B0604020202020204" pitchFamily="34" charset="0"/>
                <a:cs typeface="Arial" panose="020B0604020202020204" pitchFamily="34" charset="0"/>
              </a:rPr>
              <a:t> of </a:t>
            </a:r>
            <a:r>
              <a:rPr lang="fr-FR" sz="1600" dirty="0" err="1">
                <a:latin typeface="Arial" panose="020B0604020202020204" pitchFamily="34" charset="0"/>
                <a:cs typeface="Arial" panose="020B0604020202020204" pitchFamily="34" charset="0"/>
              </a:rPr>
              <a:t>consultancies</a:t>
            </a:r>
            <a:r>
              <a:rPr lang="fr-FR" sz="1600" dirty="0">
                <a:latin typeface="Arial" panose="020B0604020202020204" pitchFamily="34" charset="0"/>
                <a:cs typeface="Arial" panose="020B0604020202020204" pitchFamily="34" charset="0"/>
              </a:rPr>
              <a:t> and </a:t>
            </a:r>
            <a:r>
              <a:rPr lang="fr-FR" sz="1600" dirty="0" err="1">
                <a:latin typeface="Arial" panose="020B0604020202020204" pitchFamily="34" charset="0"/>
                <a:cs typeface="Arial" panose="020B0604020202020204" pitchFamily="34" charset="0"/>
              </a:rPr>
              <a:t>integrators</a:t>
            </a:r>
            <a:r>
              <a:rPr lang="fr-FR" sz="1600" dirty="0">
                <a:latin typeface="Arial" panose="020B0604020202020204" pitchFamily="34" charset="0"/>
                <a:cs typeface="Arial" panose="020B0604020202020204" pitchFamily="34" charset="0"/>
              </a:rPr>
              <a:t>, or </a:t>
            </a:r>
            <a:r>
              <a:rPr lang="fr-FR" sz="1600" dirty="0" err="1">
                <a:latin typeface="Arial" panose="020B0604020202020204" pitchFamily="34" charset="0"/>
                <a:cs typeface="Arial" panose="020B0604020202020204" pitchFamily="34" charset="0"/>
              </a:rPr>
              <a:t>even</a:t>
            </a:r>
            <a:r>
              <a:rPr lang="fr-FR" sz="1600" dirty="0">
                <a:latin typeface="Arial" panose="020B0604020202020204" pitchFamily="34" charset="0"/>
                <a:cs typeface="Arial" panose="020B0604020202020204" pitchFamily="34" charset="0"/>
              </a:rPr>
              <a:t> to </a:t>
            </a:r>
            <a:r>
              <a:rPr lang="fr-FR" sz="1600" dirty="0" err="1">
                <a:latin typeface="Arial" panose="020B0604020202020204" pitchFamily="34" charset="0"/>
                <a:cs typeface="Arial" panose="020B0604020202020204" pitchFamily="34" charset="0"/>
              </a:rPr>
              <a:t>provide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complete</a:t>
            </a:r>
            <a:r>
              <a:rPr lang="fr-FR" sz="1600" dirty="0">
                <a:latin typeface="Arial" panose="020B0604020202020204" pitchFamily="34" charset="0"/>
                <a:cs typeface="Arial" panose="020B0604020202020204" pitchFamily="34" charset="0"/>
              </a:rPr>
              <a:t> venue designs on </a:t>
            </a:r>
            <a:r>
              <a:rPr lang="fr-FR" sz="1600" dirty="0" err="1">
                <a:latin typeface="Arial" panose="020B0604020202020204" pitchFamily="34" charset="0"/>
                <a:cs typeface="Arial" panose="020B0604020202020204" pitchFamily="34" charset="0"/>
              </a:rPr>
              <a:t>their</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behalf</a:t>
            </a:r>
            <a:r>
              <a:rPr lang="fr-FR" sz="1600" dirty="0">
                <a:latin typeface="Arial" panose="020B0604020202020204" pitchFamily="34" charset="0"/>
                <a:cs typeface="Arial" panose="020B0604020202020204" pitchFamily="34" charset="0"/>
              </a:rPr>
              <a:t>.</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At the </a:t>
            </a:r>
            <a:r>
              <a:rPr lang="fr-FR" sz="1600" dirty="0" err="1">
                <a:latin typeface="Arial" panose="020B0604020202020204" pitchFamily="34" charset="0"/>
                <a:cs typeface="Arial" panose="020B0604020202020204" pitchFamily="34" charset="0"/>
              </a:rPr>
              <a:t>heart</a:t>
            </a:r>
            <a:r>
              <a:rPr lang="fr-FR" sz="1600" dirty="0">
                <a:latin typeface="Arial" panose="020B0604020202020204" pitchFamily="34" charset="0"/>
                <a:cs typeface="Arial" panose="020B0604020202020204" pitchFamily="34" charset="0"/>
              </a:rPr>
              <a:t> of </a:t>
            </a:r>
            <a:r>
              <a:rPr lang="fr-FR" sz="1600" dirty="0" err="1">
                <a:latin typeface="Arial" panose="020B0604020202020204" pitchFamily="34" charset="0"/>
                <a:cs typeface="Arial" panose="020B0604020202020204" pitchFamily="34" charset="0"/>
              </a:rPr>
              <a:t>our</a:t>
            </a:r>
            <a:r>
              <a:rPr lang="fr-FR" sz="1600" dirty="0">
                <a:latin typeface="Arial" panose="020B0604020202020204" pitchFamily="34" charset="0"/>
                <a:cs typeface="Arial" panose="020B0604020202020204" pitchFamily="34" charset="0"/>
              </a:rPr>
              <a:t> design </a:t>
            </a:r>
            <a:r>
              <a:rPr lang="fr-FR" sz="1600" dirty="0" err="1">
                <a:latin typeface="Arial" panose="020B0604020202020204" pitchFamily="34" charset="0"/>
                <a:cs typeface="Arial" panose="020B0604020202020204" pitchFamily="34" charset="0"/>
              </a:rPr>
              <a:t>process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is</a:t>
            </a:r>
            <a:r>
              <a:rPr lang="fr-FR" sz="1600" dirty="0">
                <a:latin typeface="Arial" panose="020B0604020202020204" pitchFamily="34" charset="0"/>
                <a:cs typeface="Arial" panose="020B0604020202020204" pitchFamily="34" charset="0"/>
              </a:rPr>
              <a:t> NS-1, </a:t>
            </a:r>
            <a:r>
              <a:rPr lang="fr-FR" sz="1600" dirty="0" err="1">
                <a:latin typeface="Arial" panose="020B0604020202020204" pitchFamily="34" charset="0"/>
                <a:cs typeface="Arial" panose="020B0604020202020204" pitchFamily="34" charset="0"/>
              </a:rPr>
              <a:t>NEXO’s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powerful</a:t>
            </a:r>
            <a:r>
              <a:rPr lang="fr-FR" sz="1600" dirty="0">
                <a:latin typeface="Arial" panose="020B0604020202020204" pitchFamily="34" charset="0"/>
                <a:cs typeface="Arial" panose="020B0604020202020204" pitchFamily="34" charset="0"/>
              </a:rPr>
              <a:t> system configuration and simulation </a:t>
            </a:r>
            <a:r>
              <a:rPr lang="fr-FR" sz="1600" dirty="0" err="1">
                <a:latin typeface="Arial" panose="020B0604020202020204" pitchFamily="34" charset="0"/>
                <a:cs typeface="Arial" panose="020B0604020202020204" pitchFamily="34" charset="0"/>
              </a:rPr>
              <a:t>tool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which</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ensures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uniform</a:t>
            </a:r>
            <a:r>
              <a:rPr lang="fr-FR" sz="1600" dirty="0">
                <a:latin typeface="Arial" panose="020B0604020202020204" pitchFamily="34" charset="0"/>
                <a:cs typeface="Arial" panose="020B0604020202020204" pitchFamily="34" charset="0"/>
              </a:rPr>
              <a:t> SPL </a:t>
            </a:r>
            <a:r>
              <a:rPr lang="fr-FR" sz="1600" dirty="0" err="1">
                <a:latin typeface="Arial" panose="020B0604020202020204" pitchFamily="34" charset="0"/>
                <a:cs typeface="Arial" panose="020B0604020202020204" pitchFamily="34" charset="0"/>
              </a:rPr>
              <a:t>coverage</a:t>
            </a:r>
            <a:r>
              <a:rPr lang="fr-FR" sz="1600" dirty="0">
                <a:latin typeface="Arial" panose="020B0604020202020204" pitchFamily="34" charset="0"/>
                <a:cs typeface="Arial" panose="020B0604020202020204" pitchFamily="34" charset="0"/>
              </a:rPr>
              <a:t> of any NEXO system in any venue.</a:t>
            </a:r>
          </a:p>
        </p:txBody>
      </p:sp>
      <p:pic>
        <p:nvPicPr>
          <p:cNvPr id="8" name="Image 7">
            <a:extLst>
              <a:ext uri="{FF2B5EF4-FFF2-40B4-BE49-F238E27FC236}">
                <a16:creationId xmlns:a16="http://schemas.microsoft.com/office/drawing/2014/main" id="{4C49105C-E874-FF4E-B957-C18542CC268D}"/>
              </a:ext>
            </a:extLst>
          </p:cNvPr>
          <p:cNvPicPr>
            <a:picLocks noChangeAspect="1"/>
          </p:cNvPicPr>
          <p:nvPr/>
        </p:nvPicPr>
        <p:blipFill>
          <a:blip r:embed="rId4"/>
          <a:stretch>
            <a:fillRect/>
          </a:stretch>
        </p:blipFill>
        <p:spPr>
          <a:xfrm>
            <a:off x="9352155" y="1184110"/>
            <a:ext cx="2319454" cy="651578"/>
          </a:xfrm>
          <a:prstGeom prst="rect">
            <a:avLst/>
          </a:prstGeom>
        </p:spPr>
      </p:pic>
      <p:sp>
        <p:nvSpPr>
          <p:cNvPr id="12" name="Rectangle 11">
            <a:extLst>
              <a:ext uri="{FF2B5EF4-FFF2-40B4-BE49-F238E27FC236}">
                <a16:creationId xmlns:a16="http://schemas.microsoft.com/office/drawing/2014/main" id="{373D1326-BA8D-0B4D-9C5B-BF4A89FDCE74}"/>
              </a:ext>
            </a:extLst>
          </p:cNvPr>
          <p:cNvSpPr/>
          <p:nvPr/>
        </p:nvSpPr>
        <p:spPr>
          <a:xfrm>
            <a:off x="1443084" y="1944056"/>
            <a:ext cx="4835555" cy="523220"/>
          </a:xfrm>
          <a:prstGeom prst="rect">
            <a:avLst/>
          </a:prstGeom>
        </p:spPr>
        <p:txBody>
          <a:bodyPr wrap="none">
            <a:spAutoFit/>
          </a:bodyPr>
          <a:lstStyle/>
          <a:p>
            <a:r>
              <a:rPr lang="fr-FR" sz="2800" dirty="0" err="1">
                <a:latin typeface="Arial" panose="020B0604020202020204" pitchFamily="34" charset="0"/>
                <a:cs typeface="Arial" panose="020B0604020202020204" pitchFamily="34" charset="0"/>
              </a:rPr>
              <a:t>Perfect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coverage</a:t>
            </a:r>
            <a:r>
              <a:rPr lang="fr-FR" sz="2800" dirty="0">
                <a:latin typeface="Arial" panose="020B0604020202020204" pitchFamily="34" charset="0"/>
                <a:cs typeface="Arial" panose="020B0604020202020204" pitchFamily="34" charset="0"/>
              </a:rPr>
              <a:t> made </a:t>
            </a:r>
            <a:r>
              <a:rPr lang="fr-FR" sz="2800" dirty="0" err="1">
                <a:latin typeface="Arial" panose="020B0604020202020204" pitchFamily="34" charset="0"/>
                <a:cs typeface="Arial" panose="020B0604020202020204" pitchFamily="34" charset="0"/>
              </a:rPr>
              <a:t>easy</a:t>
            </a:r>
            <a:r>
              <a:rPr lang="fr-FR" sz="2800" dirty="0">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DBFBB221-2987-ED4A-B581-30C86A33499A}"/>
              </a:ext>
            </a:extLst>
          </p:cNvPr>
          <p:cNvSpPr/>
          <p:nvPr/>
        </p:nvSpPr>
        <p:spPr>
          <a:xfrm>
            <a:off x="1467386" y="5931696"/>
            <a:ext cx="4962789" cy="553998"/>
          </a:xfrm>
          <a:prstGeom prst="rect">
            <a:avLst/>
          </a:prstGeom>
        </p:spPr>
        <p:txBody>
          <a:bodyPr wrap="square">
            <a:spAutoFit/>
          </a:bodyPr>
          <a:lstStyle/>
          <a:p>
            <a:pPr algn="ctr"/>
            <a:r>
              <a:rPr lang="fr-FR" sz="1500" dirty="0" err="1">
                <a:solidFill>
                  <a:schemeClr val="tx1">
                    <a:lumMod val="50000"/>
                    <a:lumOff val="50000"/>
                  </a:schemeClr>
                </a:solidFill>
                <a:latin typeface="Arial" panose="020B0604020202020204" pitchFamily="34" charset="0"/>
                <a:cs typeface="Arial" panose="020B0604020202020204" pitchFamily="34" charset="0"/>
              </a:rPr>
              <a:t>Download</a:t>
            </a:r>
            <a:r>
              <a:rPr lang="fr-FR" sz="1500" dirty="0">
                <a:solidFill>
                  <a:schemeClr val="tx1">
                    <a:lumMod val="50000"/>
                    <a:lumOff val="50000"/>
                  </a:schemeClr>
                </a:solidFill>
                <a:latin typeface="Arial" panose="020B0604020202020204" pitchFamily="34" charset="0"/>
                <a:cs typeface="Arial" panose="020B0604020202020204" pitchFamily="34" charset="0"/>
              </a:rPr>
              <a:t> NS-1 on NEXO </a:t>
            </a:r>
            <a:r>
              <a:rPr lang="fr-FR" sz="1500" dirty="0" err="1">
                <a:solidFill>
                  <a:schemeClr val="tx1">
                    <a:lumMod val="50000"/>
                    <a:lumOff val="50000"/>
                  </a:schemeClr>
                </a:solidFill>
                <a:latin typeface="Arial" panose="020B0604020202020204" pitchFamily="34" charset="0"/>
                <a:cs typeface="Arial" panose="020B0604020202020204" pitchFamily="34" charset="0"/>
              </a:rPr>
              <a:t>website</a:t>
            </a:r>
            <a:endParaRPr lang="fr-FR" sz="1500" dirty="0">
              <a:solidFill>
                <a:schemeClr val="tx1">
                  <a:lumMod val="50000"/>
                  <a:lumOff val="50000"/>
                </a:schemeClr>
              </a:solidFill>
              <a:latin typeface="Arial" panose="020B0604020202020204" pitchFamily="34" charset="0"/>
              <a:cs typeface="Arial" panose="020B0604020202020204" pitchFamily="34" charset="0"/>
            </a:endParaRPr>
          </a:p>
          <a:p>
            <a:pPr algn="ctr"/>
            <a:r>
              <a:rPr lang="fr-FR" sz="1500" dirty="0" err="1">
                <a:solidFill>
                  <a:schemeClr val="tx1">
                    <a:lumMod val="50000"/>
                    <a:lumOff val="50000"/>
                  </a:schemeClr>
                </a:solidFill>
                <a:latin typeface="Arial" panose="020B0604020202020204" pitchFamily="34" charset="0"/>
                <a:cs typeface="Arial" panose="020B0604020202020204" pitchFamily="34" charset="0"/>
              </a:rPr>
              <a:t>nexo-sa.com</a:t>
            </a:r>
            <a:endParaRPr lang="fr-FR" sz="15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22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5F736C21-C03B-324D-B3CD-33CCCF842830}"/>
              </a:ext>
            </a:extLst>
          </p:cNvPr>
          <p:cNvPicPr>
            <a:picLocks noChangeAspect="1"/>
          </p:cNvPicPr>
          <p:nvPr/>
        </p:nvPicPr>
        <p:blipFill rotWithShape="1">
          <a:blip r:embed="rId2"/>
          <a:srcRect b="12664"/>
          <a:stretch/>
        </p:blipFill>
        <p:spPr>
          <a:xfrm>
            <a:off x="0" y="2125381"/>
            <a:ext cx="7850460" cy="4732619"/>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81AC9402-9E86-5146-8E7F-79A262DAB67E}"/>
              </a:ext>
            </a:extLst>
          </p:cNvPr>
          <p:cNvPicPr>
            <a:picLocks noChangeAspect="1"/>
          </p:cNvPicPr>
          <p:nvPr/>
        </p:nvPicPr>
        <p:blipFill>
          <a:blip r:embed="rId3"/>
          <a:stretch>
            <a:fillRect/>
          </a:stretch>
        </p:blipFill>
        <p:spPr>
          <a:xfrm>
            <a:off x="8619811" y="1969264"/>
            <a:ext cx="2516948" cy="1640399"/>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CA4FCE30-B837-7045-98E6-86AF064BA32B}"/>
              </a:ext>
            </a:extLst>
          </p:cNvPr>
          <p:cNvPicPr>
            <a:picLocks noChangeAspect="1"/>
          </p:cNvPicPr>
          <p:nvPr/>
        </p:nvPicPr>
        <p:blipFill>
          <a:blip r:embed="rId4"/>
          <a:stretch>
            <a:fillRect/>
          </a:stretch>
        </p:blipFill>
        <p:spPr>
          <a:xfrm>
            <a:off x="8650263" y="4334385"/>
            <a:ext cx="2510308" cy="164039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FBED9EB-C13E-7640-8AA2-28A1A6917913}"/>
              </a:ext>
            </a:extLst>
          </p:cNvPr>
          <p:cNvSpPr/>
          <p:nvPr/>
        </p:nvSpPr>
        <p:spPr>
          <a:xfrm>
            <a:off x="258188" y="1059120"/>
            <a:ext cx="6075704" cy="2369880"/>
          </a:xfrm>
          <a:prstGeom prst="rect">
            <a:avLst/>
          </a:prstGeom>
        </p:spPr>
        <p:txBody>
          <a:bodyPr wrap="square">
            <a:spAutoFit/>
          </a:bodyPr>
          <a:lstStyle/>
          <a:p>
            <a:r>
              <a:rPr lang="fr-FR" sz="3200" dirty="0" err="1">
                <a:solidFill>
                  <a:srgbClr val="3A57A7"/>
                </a:solidFill>
                <a:latin typeface="Arial" panose="020B0604020202020204" pitchFamily="34" charset="0"/>
                <a:cs typeface="Arial" panose="020B0604020202020204" pitchFamily="34" charset="0"/>
              </a:rPr>
              <a:t>Complex</a:t>
            </a:r>
            <a:r>
              <a:rPr lang="fr-FR" sz="3200" dirty="0">
                <a:solidFill>
                  <a:srgbClr val="3A57A7"/>
                </a:solidFill>
                <a:latin typeface="Arial" panose="020B0604020202020204" pitchFamily="34" charset="0"/>
                <a:cs typeface="Arial" panose="020B0604020202020204" pitchFamily="34" charset="0"/>
              </a:rPr>
              <a:t> </a:t>
            </a:r>
            <a:r>
              <a:rPr lang="fr-FR" sz="3200" dirty="0" err="1">
                <a:solidFill>
                  <a:srgbClr val="3A57A7"/>
                </a:solidFill>
                <a:latin typeface="Arial" panose="020B0604020202020204" pitchFamily="34" charset="0"/>
                <a:cs typeface="Arial" panose="020B0604020202020204" pitchFamily="34" charset="0"/>
              </a:rPr>
              <a:t>calculations</a:t>
            </a:r>
            <a:endParaRPr lang="fr-FR" sz="3200" dirty="0">
              <a:solidFill>
                <a:srgbClr val="3A57A7"/>
              </a:solidFill>
              <a:latin typeface="Arial" panose="020B0604020202020204" pitchFamily="34" charset="0"/>
              <a:cs typeface="Arial" panose="020B0604020202020204" pitchFamily="34" charset="0"/>
            </a:endParaRPr>
          </a:p>
          <a:p>
            <a:endParaRPr lang="fr-FR" b="1" dirty="0">
              <a:latin typeface="Arial" panose="020B0604020202020204" pitchFamily="34" charset="0"/>
              <a:cs typeface="Arial" panose="020B0604020202020204" pitchFamily="34" charset="0"/>
            </a:endParaRPr>
          </a:p>
          <a:p>
            <a:pPr algn="just"/>
            <a:r>
              <a:rPr lang="fr-FR" sz="1400" dirty="0">
                <a:latin typeface="Arial" panose="020B0604020202020204" pitchFamily="34" charset="0"/>
                <a:cs typeface="Arial" panose="020B0604020202020204" pitchFamily="34" charset="0"/>
              </a:rPr>
              <a:t>NEXO </a:t>
            </a:r>
            <a:r>
              <a:rPr lang="fr-FR" sz="1400" dirty="0" err="1">
                <a:latin typeface="Arial" panose="020B0604020202020204" pitchFamily="34" charset="0"/>
                <a:cs typeface="Arial" panose="020B0604020202020204" pitchFamily="34" charset="0"/>
              </a:rPr>
              <a:t>enjoys</a:t>
            </a:r>
            <a:r>
              <a:rPr lang="fr-FR" sz="1400" dirty="0">
                <a:latin typeface="Arial" panose="020B0604020202020204" pitchFamily="34" charset="0"/>
                <a:cs typeface="Arial" panose="020B0604020202020204" pitchFamily="34" charset="0"/>
              </a:rPr>
              <a:t> close collaboration </a:t>
            </a:r>
            <a:r>
              <a:rPr lang="fr-FR" sz="1400" dirty="0" err="1">
                <a:latin typeface="Arial" panose="020B0604020202020204" pitchFamily="34" charset="0"/>
                <a:cs typeface="Arial" panose="020B0604020202020204" pitchFamily="34" charset="0"/>
              </a:rPr>
              <a:t>with</a:t>
            </a:r>
            <a:r>
              <a:rPr lang="fr-FR" sz="1400" dirty="0">
                <a:latin typeface="Arial" panose="020B0604020202020204" pitchFamily="34" charset="0"/>
                <a:cs typeface="Arial" panose="020B0604020202020204" pitchFamily="34" charset="0"/>
              </a:rPr>
              <a:t> the </a:t>
            </a:r>
            <a:r>
              <a:rPr lang="fr-FR" sz="1400" dirty="0" err="1">
                <a:latin typeface="Arial" panose="020B0604020202020204" pitchFamily="34" charset="0"/>
                <a:cs typeface="Arial" panose="020B0604020202020204" pitchFamily="34" charset="0"/>
              </a:rPr>
              <a:t>world’s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leading</a:t>
            </a:r>
            <a:r>
              <a:rPr lang="fr-FR" sz="1400" dirty="0">
                <a:latin typeface="Arial" panose="020B0604020202020204" pitchFamily="34" charset="0"/>
                <a:cs typeface="Arial" panose="020B0604020202020204" pitchFamily="34" charset="0"/>
              </a:rPr>
              <a:t> experts in </a:t>
            </a:r>
            <a:r>
              <a:rPr lang="fr-FR" sz="1400" dirty="0" err="1">
                <a:latin typeface="Arial" panose="020B0604020202020204" pitchFamily="34" charset="0"/>
                <a:cs typeface="Arial" panose="020B0604020202020204" pitchFamily="34" charset="0"/>
              </a:rPr>
              <a:t>electro-acoustic</a:t>
            </a:r>
            <a:r>
              <a:rPr lang="fr-FR" sz="1400" dirty="0">
                <a:latin typeface="Arial" panose="020B0604020202020204" pitchFamily="34" charset="0"/>
                <a:cs typeface="Arial" panose="020B0604020202020204" pitchFamily="34" charset="0"/>
              </a:rPr>
              <a:t> simulation </a:t>
            </a:r>
            <a:r>
              <a:rPr lang="fr-FR" sz="1400" dirty="0" err="1">
                <a:latin typeface="Arial" panose="020B0604020202020204" pitchFamily="34" charset="0"/>
                <a:cs typeface="Arial" panose="020B0604020202020204" pitchFamily="34" charset="0"/>
              </a:rPr>
              <a:t>programming</a:t>
            </a:r>
            <a:r>
              <a:rPr lang="fr-FR" sz="1400" dirty="0">
                <a:latin typeface="Arial" panose="020B0604020202020204" pitchFamily="34" charset="0"/>
                <a:cs typeface="Arial" panose="020B0604020202020204" pitchFamily="34" charset="0"/>
              </a:rPr>
              <a:t>. NS-1 </a:t>
            </a:r>
            <a:r>
              <a:rPr lang="fr-FR" sz="1400" dirty="0" err="1">
                <a:latin typeface="Arial" panose="020B0604020202020204" pitchFamily="34" charset="0"/>
                <a:cs typeface="Arial" panose="020B0604020202020204" pitchFamily="34" charset="0"/>
              </a:rPr>
              <a:t>models</a:t>
            </a:r>
            <a:r>
              <a:rPr lang="fr-FR" sz="1400" dirty="0">
                <a:latin typeface="Arial" panose="020B0604020202020204" pitchFamily="34" charset="0"/>
                <a:cs typeface="Arial" panose="020B0604020202020204" pitchFamily="34" charset="0"/>
              </a:rPr>
              <a:t> the </a:t>
            </a:r>
            <a:r>
              <a:rPr lang="fr-FR" sz="1400" dirty="0" err="1">
                <a:latin typeface="Arial" panose="020B0604020202020204" pitchFamily="34" charset="0"/>
                <a:cs typeface="Arial" panose="020B0604020202020204" pitchFamily="34" charset="0"/>
              </a:rPr>
              <a:t>radiating</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behaviour</a:t>
            </a:r>
            <a:r>
              <a:rPr lang="fr-FR" sz="1400" dirty="0">
                <a:latin typeface="Arial" panose="020B0604020202020204" pitchFamily="34" charset="0"/>
                <a:cs typeface="Arial" panose="020B0604020202020204" pitchFamily="34" charset="0"/>
              </a:rPr>
              <a:t> of the speakers by </a:t>
            </a:r>
            <a:r>
              <a:rPr lang="fr-FR" sz="1400" dirty="0" err="1">
                <a:latin typeface="Arial" panose="020B0604020202020204" pitchFamily="34" charset="0"/>
                <a:cs typeface="Arial" panose="020B0604020202020204" pitchFamily="34" charset="0"/>
              </a:rPr>
              <a:t>spatially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sampling</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them</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into</a:t>
            </a:r>
            <a:r>
              <a:rPr lang="fr-FR" sz="1400" dirty="0">
                <a:latin typeface="Arial" panose="020B0604020202020204" pitchFamily="34" charset="0"/>
                <a:cs typeface="Arial" panose="020B0604020202020204" pitchFamily="34" charset="0"/>
              </a:rPr>
              <a:t> a large </a:t>
            </a:r>
            <a:r>
              <a:rPr lang="fr-FR" sz="1400" dirty="0" err="1">
                <a:latin typeface="Arial" panose="020B0604020202020204" pitchFamily="34" charset="0"/>
                <a:cs typeface="Arial" panose="020B0604020202020204" pitchFamily="34" charset="0"/>
              </a:rPr>
              <a:t>number</a:t>
            </a:r>
            <a:r>
              <a:rPr lang="fr-FR" sz="1400" dirty="0">
                <a:latin typeface="Arial" panose="020B0604020202020204" pitchFamily="34" charset="0"/>
                <a:cs typeface="Arial" panose="020B0604020202020204" pitchFamily="34" charset="0"/>
              </a:rPr>
              <a:t> of monopoles and </a:t>
            </a:r>
            <a:r>
              <a:rPr lang="fr-FR" sz="1400" dirty="0" err="1">
                <a:latin typeface="Arial" panose="020B0604020202020204" pitchFamily="34" charset="0"/>
                <a:cs typeface="Arial" panose="020B0604020202020204" pitchFamily="34" charset="0"/>
              </a:rPr>
              <a:t>dipoles</a:t>
            </a:r>
            <a:r>
              <a:rPr lang="fr-FR" sz="1400" dirty="0">
                <a:latin typeface="Arial" panose="020B0604020202020204" pitchFamily="34" charset="0"/>
                <a:cs typeface="Arial" panose="020B0604020202020204" pitchFamily="34" charset="0"/>
              </a:rPr>
              <a:t>. In </a:t>
            </a:r>
            <a:r>
              <a:rPr lang="fr-FR" sz="1400" dirty="0" err="1">
                <a:latin typeface="Arial" panose="020B0604020202020204" pitchFamily="34" charset="0"/>
                <a:cs typeface="Arial" panose="020B0604020202020204" pitchFamily="34" charset="0"/>
              </a:rPr>
              <a:t>every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mesh</a:t>
            </a:r>
            <a:r>
              <a:rPr lang="fr-FR" sz="1400" dirty="0">
                <a:latin typeface="Arial" panose="020B0604020202020204" pitchFamily="34" charset="0"/>
                <a:cs typeface="Arial" panose="020B0604020202020204" pitchFamily="34" charset="0"/>
              </a:rPr>
              <a:t> point of the </a:t>
            </a:r>
            <a:r>
              <a:rPr lang="fr-FR" sz="1400" dirty="0" err="1">
                <a:latin typeface="Arial" panose="020B0604020202020204" pitchFamily="34" charset="0"/>
                <a:cs typeface="Arial" panose="020B0604020202020204" pitchFamily="34" charset="0"/>
              </a:rPr>
              <a:t>venue’s</a:t>
            </a:r>
            <a:r>
              <a:rPr lang="fr-FR" sz="1400" dirty="0">
                <a:latin typeface="Arial" panose="020B0604020202020204" pitchFamily="34" charset="0"/>
                <a:cs typeface="Arial" panose="020B0604020202020204" pitchFamily="34" charset="0"/>
              </a:rPr>
              <a:t> surfaces, the contribution of </a:t>
            </a:r>
            <a:r>
              <a:rPr lang="fr-FR" sz="1400" dirty="0" err="1">
                <a:latin typeface="Arial" panose="020B0604020202020204" pitchFamily="34" charset="0"/>
                <a:cs typeface="Arial" panose="020B0604020202020204" pitchFamily="34" charset="0"/>
              </a:rPr>
              <a:t>each</a:t>
            </a:r>
            <a:r>
              <a:rPr lang="fr-FR" sz="1400" dirty="0">
                <a:latin typeface="Arial" panose="020B0604020202020204" pitchFamily="34" charset="0"/>
                <a:cs typeface="Arial" panose="020B0604020202020204" pitchFamily="34" charset="0"/>
              </a:rPr>
              <a:t> one of the speaker monopoles </a:t>
            </a:r>
            <a:r>
              <a:rPr lang="fr-FR" sz="1400" dirty="0" err="1">
                <a:latin typeface="Arial" panose="020B0604020202020204" pitchFamily="34" charset="0"/>
                <a:cs typeface="Arial" panose="020B0604020202020204" pitchFamily="34" charset="0"/>
              </a:rPr>
              <a:t>is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calculated</a:t>
            </a:r>
            <a:r>
              <a:rPr lang="fr-FR" sz="1400" dirty="0">
                <a:latin typeface="Arial" panose="020B0604020202020204" pitchFamily="34" charset="0"/>
                <a:cs typeface="Arial" panose="020B0604020202020204" pitchFamily="34" charset="0"/>
              </a:rPr>
              <a:t> for the </a:t>
            </a:r>
            <a:r>
              <a:rPr lang="fr-FR" sz="1400" dirty="0" err="1">
                <a:latin typeface="Arial" panose="020B0604020202020204" pitchFamily="34" charset="0"/>
                <a:cs typeface="Arial" panose="020B0604020202020204" pitchFamily="34" charset="0"/>
              </a:rPr>
              <a:t>frequency</a:t>
            </a:r>
            <a:r>
              <a:rPr lang="fr-FR" sz="1400" dirty="0">
                <a:latin typeface="Arial" panose="020B0604020202020204" pitchFamily="34" charset="0"/>
                <a:cs typeface="Arial" panose="020B0604020202020204" pitchFamily="34" charset="0"/>
              </a:rPr>
              <a:t> band of </a:t>
            </a:r>
            <a:r>
              <a:rPr lang="fr-FR" sz="1400" dirty="0" err="1">
                <a:latin typeface="Arial" panose="020B0604020202020204" pitchFamily="34" charset="0"/>
                <a:cs typeface="Arial" panose="020B0604020202020204" pitchFamily="34" charset="0"/>
              </a:rPr>
              <a:t>your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choice</a:t>
            </a:r>
            <a:r>
              <a:rPr lang="fr-FR" sz="1400" dirty="0">
                <a:latin typeface="Arial" panose="020B0604020202020204" pitchFamily="34" charset="0"/>
                <a:cs typeface="Arial" panose="020B0604020202020204" pitchFamily="34" charset="0"/>
              </a:rPr>
              <a:t>. The simulation </a:t>
            </a:r>
            <a:r>
              <a:rPr lang="fr-FR" sz="1400" dirty="0" err="1">
                <a:latin typeface="Arial" panose="020B0604020202020204" pitchFamily="34" charset="0"/>
                <a:cs typeface="Arial" panose="020B0604020202020204" pitchFamily="34" charset="0"/>
              </a:rPr>
              <a:t>results</a:t>
            </a:r>
            <a:r>
              <a:rPr lang="fr-FR" sz="1400" dirty="0">
                <a:latin typeface="Arial" panose="020B0604020202020204" pitchFamily="34" charset="0"/>
                <a:cs typeface="Arial" panose="020B0604020202020204" pitchFamily="34" charset="0"/>
              </a:rPr>
              <a:t> are </a:t>
            </a:r>
            <a:r>
              <a:rPr lang="fr-FR" sz="1400" dirty="0" err="1">
                <a:latin typeface="Arial" panose="020B0604020202020204" pitchFamily="34" charset="0"/>
                <a:cs typeface="Arial" panose="020B0604020202020204" pitchFamily="34" charset="0"/>
              </a:rPr>
              <a:t>mapped</a:t>
            </a:r>
            <a:r>
              <a:rPr lang="fr-FR" sz="1400" dirty="0">
                <a:latin typeface="Arial" panose="020B0604020202020204" pitchFamily="34" charset="0"/>
                <a:cs typeface="Arial" panose="020B0604020202020204" pitchFamily="34" charset="0"/>
              </a:rPr>
              <a:t> to the surfaces, </a:t>
            </a:r>
            <a:r>
              <a:rPr lang="fr-FR" sz="1400" dirty="0" err="1">
                <a:latin typeface="Arial" panose="020B0604020202020204" pitchFamily="34" charset="0"/>
                <a:cs typeface="Arial" panose="020B0604020202020204" pitchFamily="34" charset="0"/>
              </a:rPr>
              <a:t>giving</a:t>
            </a:r>
            <a:r>
              <a:rPr lang="fr-FR" sz="1400" dirty="0">
                <a:latin typeface="Arial" panose="020B0604020202020204" pitchFamily="34" charset="0"/>
                <a:cs typeface="Arial" panose="020B0604020202020204" pitchFamily="34" charset="0"/>
              </a:rPr>
              <a:t> a 3D </a:t>
            </a:r>
            <a:r>
              <a:rPr lang="fr-FR" sz="1400" dirty="0" err="1">
                <a:latin typeface="Arial" panose="020B0604020202020204" pitchFamily="34" charset="0"/>
                <a:cs typeface="Arial" panose="020B0604020202020204" pitchFamily="34" charset="0"/>
              </a:rPr>
              <a:t>representation</a:t>
            </a:r>
            <a:r>
              <a:rPr lang="fr-FR" sz="1400" dirty="0">
                <a:latin typeface="Arial" panose="020B0604020202020204" pitchFamily="34" charset="0"/>
                <a:cs typeface="Arial" panose="020B0604020202020204" pitchFamily="34" charset="0"/>
              </a:rPr>
              <a:t> of the SPL </a:t>
            </a:r>
            <a:r>
              <a:rPr lang="fr-FR" sz="1400" dirty="0" err="1">
                <a:latin typeface="Arial" panose="020B0604020202020204" pitchFamily="34" charset="0"/>
                <a:cs typeface="Arial" panose="020B0604020202020204" pitchFamily="34" charset="0"/>
              </a:rPr>
              <a:t>coverage</a:t>
            </a:r>
            <a:r>
              <a:rPr lang="fr-FR" sz="1400" dirty="0">
                <a:latin typeface="Arial" panose="020B0604020202020204" pitchFamily="34" charset="0"/>
                <a:cs typeface="Arial" panose="020B0604020202020204" pitchFamily="34" charset="0"/>
              </a:rPr>
              <a:t>.</a:t>
            </a:r>
          </a:p>
        </p:txBody>
      </p:sp>
      <p:pic>
        <p:nvPicPr>
          <p:cNvPr id="10" name="Image 9">
            <a:extLst>
              <a:ext uri="{FF2B5EF4-FFF2-40B4-BE49-F238E27FC236}">
                <a16:creationId xmlns:a16="http://schemas.microsoft.com/office/drawing/2014/main" id="{000070CD-B6EA-0847-A1CC-C933FE2CF2F6}"/>
              </a:ext>
            </a:extLst>
          </p:cNvPr>
          <p:cNvPicPr>
            <a:picLocks noChangeAspect="1"/>
          </p:cNvPicPr>
          <p:nvPr/>
        </p:nvPicPr>
        <p:blipFill>
          <a:blip r:embed="rId5"/>
          <a:stretch>
            <a:fillRect/>
          </a:stretch>
        </p:blipFill>
        <p:spPr>
          <a:xfrm>
            <a:off x="10445791" y="1206413"/>
            <a:ext cx="1381936" cy="388212"/>
          </a:xfrm>
          <a:prstGeom prst="rect">
            <a:avLst/>
          </a:prstGeom>
        </p:spPr>
      </p:pic>
      <p:sp>
        <p:nvSpPr>
          <p:cNvPr id="13" name="Rectangle 12">
            <a:extLst>
              <a:ext uri="{FF2B5EF4-FFF2-40B4-BE49-F238E27FC236}">
                <a16:creationId xmlns:a16="http://schemas.microsoft.com/office/drawing/2014/main" id="{0C154CC2-23A1-D547-89D1-CBB36042BDDC}"/>
              </a:ext>
            </a:extLst>
          </p:cNvPr>
          <p:cNvSpPr/>
          <p:nvPr/>
        </p:nvSpPr>
        <p:spPr>
          <a:xfrm>
            <a:off x="8793574" y="6195534"/>
            <a:ext cx="2223686" cy="307777"/>
          </a:xfrm>
          <a:prstGeom prst="rect">
            <a:avLst/>
          </a:prstGeom>
        </p:spPr>
        <p:txBody>
          <a:bodyPr wrap="none">
            <a:spAutoFit/>
          </a:bodyPr>
          <a:lstStyle/>
          <a:p>
            <a:r>
              <a:rPr lang="fr-FR" sz="1400" i="1" dirty="0">
                <a:solidFill>
                  <a:schemeClr val="tx1">
                    <a:lumMod val="50000"/>
                    <a:lumOff val="50000"/>
                  </a:schemeClr>
                </a:solidFill>
                <a:latin typeface="Arial" panose="020B0604020202020204" pitchFamily="34" charset="0"/>
                <a:cs typeface="Arial" panose="020B0604020202020204" pitchFamily="34" charset="0"/>
              </a:rPr>
              <a:t>Report </a:t>
            </a:r>
            <a:r>
              <a:rPr lang="fr-FR" sz="1400" i="1" dirty="0" err="1">
                <a:solidFill>
                  <a:schemeClr val="tx1">
                    <a:lumMod val="50000"/>
                    <a:lumOff val="50000"/>
                  </a:schemeClr>
                </a:solidFill>
                <a:latin typeface="Arial" panose="020B0604020202020204" pitchFamily="34" charset="0"/>
                <a:cs typeface="Arial" panose="020B0604020202020204" pitchFamily="34" charset="0"/>
              </a:rPr>
              <a:t>editing</a:t>
            </a:r>
            <a:r>
              <a:rPr lang="fr-FR" sz="1400" i="1" dirty="0">
                <a:solidFill>
                  <a:schemeClr val="tx1">
                    <a:lumMod val="50000"/>
                    <a:lumOff val="50000"/>
                  </a:schemeClr>
                </a:solidFill>
                <a:latin typeface="Arial" panose="020B0604020202020204" pitchFamily="34" charset="0"/>
                <a:cs typeface="Arial" panose="020B0604020202020204" pitchFamily="34" charset="0"/>
              </a:rPr>
              <a:t> </a:t>
            </a:r>
            <a:r>
              <a:rPr lang="fr-FR" sz="1400" i="1" dirty="0" err="1">
                <a:solidFill>
                  <a:schemeClr val="tx1">
                    <a:lumMod val="50000"/>
                    <a:lumOff val="50000"/>
                  </a:schemeClr>
                </a:solidFill>
                <a:latin typeface="Arial" panose="020B0604020202020204" pitchFamily="34" charset="0"/>
                <a:cs typeface="Arial" panose="020B0604020202020204" pitchFamily="34" charset="0"/>
              </a:rPr>
              <a:t>screenshot</a:t>
            </a:r>
            <a:endParaRPr lang="fr-FR" sz="14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FFBB436-3AAC-4342-8E73-510F556D6F8D}"/>
              </a:ext>
            </a:extLst>
          </p:cNvPr>
          <p:cNvSpPr/>
          <p:nvPr/>
        </p:nvSpPr>
        <p:spPr>
          <a:xfrm>
            <a:off x="8902579" y="3750353"/>
            <a:ext cx="2005677" cy="307777"/>
          </a:xfrm>
          <a:prstGeom prst="rect">
            <a:avLst/>
          </a:prstGeom>
        </p:spPr>
        <p:txBody>
          <a:bodyPr wrap="none">
            <a:spAutoFit/>
          </a:bodyPr>
          <a:lstStyle/>
          <a:p>
            <a:r>
              <a:rPr lang="fr-FR" sz="1400" i="1" dirty="0" err="1">
                <a:solidFill>
                  <a:schemeClr val="tx1">
                    <a:lumMod val="50000"/>
                    <a:lumOff val="50000"/>
                  </a:schemeClr>
                </a:solidFill>
                <a:latin typeface="Arial" panose="020B0604020202020204" pitchFamily="34" charset="0"/>
                <a:cs typeface="Arial" panose="020B0604020202020204" pitchFamily="34" charset="0"/>
              </a:rPr>
              <a:t>Sub</a:t>
            </a:r>
            <a:r>
              <a:rPr lang="fr-FR" sz="1400" i="1" dirty="0">
                <a:solidFill>
                  <a:schemeClr val="tx1">
                    <a:lumMod val="50000"/>
                    <a:lumOff val="50000"/>
                  </a:schemeClr>
                </a:solidFill>
                <a:latin typeface="Arial" panose="020B0604020202020204" pitchFamily="34" charset="0"/>
                <a:cs typeface="Arial" panose="020B0604020202020204" pitchFamily="34" charset="0"/>
              </a:rPr>
              <a:t> design </a:t>
            </a:r>
            <a:r>
              <a:rPr lang="fr-FR" sz="1400" i="1" dirty="0" err="1">
                <a:solidFill>
                  <a:schemeClr val="tx1">
                    <a:lumMod val="50000"/>
                    <a:lumOff val="50000"/>
                  </a:schemeClr>
                </a:solidFill>
                <a:latin typeface="Arial" panose="020B0604020202020204" pitchFamily="34" charset="0"/>
                <a:cs typeface="Arial" panose="020B0604020202020204" pitchFamily="34" charset="0"/>
              </a:rPr>
              <a:t>screenshot</a:t>
            </a:r>
            <a:endParaRPr lang="fr-FR" sz="1400" i="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5313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250"/>
                                        <p:tgtEl>
                                          <p:spTgt spid="12"/>
                                        </p:tgtEl>
                                      </p:cBhvr>
                                    </p:animEffect>
                                    <p:anim calcmode="lin" valueType="num">
                                      <p:cBhvr>
                                        <p:cTn id="16" dur="1250" fill="hold"/>
                                        <p:tgtEl>
                                          <p:spTgt spid="12"/>
                                        </p:tgtEl>
                                        <p:attrNameLst>
                                          <p:attrName>ppt_x</p:attrName>
                                        </p:attrNameLst>
                                      </p:cBhvr>
                                      <p:tavLst>
                                        <p:tav tm="0">
                                          <p:val>
                                            <p:strVal val="#ppt_x"/>
                                          </p:val>
                                        </p:tav>
                                        <p:tav tm="100000">
                                          <p:val>
                                            <p:strVal val="#ppt_x"/>
                                          </p:val>
                                        </p:tav>
                                      </p:tavLst>
                                    </p:anim>
                                    <p:anim calcmode="lin" valueType="num">
                                      <p:cBhvr>
                                        <p:cTn id="17" dur="125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9" name="Image 8">
            <a:extLst>
              <a:ext uri="{FF2B5EF4-FFF2-40B4-BE49-F238E27FC236}">
                <a16:creationId xmlns:a16="http://schemas.microsoft.com/office/drawing/2014/main" id="{2F850EBD-9FC4-B549-AA35-E4CCE5EA6334}"/>
              </a:ext>
            </a:extLst>
          </p:cNvPr>
          <p:cNvPicPr>
            <a:picLocks noChangeAspect="1"/>
          </p:cNvPicPr>
          <p:nvPr/>
        </p:nvPicPr>
        <p:blipFill>
          <a:blip r:embed="rId2"/>
          <a:stretch>
            <a:fillRect/>
          </a:stretch>
        </p:blipFill>
        <p:spPr>
          <a:xfrm>
            <a:off x="1159729" y="1314998"/>
            <a:ext cx="3586959" cy="257479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F14EFF6F-4D57-A147-A2AD-1AC40DBE877C}"/>
              </a:ext>
            </a:extLst>
          </p:cNvPr>
          <p:cNvPicPr>
            <a:picLocks noChangeAspect="1"/>
          </p:cNvPicPr>
          <p:nvPr/>
        </p:nvPicPr>
        <p:blipFill>
          <a:blip r:embed="rId3"/>
          <a:stretch>
            <a:fillRect/>
          </a:stretch>
        </p:blipFill>
        <p:spPr>
          <a:xfrm>
            <a:off x="7294421" y="1367466"/>
            <a:ext cx="3586951" cy="2574792"/>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0994E07F-640D-1341-A13D-312D516B65E4}"/>
              </a:ext>
            </a:extLst>
          </p:cNvPr>
          <p:cNvSpPr/>
          <p:nvPr/>
        </p:nvSpPr>
        <p:spPr>
          <a:xfrm>
            <a:off x="570340" y="4230540"/>
            <a:ext cx="5525660" cy="2462213"/>
          </a:xfrm>
          <a:prstGeom prst="rect">
            <a:avLst/>
          </a:prstGeom>
        </p:spPr>
        <p:txBody>
          <a:bodyPr wrap="square">
            <a:spAutoFit/>
          </a:bodyPr>
          <a:lstStyle/>
          <a:p>
            <a:r>
              <a:rPr lang="fr-FR" sz="1400" b="1" dirty="0">
                <a:solidFill>
                  <a:srgbClr val="3A57A7"/>
                </a:solidFill>
              </a:rPr>
              <a:t>All NEXO speakers on </a:t>
            </a:r>
            <a:r>
              <a:rPr lang="fr-FR" sz="1400" b="1" dirty="0" err="1">
                <a:solidFill>
                  <a:srgbClr val="3A57A7"/>
                </a:solidFill>
              </a:rPr>
              <a:t>tap</a:t>
            </a:r>
            <a:endParaRPr lang="fr-FR" sz="1400" b="1" dirty="0">
              <a:solidFill>
                <a:srgbClr val="3A57A7"/>
              </a:solidFill>
            </a:endParaRPr>
          </a:p>
          <a:p>
            <a:r>
              <a:rPr lang="fr-FR" sz="1400" dirty="0"/>
              <a:t>Once the </a:t>
            </a:r>
            <a:r>
              <a:rPr lang="fr-FR" sz="1400" dirty="0" err="1"/>
              <a:t>geometry</a:t>
            </a:r>
            <a:r>
              <a:rPr lang="fr-FR" sz="1400" dirty="0"/>
              <a:t> </a:t>
            </a:r>
            <a:r>
              <a:rPr lang="fr-FR" sz="1400" dirty="0" err="1"/>
              <a:t>is</a:t>
            </a:r>
            <a:r>
              <a:rPr lang="fr-FR" sz="1400" dirty="0"/>
              <a:t> </a:t>
            </a:r>
            <a:r>
              <a:rPr lang="fr-FR" sz="1400" dirty="0" err="1"/>
              <a:t>defined</a:t>
            </a:r>
            <a:r>
              <a:rPr lang="fr-FR" sz="1400" dirty="0"/>
              <a:t>, </a:t>
            </a:r>
            <a:r>
              <a:rPr lang="fr-FR" sz="1400" dirty="0" err="1"/>
              <a:t>loudspeakers</a:t>
            </a:r>
            <a:r>
              <a:rPr lang="fr-FR" sz="1400" dirty="0"/>
              <a:t> </a:t>
            </a:r>
            <a:r>
              <a:rPr lang="fr-FR" sz="1400" dirty="0" err="1"/>
              <a:t>can</a:t>
            </a:r>
            <a:r>
              <a:rPr lang="fr-FR" sz="1400" dirty="0"/>
              <a:t> </a:t>
            </a:r>
            <a:r>
              <a:rPr lang="fr-FR" sz="1400" dirty="0" err="1"/>
              <a:t>simply</a:t>
            </a:r>
            <a:r>
              <a:rPr lang="fr-FR" sz="1400" dirty="0"/>
              <a:t> </a:t>
            </a:r>
            <a:r>
              <a:rPr lang="fr-FR" sz="1400" dirty="0" err="1"/>
              <a:t>be</a:t>
            </a:r>
            <a:r>
              <a:rPr lang="fr-FR" sz="1400" dirty="0"/>
              <a:t> </a:t>
            </a:r>
            <a:r>
              <a:rPr lang="fr-FR" sz="1400" dirty="0" err="1"/>
              <a:t>dragged</a:t>
            </a:r>
            <a:r>
              <a:rPr lang="fr-FR" sz="1400" dirty="0"/>
              <a:t> and </a:t>
            </a:r>
            <a:r>
              <a:rPr lang="fr-FR" sz="1400" dirty="0" err="1"/>
              <a:t>dropped</a:t>
            </a:r>
            <a:r>
              <a:rPr lang="fr-FR" sz="1400" dirty="0"/>
              <a:t> </a:t>
            </a:r>
            <a:r>
              <a:rPr lang="fr-FR" sz="1400" dirty="0" err="1"/>
              <a:t>into</a:t>
            </a:r>
            <a:r>
              <a:rPr lang="fr-FR" sz="1400" dirty="0"/>
              <a:t> the </a:t>
            </a:r>
            <a:r>
              <a:rPr lang="fr-FR" sz="1400" dirty="0" err="1"/>
              <a:t>project</a:t>
            </a:r>
            <a:r>
              <a:rPr lang="fr-FR" sz="1400" dirty="0"/>
              <a:t>, and </a:t>
            </a:r>
            <a:r>
              <a:rPr lang="fr-FR" sz="1400" dirty="0" err="1"/>
              <a:t>configured</a:t>
            </a:r>
            <a:r>
              <a:rPr lang="fr-FR" sz="1400" dirty="0"/>
              <a:t> </a:t>
            </a:r>
            <a:r>
              <a:rPr lang="fr-FR" sz="1400" dirty="0" err="1"/>
              <a:t>into</a:t>
            </a:r>
            <a:r>
              <a:rPr lang="fr-FR" sz="1400" dirty="0"/>
              <a:t> </a:t>
            </a:r>
            <a:r>
              <a:rPr lang="fr-FR" sz="1400" dirty="0" err="1"/>
              <a:t>flown</a:t>
            </a:r>
            <a:r>
              <a:rPr lang="fr-FR" sz="1400" dirty="0"/>
              <a:t> or </a:t>
            </a:r>
            <a:r>
              <a:rPr lang="fr-FR" sz="1400" dirty="0" err="1"/>
              <a:t>stacked</a:t>
            </a:r>
            <a:r>
              <a:rPr lang="fr-FR" sz="1400" dirty="0"/>
              <a:t> clusters. </a:t>
            </a:r>
          </a:p>
          <a:p>
            <a:endParaRPr lang="fr-FR" sz="1400" dirty="0"/>
          </a:p>
          <a:p>
            <a:r>
              <a:rPr lang="fr-FR" sz="1400" b="1" dirty="0">
                <a:solidFill>
                  <a:srgbClr val="3A57A7"/>
                </a:solidFill>
              </a:rPr>
              <a:t>Surfaces</a:t>
            </a:r>
          </a:p>
          <a:p>
            <a:r>
              <a:rPr lang="fr-FR" sz="1400" dirty="0"/>
              <a:t>Sound pressure </a:t>
            </a:r>
            <a:r>
              <a:rPr lang="fr-FR" sz="1400" dirty="0" err="1"/>
              <a:t>can</a:t>
            </a:r>
            <a:r>
              <a:rPr lang="fr-FR" sz="1400" dirty="0"/>
              <a:t> </a:t>
            </a:r>
            <a:r>
              <a:rPr lang="fr-FR" sz="1400" dirty="0" err="1"/>
              <a:t>be</a:t>
            </a:r>
            <a:r>
              <a:rPr lang="fr-FR" sz="1400" dirty="0"/>
              <a:t> </a:t>
            </a:r>
            <a:r>
              <a:rPr lang="fr-FR" sz="1400" dirty="0" err="1"/>
              <a:t>received</a:t>
            </a:r>
            <a:r>
              <a:rPr lang="fr-FR" sz="1400" dirty="0"/>
              <a:t> </a:t>
            </a:r>
            <a:r>
              <a:rPr lang="fr-FR" sz="1400" dirty="0" err="1"/>
              <a:t>differently</a:t>
            </a:r>
            <a:r>
              <a:rPr lang="fr-FR" sz="1400" dirty="0"/>
              <a:t> on the venue surfaces. Venue items </a:t>
            </a:r>
            <a:r>
              <a:rPr lang="fr-FR" sz="1400" dirty="0" err="1"/>
              <a:t>can</a:t>
            </a:r>
            <a:r>
              <a:rPr lang="fr-FR" sz="1400" dirty="0"/>
              <a:t> </a:t>
            </a:r>
            <a:r>
              <a:rPr lang="fr-FR" sz="1400" dirty="0" err="1"/>
              <a:t>be</a:t>
            </a:r>
            <a:r>
              <a:rPr lang="fr-FR" sz="1400" dirty="0"/>
              <a:t>:</a:t>
            </a:r>
          </a:p>
          <a:p>
            <a:pPr marL="285750" indent="-285750">
              <a:buFont typeface="Arial" panose="020B0604020202020204" pitchFamily="34" charset="0"/>
              <a:buChar char="•"/>
            </a:pPr>
            <a:r>
              <a:rPr lang="fr-FR" sz="1400" dirty="0"/>
              <a:t>Simple surfaces</a:t>
            </a:r>
          </a:p>
          <a:p>
            <a:pPr marL="285750" indent="-285750">
              <a:buFont typeface="Arial" panose="020B0604020202020204" pitchFamily="34" charset="0"/>
              <a:buChar char="•"/>
            </a:pPr>
            <a:r>
              <a:rPr lang="en" sz="1400" dirty="0"/>
              <a:t>Standing-up or seated audience areas</a:t>
            </a:r>
          </a:p>
          <a:p>
            <a:pPr marL="285750" indent="-285750">
              <a:buFont typeface="Arial" panose="020B0604020202020204" pitchFamily="34" charset="0"/>
              <a:buChar char="•"/>
            </a:pPr>
            <a:r>
              <a:rPr lang="en" sz="1400" dirty="0"/>
              <a:t>No audience areas, simply taken into account as obstacles</a:t>
            </a:r>
          </a:p>
          <a:p>
            <a:pPr marL="285750" indent="-285750">
              <a:buFont typeface="Arial" panose="020B0604020202020204" pitchFamily="34" charset="0"/>
              <a:buChar char="•"/>
            </a:pPr>
            <a:r>
              <a:rPr lang="fr-FR" sz="1400" dirty="0" err="1"/>
              <a:t>Hidden</a:t>
            </a:r>
            <a:r>
              <a:rPr lang="fr-FR" sz="1400" dirty="0"/>
              <a:t> to </a:t>
            </a:r>
            <a:r>
              <a:rPr lang="fr-FR" sz="1400" dirty="0" err="1"/>
              <a:t>calculation</a:t>
            </a:r>
            <a:r>
              <a:rPr lang="fr-FR" sz="1400" dirty="0"/>
              <a:t>.</a:t>
            </a:r>
          </a:p>
        </p:txBody>
      </p:sp>
      <p:sp>
        <p:nvSpPr>
          <p:cNvPr id="13" name="Rectangle 12">
            <a:extLst>
              <a:ext uri="{FF2B5EF4-FFF2-40B4-BE49-F238E27FC236}">
                <a16:creationId xmlns:a16="http://schemas.microsoft.com/office/drawing/2014/main" id="{143C9265-BA76-DD40-A24F-643F21AF94C2}"/>
              </a:ext>
            </a:extLst>
          </p:cNvPr>
          <p:cNvSpPr/>
          <p:nvPr/>
        </p:nvSpPr>
        <p:spPr>
          <a:xfrm>
            <a:off x="6522650" y="4154854"/>
            <a:ext cx="5308794" cy="2462213"/>
          </a:xfrm>
          <a:prstGeom prst="rect">
            <a:avLst/>
          </a:prstGeom>
        </p:spPr>
        <p:txBody>
          <a:bodyPr wrap="square">
            <a:spAutoFit/>
          </a:bodyPr>
          <a:lstStyle/>
          <a:p>
            <a:r>
              <a:rPr lang="fr-FR" sz="1400" b="1" dirty="0">
                <a:solidFill>
                  <a:srgbClr val="3A57A7"/>
                </a:solidFill>
              </a:rPr>
              <a:t>Line-source </a:t>
            </a:r>
            <a:r>
              <a:rPr lang="fr-FR" sz="1400" b="1" dirty="0" err="1">
                <a:solidFill>
                  <a:srgbClr val="3A57A7"/>
                </a:solidFill>
              </a:rPr>
              <a:t>calculations</a:t>
            </a:r>
            <a:endParaRPr lang="fr-FR" sz="1400" b="1" dirty="0">
              <a:solidFill>
                <a:srgbClr val="3A57A7"/>
              </a:solidFill>
            </a:endParaRPr>
          </a:p>
          <a:p>
            <a:r>
              <a:rPr lang="fr-FR" sz="1400" dirty="0"/>
              <a:t>NS-1 </a:t>
            </a:r>
            <a:r>
              <a:rPr lang="fr-FR" sz="1400" dirty="0" err="1"/>
              <a:t>helps</a:t>
            </a:r>
            <a:r>
              <a:rPr lang="fr-FR" sz="1400" dirty="0"/>
              <a:t> </a:t>
            </a:r>
            <a:r>
              <a:rPr lang="fr-FR" sz="1400" dirty="0" err="1"/>
              <a:t>you</a:t>
            </a:r>
            <a:r>
              <a:rPr lang="fr-FR" sz="1400" dirty="0"/>
              <a:t> to </a:t>
            </a:r>
            <a:r>
              <a:rPr lang="fr-FR" sz="1400" dirty="0" err="1"/>
              <a:t>find</a:t>
            </a:r>
            <a:r>
              <a:rPr lang="fr-FR" sz="1400" dirty="0"/>
              <a:t> the </a:t>
            </a:r>
            <a:r>
              <a:rPr lang="fr-FR" sz="1400" dirty="0" err="1"/>
              <a:t>perfect</a:t>
            </a:r>
            <a:r>
              <a:rPr lang="fr-FR" sz="1400" dirty="0"/>
              <a:t> </a:t>
            </a:r>
            <a:r>
              <a:rPr lang="fr-FR" sz="1400" dirty="0" err="1"/>
              <a:t>series</a:t>
            </a:r>
            <a:r>
              <a:rPr lang="fr-FR" sz="1400" dirty="0"/>
              <a:t> of angles for </a:t>
            </a:r>
            <a:r>
              <a:rPr lang="fr-FR" sz="1400" dirty="0" err="1"/>
              <a:t>your</a:t>
            </a:r>
            <a:r>
              <a:rPr lang="fr-FR" sz="1400" dirty="0"/>
              <a:t> clusters, by </a:t>
            </a:r>
            <a:r>
              <a:rPr lang="fr-FR" sz="1400" dirty="0" err="1"/>
              <a:t>calculating</a:t>
            </a:r>
            <a:r>
              <a:rPr lang="fr-FR" sz="1400" dirty="0"/>
              <a:t> </a:t>
            </a:r>
            <a:r>
              <a:rPr lang="fr-FR" sz="1400" dirty="0" err="1"/>
              <a:t>acoustic</a:t>
            </a:r>
            <a:r>
              <a:rPr lang="fr-FR" sz="1400" dirty="0"/>
              <a:t> pressure on the surfaces. </a:t>
            </a:r>
            <a:r>
              <a:rPr lang="fr-FR" sz="1400" dirty="0" err="1"/>
              <a:t>Results</a:t>
            </a:r>
            <a:r>
              <a:rPr lang="fr-FR" sz="1400" dirty="0"/>
              <a:t> </a:t>
            </a:r>
            <a:r>
              <a:rPr lang="fr-FR" sz="1400" dirty="0" err="1"/>
              <a:t>can</a:t>
            </a:r>
            <a:r>
              <a:rPr lang="fr-FR" sz="1400" dirty="0"/>
              <a:t> </a:t>
            </a:r>
            <a:r>
              <a:rPr lang="fr-FR" sz="1400" dirty="0" err="1"/>
              <a:t>be</a:t>
            </a:r>
            <a:r>
              <a:rPr lang="fr-FR" sz="1400" dirty="0"/>
              <a:t> </a:t>
            </a:r>
            <a:r>
              <a:rPr lang="fr-FR" sz="1400" dirty="0" err="1"/>
              <a:t>displayed</a:t>
            </a:r>
            <a:r>
              <a:rPr lang="fr-FR" sz="1400" dirty="0"/>
              <a:t> </a:t>
            </a:r>
            <a:r>
              <a:rPr lang="fr-FR" sz="1400" dirty="0" err="1"/>
              <a:t>using</a:t>
            </a:r>
            <a:r>
              <a:rPr lang="fr-FR" sz="1400" dirty="0"/>
              <a:t> </a:t>
            </a:r>
            <a:r>
              <a:rPr lang="fr-FR" sz="1400" dirty="0" err="1"/>
              <a:t>NEXO’s</a:t>
            </a:r>
            <a:r>
              <a:rPr lang="fr-FR" sz="1400" dirty="0"/>
              <a:t> </a:t>
            </a:r>
            <a:r>
              <a:rPr lang="fr-FR" sz="1400" dirty="0" err="1"/>
              <a:t>meaningful</a:t>
            </a:r>
            <a:r>
              <a:rPr lang="fr-FR" sz="1400" dirty="0"/>
              <a:t> dB MIF, or </a:t>
            </a:r>
            <a:r>
              <a:rPr lang="fr-FR" sz="1400" dirty="0" err="1"/>
              <a:t>other</a:t>
            </a:r>
            <a:r>
              <a:rPr lang="fr-FR" sz="1400" dirty="0"/>
              <a:t> </a:t>
            </a:r>
            <a:r>
              <a:rPr lang="fr-FR" sz="1400" dirty="0" err="1"/>
              <a:t>metrics</a:t>
            </a:r>
            <a:r>
              <a:rPr lang="fr-FR" sz="1400" dirty="0"/>
              <a:t> of </a:t>
            </a:r>
            <a:r>
              <a:rPr lang="fr-FR" sz="1400" dirty="0" err="1"/>
              <a:t>your</a:t>
            </a:r>
            <a:r>
              <a:rPr lang="fr-FR" sz="1400" dirty="0"/>
              <a:t> </a:t>
            </a:r>
            <a:r>
              <a:rPr lang="fr-FR" sz="1400" dirty="0" err="1"/>
              <a:t>choice</a:t>
            </a:r>
            <a:r>
              <a:rPr lang="fr-FR" sz="1400" dirty="0"/>
              <a:t>.</a:t>
            </a:r>
          </a:p>
          <a:p>
            <a:endParaRPr lang="fr-FR" sz="1400" dirty="0"/>
          </a:p>
          <a:p>
            <a:r>
              <a:rPr lang="fr-FR" sz="1400" b="1" dirty="0">
                <a:solidFill>
                  <a:srgbClr val="3A57A7"/>
                </a:solidFill>
              </a:rPr>
              <a:t>Direct </a:t>
            </a:r>
            <a:r>
              <a:rPr lang="fr-FR" sz="1400" b="1" dirty="0" err="1">
                <a:solidFill>
                  <a:srgbClr val="3A57A7"/>
                </a:solidFill>
              </a:rPr>
              <a:t>sound</a:t>
            </a:r>
            <a:r>
              <a:rPr lang="fr-FR" sz="1400" b="1" dirty="0">
                <a:solidFill>
                  <a:srgbClr val="3A57A7"/>
                </a:solidFill>
              </a:rPr>
              <a:t> and time </a:t>
            </a:r>
            <a:r>
              <a:rPr lang="fr-FR" sz="1400" b="1" dirty="0" err="1">
                <a:solidFill>
                  <a:srgbClr val="3A57A7"/>
                </a:solidFill>
              </a:rPr>
              <a:t>coherency</a:t>
            </a:r>
            <a:endParaRPr lang="fr-FR" sz="1400" b="1" dirty="0">
              <a:solidFill>
                <a:srgbClr val="3A57A7"/>
              </a:solidFill>
            </a:endParaRPr>
          </a:p>
          <a:p>
            <a:r>
              <a:rPr lang="fr-FR" sz="1400" dirty="0"/>
              <a:t>NS-1 </a:t>
            </a:r>
            <a:r>
              <a:rPr lang="fr-FR" sz="1400" dirty="0" err="1"/>
              <a:t>performs</a:t>
            </a:r>
            <a:r>
              <a:rPr lang="fr-FR" sz="1400" dirty="0"/>
              <a:t> direct </a:t>
            </a:r>
            <a:r>
              <a:rPr lang="fr-FR" sz="1400" dirty="0" err="1"/>
              <a:t>sound</a:t>
            </a:r>
            <a:r>
              <a:rPr lang="fr-FR" sz="1400" dirty="0"/>
              <a:t> </a:t>
            </a:r>
            <a:r>
              <a:rPr lang="fr-FR" sz="1400" dirty="0" err="1"/>
              <a:t>calculations</a:t>
            </a:r>
            <a:r>
              <a:rPr lang="fr-FR" sz="1400" dirty="0"/>
              <a:t> on </a:t>
            </a:r>
            <a:r>
              <a:rPr lang="fr-FR" sz="1400" dirty="0" err="1"/>
              <a:t>your</a:t>
            </a:r>
            <a:r>
              <a:rPr lang="fr-FR" sz="1400" dirty="0"/>
              <a:t> </a:t>
            </a:r>
            <a:r>
              <a:rPr lang="fr-FR" sz="1400" dirty="0" err="1"/>
              <a:t>geometry</a:t>
            </a:r>
            <a:r>
              <a:rPr lang="fr-FR" sz="1400" dirty="0"/>
              <a:t>. </a:t>
            </a:r>
            <a:r>
              <a:rPr lang="fr-FR" sz="1400" dirty="0" err="1"/>
              <a:t>They</a:t>
            </a:r>
            <a:r>
              <a:rPr lang="fr-FR" sz="1400" dirty="0"/>
              <a:t> </a:t>
            </a:r>
            <a:r>
              <a:rPr lang="fr-FR" sz="1400" dirty="0" err="1"/>
              <a:t>allow</a:t>
            </a:r>
            <a:r>
              <a:rPr lang="fr-FR" sz="1400" dirty="0"/>
              <a:t> </a:t>
            </a:r>
            <a:r>
              <a:rPr lang="fr-FR" sz="1400" dirty="0" err="1"/>
              <a:t>you</a:t>
            </a:r>
            <a:r>
              <a:rPr lang="fr-FR" sz="1400" dirty="0"/>
              <a:t> to tend </a:t>
            </a:r>
            <a:r>
              <a:rPr lang="fr-FR" sz="1400" dirty="0" err="1"/>
              <a:t>towards</a:t>
            </a:r>
            <a:r>
              <a:rPr lang="fr-FR" sz="1400" dirty="0"/>
              <a:t> the best speaker ratio, gains and positions to match </a:t>
            </a:r>
            <a:r>
              <a:rPr lang="fr-FR" sz="1400" dirty="0" err="1"/>
              <a:t>your</a:t>
            </a:r>
            <a:r>
              <a:rPr lang="fr-FR" sz="1400" dirty="0"/>
              <a:t> </a:t>
            </a:r>
            <a:r>
              <a:rPr lang="fr-FR" sz="1400" dirty="0" err="1"/>
              <a:t>target</a:t>
            </a:r>
            <a:r>
              <a:rPr lang="fr-FR" sz="1400" dirty="0"/>
              <a:t> </a:t>
            </a:r>
            <a:r>
              <a:rPr lang="fr-FR" sz="1400" dirty="0" err="1"/>
              <a:t>coverage</a:t>
            </a:r>
            <a:r>
              <a:rPr lang="fr-FR" sz="1400" dirty="0"/>
              <a:t>. </a:t>
            </a:r>
          </a:p>
          <a:p>
            <a:r>
              <a:rPr lang="fr-FR" sz="1400" dirty="0" err="1"/>
              <a:t>Furthermore</a:t>
            </a:r>
            <a:r>
              <a:rPr lang="fr-FR" sz="1400" dirty="0"/>
              <a:t>, NS-1 </a:t>
            </a:r>
            <a:r>
              <a:rPr lang="fr-FR" sz="1400" dirty="0" err="1"/>
              <a:t>makes</a:t>
            </a:r>
            <a:r>
              <a:rPr lang="fr-FR" sz="1400" dirty="0"/>
              <a:t> </a:t>
            </a:r>
            <a:r>
              <a:rPr lang="fr-FR" sz="1400" dirty="0" err="1"/>
              <a:t>it</a:t>
            </a:r>
            <a:r>
              <a:rPr lang="fr-FR" sz="1400" dirty="0"/>
              <a:t> </a:t>
            </a:r>
            <a:r>
              <a:rPr lang="fr-FR" sz="1400" dirty="0" err="1"/>
              <a:t>easy</a:t>
            </a:r>
            <a:r>
              <a:rPr lang="fr-FR" sz="1400" dirty="0"/>
              <a:t> to </a:t>
            </a:r>
            <a:r>
              <a:rPr lang="fr-FR" sz="1400" dirty="0" err="1"/>
              <a:t>align</a:t>
            </a:r>
            <a:r>
              <a:rPr lang="fr-FR" sz="1400" dirty="0"/>
              <a:t> the </a:t>
            </a:r>
            <a:r>
              <a:rPr lang="fr-FR" sz="1400" dirty="0" err="1"/>
              <a:t>delays</a:t>
            </a:r>
            <a:r>
              <a:rPr lang="fr-FR" sz="1400" dirty="0"/>
              <a:t> of the speakers </a:t>
            </a:r>
            <a:r>
              <a:rPr lang="fr-FR" sz="1400" dirty="0" err="1"/>
              <a:t>thanks</a:t>
            </a:r>
            <a:r>
              <a:rPr lang="fr-FR" sz="1400" dirty="0"/>
              <a:t> to time-</a:t>
            </a:r>
            <a:r>
              <a:rPr lang="fr-FR" sz="1400" dirty="0" err="1"/>
              <a:t>coherency</a:t>
            </a:r>
            <a:r>
              <a:rPr lang="fr-FR" sz="1400" dirty="0"/>
              <a:t> </a:t>
            </a:r>
            <a:r>
              <a:rPr lang="fr-FR" sz="1400" dirty="0" err="1"/>
              <a:t>calculations</a:t>
            </a:r>
            <a:r>
              <a:rPr lang="fr-FR" sz="1400" dirty="0"/>
              <a:t>.</a:t>
            </a:r>
          </a:p>
        </p:txBody>
      </p:sp>
      <p:cxnSp>
        <p:nvCxnSpPr>
          <p:cNvPr id="14" name="Connecteur droit 13">
            <a:extLst>
              <a:ext uri="{FF2B5EF4-FFF2-40B4-BE49-F238E27FC236}">
                <a16:creationId xmlns:a16="http://schemas.microsoft.com/office/drawing/2014/main" id="{C6AC9CEB-785B-5645-BEBF-A3687F0FA7E4}"/>
              </a:ext>
            </a:extLst>
          </p:cNvPr>
          <p:cNvCxnSpPr>
            <a:cxnSpLocks/>
          </p:cNvCxnSpPr>
          <p:nvPr/>
        </p:nvCxnSpPr>
        <p:spPr>
          <a:xfrm>
            <a:off x="6114585" y="2365193"/>
            <a:ext cx="0" cy="2574797"/>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91DFFBA4-5C4C-1C4D-8B10-9D3872A0EBC5}"/>
              </a:ext>
            </a:extLst>
          </p:cNvPr>
          <p:cNvPicPr>
            <a:picLocks noChangeAspect="1"/>
          </p:cNvPicPr>
          <p:nvPr/>
        </p:nvPicPr>
        <p:blipFill>
          <a:blip r:embed="rId4"/>
          <a:stretch>
            <a:fillRect/>
          </a:stretch>
        </p:blipFill>
        <p:spPr>
          <a:xfrm>
            <a:off x="5324378" y="1493417"/>
            <a:ext cx="1392353" cy="391138"/>
          </a:xfrm>
          <a:prstGeom prst="rect">
            <a:avLst/>
          </a:prstGeom>
        </p:spPr>
      </p:pic>
    </p:spTree>
    <p:extLst>
      <p:ext uri="{BB962C8B-B14F-4D97-AF65-F5344CB8AC3E}">
        <p14:creationId xmlns:p14="http://schemas.microsoft.com/office/powerpoint/2010/main" val="33665365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750"/>
                                        <p:tgtEl>
                                          <p:spTgt spid="12"/>
                                        </p:tgtEl>
                                      </p:cBhvr>
                                    </p:animEffect>
                                  </p:childTnLst>
                                </p:cTn>
                              </p:par>
                            </p:childTnLst>
                          </p:cTn>
                        </p:par>
                        <p:par>
                          <p:cTn id="16" fill="hold">
                            <p:stCondLst>
                              <p:cond delay="225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750"/>
                                        <p:tgtEl>
                                          <p:spTgt spid="11"/>
                                        </p:tgtEl>
                                      </p:cBhvr>
                                    </p:animEffect>
                                  </p:childTnLst>
                                </p:cTn>
                              </p:par>
                            </p:childTnLst>
                          </p:cTn>
                        </p:par>
                        <p:par>
                          <p:cTn id="24" fill="hold">
                            <p:stCondLst>
                              <p:cond delay="3500"/>
                            </p:stCondLst>
                            <p:childTnLst>
                              <p:par>
                                <p:cTn id="25" presetID="16" presetClass="entr" presetSubtype="37"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954107"/>
          </a:xfrm>
          <a:prstGeom prst="rect">
            <a:avLst/>
          </a:prstGeom>
        </p:spPr>
        <p:txBody>
          <a:bodyPr wrap="square">
            <a:spAutoFit/>
          </a:bodyPr>
          <a:lstStyle/>
          <a:p>
            <a:r>
              <a:rPr lang="fr-FR" sz="3200" dirty="0">
                <a:solidFill>
                  <a:srgbClr val="3A57A7"/>
                </a:solidFill>
                <a:latin typeface="Arial" panose="020B0604020202020204" pitchFamily="34" charset="0"/>
                <a:cs typeface="Arial" panose="020B0604020202020204" pitchFamily="34" charset="0"/>
              </a:rPr>
              <a:t>System Design : </a:t>
            </a:r>
            <a:r>
              <a:rPr lang="fr-FR" sz="3200" dirty="0" err="1">
                <a:solidFill>
                  <a:srgbClr val="3A57A7"/>
                </a:solidFill>
                <a:latin typeface="Arial" panose="020B0604020202020204" pitchFamily="34" charset="0"/>
                <a:cs typeface="Arial" panose="020B0604020202020204" pitchFamily="34" charset="0"/>
              </a:rPr>
              <a:t>Etihad</a:t>
            </a:r>
            <a:r>
              <a:rPr lang="fr-FR" sz="3200" dirty="0">
                <a:solidFill>
                  <a:srgbClr val="3A57A7"/>
                </a:solidFill>
                <a:latin typeface="Arial" panose="020B0604020202020204" pitchFamily="34" charset="0"/>
                <a:cs typeface="Arial" panose="020B0604020202020204" pitchFamily="34" charset="0"/>
              </a:rPr>
              <a:t> Stadium</a:t>
            </a:r>
          </a:p>
          <a:p>
            <a:r>
              <a:rPr lang="fr-FR" sz="2400" dirty="0">
                <a:latin typeface="Arial" panose="020B0604020202020204" pitchFamily="34" charset="0"/>
                <a:cs typeface="Arial" panose="020B0604020202020204" pitchFamily="34" charset="0"/>
              </a:rPr>
              <a:t>Manchester, United-</a:t>
            </a:r>
            <a:r>
              <a:rPr lang="fr-FR" sz="2400" dirty="0" err="1">
                <a:latin typeface="Arial" panose="020B0604020202020204" pitchFamily="34" charset="0"/>
                <a:cs typeface="Arial" panose="020B0604020202020204" pitchFamily="34" charset="0"/>
              </a:rPr>
              <a:t>Kingdom</a:t>
            </a:r>
            <a:endParaRPr lang="fr-FR" sz="2400" dirty="0">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id="{FED0AF8A-8ACE-7143-8BAB-538120B9BA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0247" y="2336612"/>
            <a:ext cx="7611659" cy="4752716"/>
          </a:xfrm>
          <a:prstGeom prst="rect">
            <a:avLst/>
          </a:prstGeom>
        </p:spPr>
      </p:pic>
      <p:pic>
        <p:nvPicPr>
          <p:cNvPr id="3" name="Image 2">
            <a:extLst>
              <a:ext uri="{FF2B5EF4-FFF2-40B4-BE49-F238E27FC236}">
                <a16:creationId xmlns:a16="http://schemas.microsoft.com/office/drawing/2014/main" id="{848FB72C-1ADC-EA48-AD9F-42189757C00D}"/>
              </a:ext>
            </a:extLst>
          </p:cNvPr>
          <p:cNvPicPr>
            <a:picLocks noChangeAspect="1"/>
          </p:cNvPicPr>
          <p:nvPr/>
        </p:nvPicPr>
        <p:blipFill>
          <a:blip r:embed="rId3"/>
          <a:stretch>
            <a:fillRect/>
          </a:stretch>
        </p:blipFill>
        <p:spPr>
          <a:xfrm>
            <a:off x="7485321" y="1086075"/>
            <a:ext cx="4706679" cy="3530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642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954107"/>
          </a:xfrm>
          <a:prstGeom prst="rect">
            <a:avLst/>
          </a:prstGeom>
        </p:spPr>
        <p:txBody>
          <a:bodyPr wrap="square">
            <a:spAutoFit/>
          </a:bodyPr>
          <a:lstStyle/>
          <a:p>
            <a:r>
              <a:rPr lang="fr-FR" sz="3200" dirty="0">
                <a:solidFill>
                  <a:srgbClr val="3A57A7"/>
                </a:solidFill>
                <a:latin typeface="Arial" panose="020B0604020202020204" pitchFamily="34" charset="0"/>
                <a:cs typeface="Arial" panose="020B0604020202020204" pitchFamily="34" charset="0"/>
              </a:rPr>
              <a:t>System Design : </a:t>
            </a:r>
            <a:r>
              <a:rPr lang="fr-FR" sz="3200" dirty="0" err="1">
                <a:solidFill>
                  <a:srgbClr val="3A57A7"/>
                </a:solidFill>
                <a:latin typeface="Arial" panose="020B0604020202020204" pitchFamily="34" charset="0"/>
                <a:cs typeface="Arial" panose="020B0604020202020204" pitchFamily="34" charset="0"/>
              </a:rPr>
              <a:t>Croke</a:t>
            </a:r>
            <a:r>
              <a:rPr lang="fr-FR" sz="3200" dirty="0">
                <a:solidFill>
                  <a:srgbClr val="3A57A7"/>
                </a:solidFill>
                <a:latin typeface="Arial" panose="020B0604020202020204" pitchFamily="34" charset="0"/>
                <a:cs typeface="Arial" panose="020B0604020202020204" pitchFamily="34" charset="0"/>
              </a:rPr>
              <a:t> Park</a:t>
            </a:r>
          </a:p>
          <a:p>
            <a:r>
              <a:rPr lang="fr-FR" sz="2400" dirty="0">
                <a:latin typeface="Arial" panose="020B0604020202020204" pitchFamily="34" charset="0"/>
                <a:cs typeface="Arial" panose="020B0604020202020204" pitchFamily="34" charset="0"/>
              </a:rPr>
              <a:t>Dublin, Ireland</a:t>
            </a:r>
          </a:p>
        </p:txBody>
      </p:sp>
      <p:pic>
        <p:nvPicPr>
          <p:cNvPr id="6" name="Picture 3">
            <a:extLst>
              <a:ext uri="{FF2B5EF4-FFF2-40B4-BE49-F238E27FC236}">
                <a16:creationId xmlns:a16="http://schemas.microsoft.com/office/drawing/2014/main" id="{FA7D2FEC-8E88-DA42-BCFC-62FD698FD45C}"/>
              </a:ext>
            </a:extLst>
          </p:cNvPr>
          <p:cNvPicPr>
            <a:picLocks noChangeAspect="1"/>
          </p:cNvPicPr>
          <p:nvPr/>
        </p:nvPicPr>
        <p:blipFill rotWithShape="1">
          <a:blip r:embed="rId2"/>
          <a:srcRect r="10994" b="3540"/>
          <a:stretch/>
        </p:blipFill>
        <p:spPr>
          <a:xfrm>
            <a:off x="0" y="3062055"/>
            <a:ext cx="7402471" cy="3795945"/>
          </a:xfrm>
          <a:prstGeom prst="rect">
            <a:avLst/>
          </a:prstGeom>
        </p:spPr>
      </p:pic>
      <p:pic>
        <p:nvPicPr>
          <p:cNvPr id="3" name="Image 2">
            <a:extLst>
              <a:ext uri="{FF2B5EF4-FFF2-40B4-BE49-F238E27FC236}">
                <a16:creationId xmlns:a16="http://schemas.microsoft.com/office/drawing/2014/main" id="{0501A226-C663-274B-A51A-F5E3F5EC30BC}"/>
              </a:ext>
            </a:extLst>
          </p:cNvPr>
          <p:cNvPicPr>
            <a:picLocks noChangeAspect="1"/>
          </p:cNvPicPr>
          <p:nvPr/>
        </p:nvPicPr>
        <p:blipFill>
          <a:blip r:embed="rId3"/>
          <a:stretch>
            <a:fillRect/>
          </a:stretch>
        </p:blipFill>
        <p:spPr>
          <a:xfrm>
            <a:off x="7261412" y="1055228"/>
            <a:ext cx="4892364" cy="3264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867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0" name="Image 9">
            <a:extLst>
              <a:ext uri="{FF2B5EF4-FFF2-40B4-BE49-F238E27FC236}">
                <a16:creationId xmlns:a16="http://schemas.microsoft.com/office/drawing/2014/main" id="{37972A4F-E7E0-C94C-A3BF-4D52F4C71DC7}"/>
              </a:ext>
            </a:extLst>
          </p:cNvPr>
          <p:cNvPicPr>
            <a:picLocks noChangeAspect="1"/>
          </p:cNvPicPr>
          <p:nvPr/>
        </p:nvPicPr>
        <p:blipFill rotWithShape="1">
          <a:blip r:embed="rId2"/>
          <a:srcRect l="4682" t="26900" r="18277" b="33201"/>
          <a:stretch/>
        </p:blipFill>
        <p:spPr>
          <a:xfrm>
            <a:off x="0" y="3108521"/>
            <a:ext cx="8176437" cy="3655348"/>
          </a:xfrm>
          <a:prstGeom prst="rect">
            <a:avLst/>
          </a:prstGeom>
        </p:spPr>
      </p:pic>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954107"/>
          </a:xfrm>
          <a:prstGeom prst="rect">
            <a:avLst/>
          </a:prstGeom>
        </p:spPr>
        <p:txBody>
          <a:bodyPr wrap="square">
            <a:spAutoFit/>
          </a:bodyPr>
          <a:lstStyle/>
          <a:p>
            <a:r>
              <a:rPr lang="fr-FR" sz="3200" dirty="0">
                <a:solidFill>
                  <a:srgbClr val="3A57A7"/>
                </a:solidFill>
                <a:latin typeface="Arial" panose="020B0604020202020204" pitchFamily="34" charset="0"/>
                <a:cs typeface="Arial" panose="020B0604020202020204" pitchFamily="34" charset="0"/>
              </a:rPr>
              <a:t>System Design : </a:t>
            </a:r>
            <a:r>
              <a:rPr lang="fr-FR" sz="3200" dirty="0" err="1">
                <a:solidFill>
                  <a:srgbClr val="3A57A7"/>
                </a:solidFill>
                <a:latin typeface="Arial" panose="020B0604020202020204" pitchFamily="34" charset="0"/>
                <a:cs typeface="Arial" panose="020B0604020202020204" pitchFamily="34" charset="0"/>
              </a:rPr>
              <a:t>Arena</a:t>
            </a:r>
            <a:r>
              <a:rPr lang="fr-FR" sz="3200" dirty="0">
                <a:solidFill>
                  <a:srgbClr val="3A57A7"/>
                </a:solidFill>
                <a:latin typeface="Arial" panose="020B0604020202020204" pitchFamily="34" charset="0"/>
                <a:cs typeface="Arial" panose="020B0604020202020204" pitchFamily="34" charset="0"/>
              </a:rPr>
              <a:t> du Pays d’Aix</a:t>
            </a:r>
          </a:p>
          <a:p>
            <a:r>
              <a:rPr lang="fr-FR" sz="2400" dirty="0">
                <a:latin typeface="Arial" panose="020B0604020202020204" pitchFamily="34" charset="0"/>
                <a:cs typeface="Arial" panose="020B0604020202020204" pitchFamily="34" charset="0"/>
              </a:rPr>
              <a:t>Aix en Provence, France</a:t>
            </a:r>
          </a:p>
        </p:txBody>
      </p:sp>
      <p:pic>
        <p:nvPicPr>
          <p:cNvPr id="3" name="Image 2">
            <a:extLst>
              <a:ext uri="{FF2B5EF4-FFF2-40B4-BE49-F238E27FC236}">
                <a16:creationId xmlns:a16="http://schemas.microsoft.com/office/drawing/2014/main" id="{B44CDA88-68BC-D848-9E46-B9A38236C4E7}"/>
              </a:ext>
            </a:extLst>
          </p:cNvPr>
          <p:cNvPicPr>
            <a:picLocks noChangeAspect="1"/>
          </p:cNvPicPr>
          <p:nvPr/>
        </p:nvPicPr>
        <p:blipFill>
          <a:blip r:embed="rId3"/>
          <a:stretch>
            <a:fillRect/>
          </a:stretch>
        </p:blipFill>
        <p:spPr>
          <a:xfrm>
            <a:off x="7648938" y="1107048"/>
            <a:ext cx="4543062" cy="302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427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83AE523-8D0F-B048-9FE0-BBA0CFD5AA31}"/>
              </a:ext>
            </a:extLst>
          </p:cNvPr>
          <p:cNvPicPr>
            <a:picLocks noChangeAspect="1"/>
          </p:cNvPicPr>
          <p:nvPr/>
        </p:nvPicPr>
        <p:blipFill>
          <a:blip r:embed="rId2"/>
          <a:stretch>
            <a:fillRect/>
          </a:stretch>
        </p:blipFill>
        <p:spPr>
          <a:xfrm>
            <a:off x="5096107" y="943397"/>
            <a:ext cx="3754487" cy="5914603"/>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861774"/>
          </a:xfrm>
          <a:prstGeom prst="rect">
            <a:avLst/>
          </a:prstGeom>
        </p:spPr>
        <p:txBody>
          <a:bodyPr wrap="square">
            <a:spAutoFit/>
          </a:bodyPr>
          <a:lstStyle/>
          <a:p>
            <a:r>
              <a:rPr lang="fr-FR" sz="5000" dirty="0" err="1">
                <a:solidFill>
                  <a:srgbClr val="3A57A7"/>
                </a:solidFill>
                <a:latin typeface="Arial" panose="020B0604020202020204" pitchFamily="34" charset="0"/>
                <a:cs typeface="Arial" panose="020B0604020202020204" pitchFamily="34" charset="0"/>
              </a:rPr>
              <a:t>Mechanics</a:t>
            </a:r>
            <a:endParaRPr lang="fr-FR" sz="5000" dirty="0">
              <a:solidFill>
                <a:srgbClr val="3A57A7"/>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37183D7C-2986-A14C-8281-73FD8FF959A5}"/>
              </a:ext>
            </a:extLst>
          </p:cNvPr>
          <p:cNvPicPr/>
          <p:nvPr/>
        </p:nvPicPr>
        <p:blipFill rotWithShape="1">
          <a:blip r:embed="rId3"/>
          <a:srcRect l="-1" r="1052" b="1460"/>
          <a:stretch/>
        </p:blipFill>
        <p:spPr bwMode="auto">
          <a:xfrm>
            <a:off x="6264320" y="2174488"/>
            <a:ext cx="5626682" cy="361622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6126E257-4E49-8045-AFCC-A272C87BF7E8}"/>
              </a:ext>
            </a:extLst>
          </p:cNvPr>
          <p:cNvSpPr/>
          <p:nvPr/>
        </p:nvSpPr>
        <p:spPr>
          <a:xfrm>
            <a:off x="300998" y="2877918"/>
            <a:ext cx="5207704" cy="3293209"/>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For NEXO, </a:t>
            </a:r>
            <a:r>
              <a:rPr lang="fr-FR" sz="1600" dirty="0" err="1">
                <a:latin typeface="Arial" panose="020B0604020202020204" pitchFamily="34" charset="0"/>
                <a:cs typeface="Arial" panose="020B0604020202020204" pitchFamily="34" charset="0"/>
              </a:rPr>
              <a:t>safety</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is</a:t>
            </a:r>
            <a:r>
              <a:rPr lang="fr-FR" sz="1600" dirty="0">
                <a:latin typeface="Arial" panose="020B0604020202020204" pitchFamily="34" charset="0"/>
                <a:cs typeface="Arial" panose="020B0604020202020204" pitchFamily="34" charset="0"/>
              </a:rPr>
              <a:t> the </a:t>
            </a:r>
            <a:r>
              <a:rPr lang="fr-FR" sz="1600" dirty="0" err="1">
                <a:solidFill>
                  <a:srgbClr val="3A57A7"/>
                </a:solidFill>
                <a:latin typeface="Arial" panose="020B0604020202020204" pitchFamily="34" charset="0"/>
                <a:cs typeface="Arial" panose="020B0604020202020204" pitchFamily="34" charset="0"/>
              </a:rPr>
              <a:t>number</a:t>
            </a:r>
            <a:r>
              <a:rPr lang="fr-FR" sz="1600" dirty="0">
                <a:solidFill>
                  <a:srgbClr val="3A57A7"/>
                </a:solidFill>
                <a:latin typeface="Arial" panose="020B0604020202020204" pitchFamily="34" charset="0"/>
                <a:cs typeface="Arial" panose="020B0604020202020204" pitchFamily="34" charset="0"/>
              </a:rPr>
              <a:t> one </a:t>
            </a:r>
            <a:r>
              <a:rPr lang="fr-FR" sz="1600" dirty="0" err="1">
                <a:solidFill>
                  <a:srgbClr val="3A57A7"/>
                </a:solidFill>
                <a:latin typeface="Arial" panose="020B0604020202020204" pitchFamily="34" charset="0"/>
                <a:cs typeface="Arial" panose="020B0604020202020204" pitchFamily="34" charset="0"/>
              </a:rPr>
              <a:t>priority</a:t>
            </a:r>
            <a:r>
              <a:rPr lang="fr-FR" sz="1600" dirty="0">
                <a:latin typeface="Arial" panose="020B0604020202020204" pitchFamily="34" charset="0"/>
                <a:cs typeface="Arial" panose="020B0604020202020204" pitchFamily="34" charset="0"/>
              </a:rPr>
              <a:t>. </a:t>
            </a:r>
          </a:p>
          <a:p>
            <a:pPr algn="just"/>
            <a:endParaRPr lang="fr-FR" sz="16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Capable of </a:t>
            </a:r>
            <a:r>
              <a:rPr lang="fr-FR" sz="1600" dirty="0" err="1">
                <a:latin typeface="Arial" panose="020B0604020202020204" pitchFamily="34" charset="0"/>
                <a:cs typeface="Arial" panose="020B0604020202020204" pitchFamily="34" charset="0"/>
              </a:rPr>
              <a:t>so</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much</a:t>
            </a:r>
            <a:r>
              <a:rPr lang="fr-FR" sz="1600" dirty="0">
                <a:latin typeface="Arial" panose="020B0604020202020204" pitchFamily="34" charset="0"/>
                <a:cs typeface="Arial" panose="020B0604020202020204" pitchFamily="34" charset="0"/>
              </a:rPr>
              <a:t> more </a:t>
            </a:r>
            <a:r>
              <a:rPr lang="fr-FR" sz="1600" dirty="0" err="1">
                <a:latin typeface="Arial" panose="020B0604020202020204" pitchFamily="34" charset="0"/>
                <a:cs typeface="Arial" panose="020B0604020202020204" pitchFamily="34" charset="0"/>
              </a:rPr>
              <a:t>than</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acoustic</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predictions</a:t>
            </a:r>
            <a:r>
              <a:rPr lang="fr-FR" sz="1600" dirty="0">
                <a:latin typeface="Arial" panose="020B0604020202020204" pitchFamily="34" charset="0"/>
                <a:cs typeface="Arial" panose="020B0604020202020204" pitchFamily="34" charset="0"/>
              </a:rPr>
              <a:t>, NS-1 </a:t>
            </a:r>
            <a:r>
              <a:rPr lang="fr-FR" sz="1600" dirty="0" err="1">
                <a:latin typeface="Arial" panose="020B0604020202020204" pitchFamily="34" charset="0"/>
                <a:cs typeface="Arial" panose="020B0604020202020204" pitchFamily="34" charset="0"/>
              </a:rPr>
              <a:t>also</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calculates</a:t>
            </a:r>
            <a:r>
              <a:rPr lang="fr-FR" sz="1600" dirty="0">
                <a:latin typeface="Arial" panose="020B0604020202020204" pitchFamily="34" charset="0"/>
                <a:cs typeface="Arial" panose="020B0604020202020204" pitchFamily="34" charset="0"/>
              </a:rPr>
              <a:t> the </a:t>
            </a:r>
            <a:r>
              <a:rPr lang="fr-FR" sz="1600" dirty="0" err="1">
                <a:latin typeface="Arial" panose="020B0604020202020204" pitchFamily="34" charset="0"/>
                <a:cs typeface="Arial" panose="020B0604020202020204" pitchFamily="34" charset="0"/>
              </a:rPr>
              <a:t>working</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load</a:t>
            </a:r>
            <a:r>
              <a:rPr lang="fr-FR" sz="1600" dirty="0">
                <a:latin typeface="Arial" panose="020B0604020202020204" pitchFamily="34" charset="0"/>
                <a:cs typeface="Arial" panose="020B0604020202020204" pitchFamily="34" charset="0"/>
              </a:rPr>
              <a:t> of the </a:t>
            </a:r>
            <a:r>
              <a:rPr lang="fr-FR" sz="1600" dirty="0" err="1">
                <a:latin typeface="Arial" panose="020B0604020202020204" pitchFamily="34" charset="0"/>
                <a:cs typeface="Arial" panose="020B0604020202020204" pitchFamily="34" charset="0"/>
              </a:rPr>
              <a:t>flown</a:t>
            </a:r>
            <a:r>
              <a:rPr lang="fr-FR" sz="1600" dirty="0">
                <a:latin typeface="Arial" panose="020B0604020202020204" pitchFamily="34" charset="0"/>
                <a:cs typeface="Arial" panose="020B0604020202020204" pitchFamily="34" charset="0"/>
              </a:rPr>
              <a:t> clusters, and </a:t>
            </a:r>
            <a:r>
              <a:rPr lang="fr-FR" sz="1600" dirty="0" err="1">
                <a:latin typeface="Arial" panose="020B0604020202020204" pitchFamily="34" charset="0"/>
                <a:cs typeface="Arial" panose="020B0604020202020204" pitchFamily="34" charset="0"/>
              </a:rPr>
              <a:t>gives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you</a:t>
            </a:r>
            <a:r>
              <a:rPr lang="fr-FR" sz="1600" dirty="0">
                <a:latin typeface="Arial" panose="020B0604020202020204" pitchFamily="34" charset="0"/>
                <a:cs typeface="Arial" panose="020B0604020202020204" pitchFamily="34" charset="0"/>
              </a:rPr>
              <a:t> the green light.</a:t>
            </a:r>
          </a:p>
          <a:p>
            <a:pPr algn="just"/>
            <a:endParaRPr lang="fr-FR" sz="16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NS-1’s </a:t>
            </a:r>
            <a:r>
              <a:rPr lang="fr-FR" sz="1600" dirty="0" err="1">
                <a:latin typeface="Arial" panose="020B0604020202020204" pitchFamily="34" charset="0"/>
                <a:cs typeface="Arial" panose="020B0604020202020204" pitchFamily="34" charset="0"/>
              </a:rPr>
              <a:t>mechanical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database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always</a:t>
            </a:r>
            <a:r>
              <a:rPr lang="fr-FR" sz="1600" dirty="0">
                <a:latin typeface="Arial" panose="020B0604020202020204" pitchFamily="34" charset="0"/>
                <a:cs typeface="Arial" panose="020B0604020202020204" pitchFamily="34" charset="0"/>
              </a:rPr>
              <a:t> double-</a:t>
            </a:r>
            <a:r>
              <a:rPr lang="fr-FR" sz="1600" dirty="0" err="1">
                <a:latin typeface="Arial" panose="020B0604020202020204" pitchFamily="34" charset="0"/>
                <a:cs typeface="Arial" panose="020B0604020202020204" pitchFamily="34" charset="0"/>
              </a:rPr>
              <a:t>checked</a:t>
            </a:r>
            <a:r>
              <a:rPr lang="fr-FR" sz="1600" dirty="0">
                <a:latin typeface="Arial" panose="020B0604020202020204" pitchFamily="34" charset="0"/>
                <a:cs typeface="Arial" panose="020B0604020202020204" pitchFamily="34" charset="0"/>
              </a:rPr>
              <a:t> by an </a:t>
            </a:r>
            <a:r>
              <a:rPr lang="fr-FR" sz="1600" dirty="0" err="1">
                <a:latin typeface="Arial" panose="020B0604020202020204" pitchFamily="34" charset="0"/>
                <a:cs typeface="Arial" panose="020B0604020202020204" pitchFamily="34" charset="0"/>
              </a:rPr>
              <a:t>independent</a:t>
            </a:r>
            <a:r>
              <a:rPr lang="fr-FR" sz="1600" dirty="0">
                <a:latin typeface="Arial" panose="020B0604020202020204" pitchFamily="34" charset="0"/>
                <a:cs typeface="Arial" panose="020B0604020202020204" pitchFamily="34" charset="0"/>
              </a:rPr>
              <a:t> expert. The </a:t>
            </a:r>
            <a:r>
              <a:rPr lang="fr-FR" sz="1600" dirty="0" err="1">
                <a:latin typeface="Arial" panose="020B0604020202020204" pitchFamily="34" charset="0"/>
                <a:cs typeface="Arial" panose="020B0604020202020204" pitchFamily="34" charset="0"/>
              </a:rPr>
              <a:t>advanced</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algorithm</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takes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into</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account</a:t>
            </a:r>
            <a:r>
              <a:rPr lang="fr-FR" sz="1600" dirty="0">
                <a:latin typeface="Arial" panose="020B0604020202020204" pitchFamily="34" charset="0"/>
                <a:cs typeface="Arial" panose="020B0604020202020204" pitchFamily="34" charset="0"/>
              </a:rPr>
              <a:t> the </a:t>
            </a:r>
            <a:r>
              <a:rPr lang="fr-FR" sz="1600" dirty="0" err="1">
                <a:latin typeface="Arial" panose="020B0604020202020204" pitchFamily="34" charset="0"/>
                <a:cs typeface="Arial" panose="020B0604020202020204" pitchFamily="34" charset="0"/>
              </a:rPr>
              <a:t>hanging</a:t>
            </a:r>
            <a:r>
              <a:rPr lang="fr-FR" sz="1600" dirty="0">
                <a:latin typeface="Arial" panose="020B0604020202020204" pitchFamily="34" charset="0"/>
                <a:cs typeface="Arial" panose="020B0604020202020204" pitchFamily="34" charset="0"/>
              </a:rPr>
              <a:t> points, the bumper type and, </a:t>
            </a:r>
            <a:r>
              <a:rPr lang="fr-FR" sz="1600" dirty="0" err="1">
                <a:latin typeface="Arial" panose="020B0604020202020204" pitchFamily="34" charset="0"/>
                <a:cs typeface="Arial" panose="020B0604020202020204" pitchFamily="34" charset="0"/>
              </a:rPr>
              <a:t>most</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importantly</a:t>
            </a:r>
            <a:r>
              <a:rPr lang="fr-FR" sz="1600" dirty="0">
                <a:latin typeface="Arial" panose="020B0604020202020204" pitchFamily="34" charset="0"/>
                <a:cs typeface="Arial" panose="020B0604020202020204" pitchFamily="34" charset="0"/>
              </a:rPr>
              <a:t>, the angles </a:t>
            </a:r>
            <a:r>
              <a:rPr lang="fr-FR" sz="1600" dirty="0" err="1">
                <a:latin typeface="Arial" panose="020B0604020202020204" pitchFamily="34" charset="0"/>
                <a:cs typeface="Arial" panose="020B0604020202020204" pitchFamily="34" charset="0"/>
              </a:rPr>
              <a:t>between</a:t>
            </a:r>
            <a:r>
              <a:rPr lang="fr-FR" sz="1600" dirty="0">
                <a:latin typeface="Arial" panose="020B0604020202020204" pitchFamily="34" charset="0"/>
                <a:cs typeface="Arial" panose="020B0604020202020204" pitchFamily="34" charset="0"/>
              </a:rPr>
              <a:t> the speakers, </a:t>
            </a:r>
            <a:r>
              <a:rPr lang="fr-FR" sz="1600" dirty="0" err="1">
                <a:latin typeface="Arial" panose="020B0604020202020204" pitchFamily="34" charset="0"/>
                <a:cs typeface="Arial" panose="020B0604020202020204" pitchFamily="34" charset="0"/>
              </a:rPr>
              <a:t>providing</a:t>
            </a:r>
            <a:r>
              <a:rPr lang="fr-FR" sz="1600" dirty="0">
                <a:latin typeface="Arial" panose="020B0604020202020204" pitchFamily="34" charset="0"/>
                <a:cs typeface="Arial" panose="020B0604020202020204" pitchFamily="34" charset="0"/>
              </a:rPr>
              <a:t> an </a:t>
            </a:r>
            <a:r>
              <a:rPr lang="fr-FR" sz="1600" dirty="0" err="1">
                <a:latin typeface="Arial" panose="020B0604020202020204" pitchFamily="34" charset="0"/>
                <a:cs typeface="Arial" panose="020B0604020202020204" pitchFamily="34" charset="0"/>
              </a:rPr>
              <a:t>accurate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result</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that</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certified</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according</a:t>
            </a:r>
            <a:r>
              <a:rPr lang="fr-FR" sz="1600" dirty="0">
                <a:latin typeface="Arial" panose="020B0604020202020204" pitchFamily="34" charset="0"/>
                <a:cs typeface="Arial" panose="020B0604020202020204" pitchFamily="34" charset="0"/>
              </a:rPr>
              <a:t> to </a:t>
            </a:r>
            <a:r>
              <a:rPr lang="fr-FR" sz="1600" dirty="0" err="1">
                <a:latin typeface="Arial" panose="020B0604020202020204" pitchFamily="34" charset="0"/>
                <a:cs typeface="Arial" panose="020B0604020202020204" pitchFamily="34" charset="0"/>
              </a:rPr>
              <a:t>Eurocode</a:t>
            </a:r>
            <a:r>
              <a:rPr lang="fr-FR" sz="1600" dirty="0">
                <a:latin typeface="Arial" panose="020B0604020202020204" pitchFamily="34" charset="0"/>
                <a:cs typeface="Arial" panose="020B0604020202020204" pitchFamily="34" charset="0"/>
              </a:rPr>
              <a:t> 3 “Design of </a:t>
            </a:r>
            <a:r>
              <a:rPr lang="fr-FR" sz="1600" dirty="0" err="1">
                <a:latin typeface="Arial" panose="020B0604020202020204" pitchFamily="34" charset="0"/>
                <a:cs typeface="Arial" panose="020B0604020202020204" pitchFamily="34" charset="0"/>
              </a:rPr>
              <a:t>Steel</a:t>
            </a:r>
            <a:r>
              <a:rPr lang="fr-FR" sz="1600" dirty="0">
                <a:latin typeface="Arial" panose="020B0604020202020204" pitchFamily="34" charset="0"/>
                <a:cs typeface="Arial" panose="020B0604020202020204" pitchFamily="34" charset="0"/>
              </a:rPr>
              <a:t> Structure” by TÜV, the world </a:t>
            </a:r>
            <a:r>
              <a:rPr lang="fr-FR" sz="1600" dirty="0" err="1">
                <a:latin typeface="Arial" panose="020B0604020202020204" pitchFamily="34" charset="0"/>
                <a:cs typeface="Arial" panose="020B0604020202020204" pitchFamily="34" charset="0"/>
              </a:rPr>
              <a:t>leading</a:t>
            </a:r>
            <a:r>
              <a:rPr lang="fr-FR" sz="1600" dirty="0">
                <a:latin typeface="Arial" panose="020B0604020202020204" pitchFamily="34" charset="0"/>
                <a:cs typeface="Arial" panose="020B0604020202020204" pitchFamily="34" charset="0"/>
              </a:rPr>
              <a:t> certification </a:t>
            </a:r>
            <a:r>
              <a:rPr lang="fr-FR" sz="1600" dirty="0" err="1">
                <a:latin typeface="Arial" panose="020B0604020202020204" pitchFamily="34" charset="0"/>
                <a:cs typeface="Arial" panose="020B0604020202020204" pitchFamily="34" charset="0"/>
              </a:rPr>
              <a:t>company</a:t>
            </a:r>
            <a:r>
              <a:rPr lang="fr-FR" sz="1600"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0415257F-86AE-5747-8099-23EE03B2294B}"/>
              </a:ext>
            </a:extLst>
          </p:cNvPr>
          <p:cNvSpPr/>
          <p:nvPr/>
        </p:nvSpPr>
        <p:spPr>
          <a:xfrm>
            <a:off x="300998" y="2016144"/>
            <a:ext cx="1951548" cy="584775"/>
          </a:xfrm>
          <a:prstGeom prst="rect">
            <a:avLst/>
          </a:prstGeom>
        </p:spPr>
        <p:txBody>
          <a:bodyPr wrap="square">
            <a:spAutoFit/>
          </a:bodyPr>
          <a:lstStyle/>
          <a:p>
            <a:r>
              <a:rPr lang="fr-FR" sz="3200" dirty="0">
                <a:latin typeface="Arial" panose="020B0604020202020204" pitchFamily="34" charset="0"/>
                <a:cs typeface="Arial" panose="020B0604020202020204" pitchFamily="34" charset="0"/>
              </a:rPr>
              <a:t>Fly </a:t>
            </a:r>
            <a:r>
              <a:rPr lang="fr-FR" sz="3200" dirty="0" err="1">
                <a:latin typeface="Arial" panose="020B0604020202020204" pitchFamily="34" charset="0"/>
                <a:cs typeface="Arial" panose="020B0604020202020204" pitchFamily="34" charset="0"/>
              </a:rPr>
              <a:t>safe</a:t>
            </a:r>
            <a:endParaRPr lang="fr-F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986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37"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FF7CB17-352D-4D4E-B236-CC991EFC6929}"/>
              </a:ext>
            </a:extLst>
          </p:cNvPr>
          <p:cNvPicPr>
            <a:picLocks noChangeAspect="1"/>
          </p:cNvPicPr>
          <p:nvPr/>
        </p:nvPicPr>
        <p:blipFill rotWithShape="1">
          <a:blip r:embed="rId2"/>
          <a:srcRect/>
          <a:stretch/>
        </p:blipFill>
        <p:spPr>
          <a:xfrm>
            <a:off x="0" y="936702"/>
            <a:ext cx="6647071" cy="5921298"/>
          </a:xfrm>
          <a:prstGeom prst="rect">
            <a:avLst/>
          </a:prstGeom>
        </p:spPr>
      </p:pic>
      <p:pic>
        <p:nvPicPr>
          <p:cNvPr id="3" name="Image 2">
            <a:extLst>
              <a:ext uri="{FF2B5EF4-FFF2-40B4-BE49-F238E27FC236}">
                <a16:creationId xmlns:a16="http://schemas.microsoft.com/office/drawing/2014/main" id="{72661C20-7927-FC49-BAE7-EF109681EB6E}"/>
              </a:ext>
            </a:extLst>
          </p:cNvPr>
          <p:cNvPicPr>
            <a:picLocks noChangeAspect="1"/>
          </p:cNvPicPr>
          <p:nvPr/>
        </p:nvPicPr>
        <p:blipFill rotWithShape="1">
          <a:blip r:embed="rId3"/>
          <a:srcRect b="50285"/>
          <a:stretch/>
        </p:blipFill>
        <p:spPr>
          <a:xfrm>
            <a:off x="6398192" y="3190791"/>
            <a:ext cx="3442891" cy="310896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4543396" y="1044592"/>
            <a:ext cx="6960414" cy="861774"/>
          </a:xfrm>
          <a:prstGeom prst="rect">
            <a:avLst/>
          </a:prstGeom>
        </p:spPr>
        <p:txBody>
          <a:bodyPr wrap="square">
            <a:spAutoFit/>
          </a:bodyPr>
          <a:lstStyle/>
          <a:p>
            <a:r>
              <a:rPr lang="fr-FR" sz="5000" dirty="0">
                <a:solidFill>
                  <a:srgbClr val="3A57A7"/>
                </a:solidFill>
                <a:latin typeface="Arial" panose="020B0604020202020204" pitchFamily="34" charset="0"/>
                <a:cs typeface="Arial" panose="020B0604020202020204" pitchFamily="34" charset="0"/>
              </a:rPr>
              <a:t>Amplification   </a:t>
            </a:r>
            <a:r>
              <a:rPr lang="fr-FR" sz="5000" dirty="0" err="1">
                <a:latin typeface="Arial" panose="020B0604020202020204" pitchFamily="34" charset="0"/>
                <a:cs typeface="Arial" panose="020B0604020202020204" pitchFamily="34" charset="0"/>
              </a:rPr>
              <a:t>NXAMPs</a:t>
            </a:r>
            <a:endParaRPr lang="fr-FR" sz="5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707AD98-1959-4F47-A41D-9E4B57C0FE0C}"/>
              </a:ext>
            </a:extLst>
          </p:cNvPr>
          <p:cNvSpPr/>
          <p:nvPr/>
        </p:nvSpPr>
        <p:spPr>
          <a:xfrm>
            <a:off x="6647071" y="6347539"/>
            <a:ext cx="3137210" cy="461665"/>
          </a:xfrm>
          <a:prstGeom prst="rect">
            <a:avLst/>
          </a:prstGeom>
        </p:spPr>
        <p:txBody>
          <a:bodyPr wrap="square">
            <a:spAutoFit/>
          </a:bodyPr>
          <a:lstStyle/>
          <a:p>
            <a:pPr algn="ctr"/>
            <a:r>
              <a:rPr lang="fr-FR" sz="1200" i="1" dirty="0">
                <a:solidFill>
                  <a:schemeClr val="tx1">
                    <a:lumMod val="50000"/>
                    <a:lumOff val="50000"/>
                  </a:schemeClr>
                </a:solidFill>
                <a:latin typeface="Arial" panose="020B0604020202020204" pitchFamily="34" charset="0"/>
                <a:cs typeface="Arial" panose="020B0604020202020204" pitchFamily="34" charset="0"/>
              </a:rPr>
              <a:t>Block </a:t>
            </a:r>
            <a:r>
              <a:rPr lang="fr-FR" sz="1200" i="1" dirty="0" err="1">
                <a:solidFill>
                  <a:schemeClr val="tx1">
                    <a:lumMod val="50000"/>
                    <a:lumOff val="50000"/>
                  </a:schemeClr>
                </a:solidFill>
                <a:latin typeface="Arial" panose="020B0604020202020204" pitchFamily="34" charset="0"/>
                <a:cs typeface="Arial" panose="020B0604020202020204" pitchFamily="34" charset="0"/>
              </a:rPr>
              <a:t>diagrams</a:t>
            </a:r>
            <a:r>
              <a:rPr lang="fr-FR" sz="1200" i="1" dirty="0">
                <a:solidFill>
                  <a:schemeClr val="tx1">
                    <a:lumMod val="50000"/>
                    <a:lumOff val="50000"/>
                  </a:schemeClr>
                </a:solidFill>
                <a:latin typeface="Arial" panose="020B0604020202020204" pitchFamily="34" charset="0"/>
                <a:cs typeface="Arial" panose="020B0604020202020204" pitchFamily="34" charset="0"/>
              </a:rPr>
              <a:t> </a:t>
            </a:r>
            <a:r>
              <a:rPr lang="fr-FR" sz="1200" i="1" dirty="0" err="1">
                <a:solidFill>
                  <a:schemeClr val="tx1">
                    <a:lumMod val="50000"/>
                    <a:lumOff val="50000"/>
                  </a:schemeClr>
                </a:solidFill>
                <a:latin typeface="Arial" panose="020B0604020202020204" pitchFamily="34" charset="0"/>
                <a:cs typeface="Arial" panose="020B0604020202020204" pitchFamily="34" charset="0"/>
              </a:rPr>
              <a:t>example</a:t>
            </a:r>
            <a:endParaRPr lang="fr-FR" sz="1200" i="1" dirty="0">
              <a:solidFill>
                <a:schemeClr val="tx1">
                  <a:lumMod val="50000"/>
                  <a:lumOff val="50000"/>
                </a:schemeClr>
              </a:solidFill>
              <a:latin typeface="Arial" panose="020B0604020202020204" pitchFamily="34" charset="0"/>
              <a:cs typeface="Arial" panose="020B0604020202020204" pitchFamily="34" charset="0"/>
            </a:endParaRPr>
          </a:p>
          <a:p>
            <a:pPr algn="ctr"/>
            <a:r>
              <a:rPr lang="fr-FR" sz="1200" i="1" dirty="0" err="1">
                <a:solidFill>
                  <a:schemeClr val="tx1">
                    <a:lumMod val="50000"/>
                    <a:lumOff val="50000"/>
                  </a:schemeClr>
                </a:solidFill>
                <a:latin typeface="Arial" panose="020B0604020202020204" pitchFamily="34" charset="0"/>
                <a:cs typeface="Arial" panose="020B0604020202020204" pitchFamily="34" charset="0"/>
              </a:rPr>
              <a:t>NXAMPs</a:t>
            </a:r>
            <a:r>
              <a:rPr lang="fr-FR" sz="1200" i="1" dirty="0">
                <a:solidFill>
                  <a:schemeClr val="tx1">
                    <a:lumMod val="50000"/>
                    <a:lumOff val="50000"/>
                  </a:schemeClr>
                </a:solidFill>
                <a:latin typeface="Arial" panose="020B0604020202020204" pitchFamily="34" charset="0"/>
                <a:cs typeface="Arial" panose="020B0604020202020204" pitchFamily="34" charset="0"/>
              </a:rPr>
              <a:t> &gt; GEO S12 </a:t>
            </a:r>
            <a:r>
              <a:rPr lang="fr-FR" sz="1200" i="1" dirty="0" err="1">
                <a:solidFill>
                  <a:schemeClr val="tx1">
                    <a:lumMod val="50000"/>
                    <a:lumOff val="50000"/>
                  </a:schemeClr>
                </a:solidFill>
                <a:latin typeface="Arial" panose="020B0604020202020204" pitchFamily="34" charset="0"/>
                <a:cs typeface="Arial" panose="020B0604020202020204" pitchFamily="34" charset="0"/>
              </a:rPr>
              <a:t>systems</a:t>
            </a:r>
            <a:endParaRPr lang="fr-FR" sz="12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E72A13D-B709-C445-9CDB-AE9D85BFD188}"/>
              </a:ext>
            </a:extLst>
          </p:cNvPr>
          <p:cNvSpPr/>
          <p:nvPr/>
        </p:nvSpPr>
        <p:spPr>
          <a:xfrm>
            <a:off x="4262220" y="1886859"/>
            <a:ext cx="7522765" cy="461665"/>
          </a:xfrm>
          <a:prstGeom prst="rect">
            <a:avLst/>
          </a:prstGeom>
        </p:spPr>
        <p:txBody>
          <a:bodyPr wrap="none">
            <a:spAutoFit/>
          </a:bodyPr>
          <a:lstStyle/>
          <a:p>
            <a:r>
              <a:rPr lang="en" sz="2400" b="1" dirty="0"/>
              <a:t>Formidable power. Precision control. Flexible networking.</a:t>
            </a:r>
            <a:endParaRPr lang="fr-FR" sz="2400" b="1" dirty="0"/>
          </a:p>
        </p:txBody>
      </p:sp>
      <p:sp>
        <p:nvSpPr>
          <p:cNvPr id="22" name="Rectangle 21">
            <a:extLst>
              <a:ext uri="{FF2B5EF4-FFF2-40B4-BE49-F238E27FC236}">
                <a16:creationId xmlns:a16="http://schemas.microsoft.com/office/drawing/2014/main" id="{684DF341-A97F-8849-894E-A47E90194EEC}"/>
              </a:ext>
            </a:extLst>
          </p:cNvPr>
          <p:cNvSpPr/>
          <p:nvPr/>
        </p:nvSpPr>
        <p:spPr>
          <a:xfrm>
            <a:off x="4132671" y="2348524"/>
            <a:ext cx="7973933" cy="738664"/>
          </a:xfrm>
          <a:prstGeom prst="rect">
            <a:avLst/>
          </a:prstGeom>
        </p:spPr>
        <p:txBody>
          <a:bodyPr wrap="square">
            <a:spAutoFit/>
          </a:bodyPr>
          <a:lstStyle/>
          <a:p>
            <a:pPr algn="ctr"/>
            <a:r>
              <a:rPr lang="en" sz="1400" dirty="0">
                <a:latin typeface="Arial" panose="020B0604020202020204" pitchFamily="34" charset="0"/>
                <a:cs typeface="Arial" panose="020B0604020202020204" pitchFamily="34" charset="0"/>
              </a:rPr>
              <a:t>Available in 4 X 1300 Watts, 4 X 2500 Watts and 4 X 4500 Watts versions, the NXAMPMK2 combines advanced signal processing with four state-of-the-art Class D amplifiers to create a flexible, light-weight powering and control solution for NEXO loudspeaker systems. </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87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9"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6B7CC7-578F-AB45-A90E-9D8C534B2F1B}"/>
              </a:ext>
            </a:extLst>
          </p:cNvPr>
          <p:cNvPicPr>
            <a:picLocks noChangeAspect="1"/>
          </p:cNvPicPr>
          <p:nvPr/>
        </p:nvPicPr>
        <p:blipFill rotWithShape="1">
          <a:blip r:embed="rId2"/>
          <a:srcRect t="3479" b="9837"/>
          <a:stretch/>
        </p:blipFill>
        <p:spPr>
          <a:xfrm>
            <a:off x="0" y="939800"/>
            <a:ext cx="12192000" cy="3454400"/>
          </a:xfrm>
          <a:prstGeom prst="rect">
            <a:avLst/>
          </a:prstGeom>
        </p:spPr>
      </p:pic>
      <p:sp>
        <p:nvSpPr>
          <p:cNvPr id="4" name="Title 1">
            <a:extLst>
              <a:ext uri="{FF2B5EF4-FFF2-40B4-BE49-F238E27FC236}">
                <a16:creationId xmlns:a16="http://schemas.microsoft.com/office/drawing/2014/main" id="{E68D94BF-0B56-3346-BC94-C087EA153FCD}"/>
              </a:ext>
            </a:extLst>
          </p:cNvPr>
          <p:cNvSpPr txBox="1">
            <a:spLocks/>
          </p:cNvSpPr>
          <p:nvPr/>
        </p:nvSpPr>
        <p:spPr>
          <a:xfrm>
            <a:off x="197476" y="3759797"/>
            <a:ext cx="5898524"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bg1"/>
                </a:solidFill>
                <a:latin typeface="Arial" panose="020B0604020202020204" pitchFamily="34" charset="0"/>
                <a:ea typeface="Helvetica Neue" panose="02000403000000020004" pitchFamily="2" charset="0"/>
                <a:cs typeface="Arial" panose="020B0604020202020204" pitchFamily="34" charset="0"/>
              </a:rPr>
              <a:t>The home of</a:t>
            </a:r>
          </a:p>
          <a:p>
            <a:r>
              <a:rPr lang="en-GB" sz="5000" b="1" dirty="0">
                <a:solidFill>
                  <a:srgbClr val="3A57A7"/>
                </a:solidFill>
                <a:latin typeface="Arial" panose="020B0604020202020204" pitchFamily="34" charset="0"/>
                <a:ea typeface="Helvetica Neue" panose="02000403000000020004" pitchFamily="2" charset="0"/>
                <a:cs typeface="Arial" panose="020B0604020202020204" pitchFamily="34" charset="0"/>
              </a:rPr>
              <a:t>Precision Sound.</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7" name="Rectangle 6">
            <a:extLst>
              <a:ext uri="{FF2B5EF4-FFF2-40B4-BE49-F238E27FC236}">
                <a16:creationId xmlns:a16="http://schemas.microsoft.com/office/drawing/2014/main" id="{9B7057D1-4FBA-2142-8918-AC9D3BD8DB18}"/>
              </a:ext>
            </a:extLst>
          </p:cNvPr>
          <p:cNvSpPr/>
          <p:nvPr/>
        </p:nvSpPr>
        <p:spPr>
          <a:xfrm>
            <a:off x="5791200" y="5225702"/>
            <a:ext cx="6184928" cy="1384995"/>
          </a:xfrm>
          <a:prstGeom prst="rect">
            <a:avLst/>
          </a:prstGeom>
        </p:spPr>
        <p:txBody>
          <a:bodyPr wrap="square">
            <a:spAutoFit/>
          </a:bodyPr>
          <a:lstStyle/>
          <a:p>
            <a:r>
              <a:rPr lang="fr-FR" sz="1400" dirty="0">
                <a:solidFill>
                  <a:schemeClr val="tx1">
                    <a:lumMod val="50000"/>
                    <a:lumOff val="50000"/>
                  </a:schemeClr>
                </a:solidFill>
                <a:latin typeface="Arial" panose="020B0604020202020204" pitchFamily="34" charset="0"/>
                <a:cs typeface="Arial" panose="020B0604020202020204" pitchFamily="34" charset="0"/>
              </a:rPr>
              <a:t>NEXO has been </a:t>
            </a:r>
            <a:r>
              <a:rPr lang="fr-FR" sz="1400" dirty="0" err="1">
                <a:solidFill>
                  <a:schemeClr val="tx1">
                    <a:lumMod val="50000"/>
                    <a:lumOff val="50000"/>
                  </a:schemeClr>
                </a:solidFill>
                <a:latin typeface="Arial" panose="020B0604020202020204" pitchFamily="34" charset="0"/>
                <a:cs typeface="Arial" panose="020B0604020202020204" pitchFamily="34" charset="0"/>
              </a:rPr>
              <a:t>designing</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ground-breaking</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sound</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reinforcement</a:t>
            </a:r>
            <a:r>
              <a:rPr lang="fr-FR" sz="1400" dirty="0">
                <a:solidFill>
                  <a:schemeClr val="tx1">
                    <a:lumMod val="50000"/>
                    <a:lumOff val="50000"/>
                  </a:schemeClr>
                </a:solidFill>
                <a:latin typeface="Arial" panose="020B0604020202020204" pitchFamily="34" charset="0"/>
                <a:cs typeface="Arial" panose="020B0604020202020204" pitchFamily="34" charset="0"/>
              </a:rPr>
              <a:t> solutions at </a:t>
            </a:r>
            <a:r>
              <a:rPr lang="fr-FR" sz="1400" dirty="0" err="1">
                <a:solidFill>
                  <a:schemeClr val="tx1">
                    <a:lumMod val="50000"/>
                    <a:lumOff val="50000"/>
                  </a:schemeClr>
                </a:solidFill>
                <a:latin typeface="Arial" panose="020B0604020202020204" pitchFamily="34" charset="0"/>
                <a:cs typeface="Arial" panose="020B0604020202020204" pitchFamily="34" charset="0"/>
              </a:rPr>
              <a:t>its</a:t>
            </a:r>
            <a:r>
              <a:rPr lang="fr-FR" sz="1400" dirty="0">
                <a:solidFill>
                  <a:schemeClr val="tx1">
                    <a:lumMod val="50000"/>
                    <a:lumOff val="50000"/>
                  </a:schemeClr>
                </a:solidFill>
                <a:latin typeface="Arial" panose="020B0604020202020204" pitchFamily="34" charset="0"/>
                <a:cs typeface="Arial" panose="020B0604020202020204" pitchFamily="34" charset="0"/>
              </a:rPr>
              <a:t> French </a:t>
            </a:r>
            <a:r>
              <a:rPr lang="fr-FR" sz="1400" dirty="0" err="1">
                <a:solidFill>
                  <a:schemeClr val="tx1">
                    <a:lumMod val="50000"/>
                    <a:lumOff val="50000"/>
                  </a:schemeClr>
                </a:solidFill>
                <a:latin typeface="Arial" panose="020B0604020202020204" pitchFamily="34" charset="0"/>
                <a:cs typeface="Arial" panose="020B0604020202020204" pitchFamily="34" charset="0"/>
              </a:rPr>
              <a:t>headquarters</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since</a:t>
            </a:r>
            <a:r>
              <a:rPr lang="fr-FR" sz="1400" dirty="0">
                <a:solidFill>
                  <a:schemeClr val="tx1">
                    <a:lumMod val="50000"/>
                    <a:lumOff val="50000"/>
                  </a:schemeClr>
                </a:solidFill>
                <a:latin typeface="Arial" panose="020B0604020202020204" pitchFamily="34" charset="0"/>
                <a:cs typeface="Arial" panose="020B0604020202020204" pitchFamily="34" charset="0"/>
              </a:rPr>
              <a:t> 1979. </a:t>
            </a:r>
          </a:p>
          <a:p>
            <a:endParaRPr lang="fr-FR" sz="1400" dirty="0">
              <a:solidFill>
                <a:schemeClr val="tx1">
                  <a:lumMod val="50000"/>
                  <a:lumOff val="50000"/>
                </a:schemeClr>
              </a:solidFill>
              <a:latin typeface="Arial" panose="020B0604020202020204" pitchFamily="34" charset="0"/>
              <a:cs typeface="Arial" panose="020B0604020202020204" pitchFamily="34" charset="0"/>
            </a:endParaRPr>
          </a:p>
          <a:p>
            <a:r>
              <a:rPr lang="fr-FR" sz="1400" dirty="0">
                <a:solidFill>
                  <a:schemeClr val="tx1">
                    <a:lumMod val="50000"/>
                    <a:lumOff val="50000"/>
                  </a:schemeClr>
                </a:solidFill>
                <a:latin typeface="Arial" panose="020B0604020202020204" pitchFamily="34" charset="0"/>
                <a:cs typeface="Arial" panose="020B0604020202020204" pitchFamily="34" charset="0"/>
              </a:rPr>
              <a:t>The </a:t>
            </a:r>
            <a:r>
              <a:rPr lang="fr-FR" sz="1400" dirty="0" err="1">
                <a:solidFill>
                  <a:schemeClr val="tx1">
                    <a:lumMod val="50000"/>
                    <a:lumOff val="50000"/>
                  </a:schemeClr>
                </a:solidFill>
                <a:latin typeface="Arial" panose="020B0604020202020204" pitchFamily="34" charset="0"/>
                <a:cs typeface="Arial" panose="020B0604020202020204" pitchFamily="34" charset="0"/>
              </a:rPr>
              <a:t>company’s</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pioneering</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technology</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innovative</a:t>
            </a:r>
            <a:r>
              <a:rPr lang="fr-FR" sz="1400" dirty="0">
                <a:solidFill>
                  <a:schemeClr val="tx1">
                    <a:lumMod val="50000"/>
                    <a:lumOff val="50000"/>
                  </a:schemeClr>
                </a:solidFill>
                <a:latin typeface="Arial" panose="020B0604020202020204" pitchFamily="34" charset="0"/>
                <a:cs typeface="Arial" panose="020B0604020202020204" pitchFamily="34" charset="0"/>
              </a:rPr>
              <a:t> designs and </a:t>
            </a:r>
            <a:r>
              <a:rPr lang="fr-FR" sz="1400" dirty="0" err="1">
                <a:solidFill>
                  <a:schemeClr val="tx1">
                    <a:lumMod val="50000"/>
                    <a:lumOff val="50000"/>
                  </a:schemeClr>
                </a:solidFill>
                <a:latin typeface="Arial" panose="020B0604020202020204" pitchFamily="34" charset="0"/>
                <a:cs typeface="Arial" panose="020B0604020202020204" pitchFamily="34" charset="0"/>
              </a:rPr>
              <a:t>sonic</a:t>
            </a:r>
            <a:r>
              <a:rPr lang="fr-FR" sz="1400" dirty="0">
                <a:solidFill>
                  <a:schemeClr val="tx1">
                    <a:lumMod val="50000"/>
                    <a:lumOff val="50000"/>
                  </a:schemeClr>
                </a:solidFill>
                <a:latin typeface="Arial" panose="020B0604020202020204" pitchFamily="34" charset="0"/>
                <a:cs typeface="Arial" panose="020B0604020202020204" pitchFamily="34" charset="0"/>
              </a:rPr>
              <a:t> excellence have </a:t>
            </a:r>
            <a:r>
              <a:rPr lang="fr-FR" sz="1400" dirty="0" err="1">
                <a:solidFill>
                  <a:schemeClr val="tx1">
                    <a:lumMod val="50000"/>
                    <a:lumOff val="50000"/>
                  </a:schemeClr>
                </a:solidFill>
                <a:latin typeface="Arial" panose="020B0604020202020204" pitchFamily="34" charset="0"/>
                <a:cs typeface="Arial" panose="020B0604020202020204" pitchFamily="34" charset="0"/>
              </a:rPr>
              <a:t>enhanced</a:t>
            </a:r>
            <a:r>
              <a:rPr lang="fr-FR" sz="1400" dirty="0">
                <a:solidFill>
                  <a:schemeClr val="tx1">
                    <a:lumMod val="50000"/>
                    <a:lumOff val="50000"/>
                  </a:schemeClr>
                </a:solidFill>
                <a:latin typeface="Arial" panose="020B0604020202020204" pitchFamily="34" charset="0"/>
                <a:cs typeface="Arial" panose="020B0604020202020204" pitchFamily="34" charset="0"/>
              </a:rPr>
              <a:t> live </a:t>
            </a:r>
            <a:r>
              <a:rPr lang="fr-FR" sz="1400" dirty="0" err="1">
                <a:solidFill>
                  <a:schemeClr val="tx1">
                    <a:lumMod val="50000"/>
                    <a:lumOff val="50000"/>
                  </a:schemeClr>
                </a:solidFill>
                <a:latin typeface="Arial" panose="020B0604020202020204" pitchFamily="34" charset="0"/>
                <a:cs typeface="Arial" panose="020B0604020202020204" pitchFamily="34" charset="0"/>
              </a:rPr>
              <a:t>events</a:t>
            </a:r>
            <a:r>
              <a:rPr lang="fr-FR" sz="1400" dirty="0">
                <a:solidFill>
                  <a:schemeClr val="tx1">
                    <a:lumMod val="50000"/>
                    <a:lumOff val="50000"/>
                  </a:schemeClr>
                </a:solidFill>
                <a:latin typeface="Arial" panose="020B0604020202020204" pitchFamily="34" charset="0"/>
                <a:cs typeface="Arial" panose="020B0604020202020204" pitchFamily="34" charset="0"/>
              </a:rPr>
              <a:t> and venue </a:t>
            </a:r>
            <a:r>
              <a:rPr lang="fr-FR" sz="1400" dirty="0" err="1">
                <a:solidFill>
                  <a:schemeClr val="tx1">
                    <a:lumMod val="50000"/>
                    <a:lumOff val="50000"/>
                  </a:schemeClr>
                </a:solidFill>
                <a:latin typeface="Arial" panose="020B0604020202020204" pitchFamily="34" charset="0"/>
                <a:cs typeface="Arial" panose="020B0604020202020204" pitchFamily="34" charset="0"/>
              </a:rPr>
              <a:t>sound</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across</a:t>
            </a:r>
            <a:r>
              <a:rPr lang="fr-FR" sz="1400" dirty="0">
                <a:solidFill>
                  <a:schemeClr val="tx1">
                    <a:lumMod val="50000"/>
                    <a:lumOff val="50000"/>
                  </a:schemeClr>
                </a:solidFill>
                <a:latin typeface="Arial" panose="020B0604020202020204" pitchFamily="34" charset="0"/>
                <a:cs typeface="Arial" panose="020B0604020202020204" pitchFamily="34" charset="0"/>
              </a:rPr>
              <a:t> the globe for </a:t>
            </a:r>
            <a:r>
              <a:rPr lang="fr-FR" sz="1400" dirty="0" err="1">
                <a:solidFill>
                  <a:schemeClr val="tx1">
                    <a:lumMod val="50000"/>
                    <a:lumOff val="50000"/>
                  </a:schemeClr>
                </a:solidFill>
                <a:latin typeface="Arial" panose="020B0604020202020204" pitchFamily="34" charset="0"/>
                <a:cs typeface="Arial" panose="020B0604020202020204" pitchFamily="34" charset="0"/>
              </a:rPr>
              <a:t>decades</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gaining</a:t>
            </a:r>
            <a:r>
              <a:rPr lang="fr-FR" sz="1400" dirty="0">
                <a:solidFill>
                  <a:schemeClr val="tx1">
                    <a:lumMod val="50000"/>
                    <a:lumOff val="50000"/>
                  </a:schemeClr>
                </a:solidFill>
                <a:latin typeface="Arial" panose="020B0604020202020204" pitchFamily="34" charset="0"/>
                <a:cs typeface="Arial" panose="020B0604020202020204" pitchFamily="34" charset="0"/>
              </a:rPr>
              <a:t> the respect and trust of </a:t>
            </a:r>
            <a:r>
              <a:rPr lang="fr-FR" sz="1400" dirty="0" err="1">
                <a:solidFill>
                  <a:schemeClr val="tx1">
                    <a:lumMod val="50000"/>
                    <a:lumOff val="50000"/>
                  </a:schemeClr>
                </a:solidFill>
                <a:latin typeface="Arial" panose="020B0604020202020204" pitchFamily="34" charset="0"/>
                <a:cs typeface="Arial" panose="020B0604020202020204" pitchFamily="34" charset="0"/>
              </a:rPr>
              <a:t>sound</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professionals</a:t>
            </a:r>
            <a:r>
              <a:rPr lang="fr-FR" sz="1400" dirty="0">
                <a:solidFill>
                  <a:schemeClr val="tx1">
                    <a:lumMod val="50000"/>
                    <a:lumOff val="50000"/>
                  </a:schemeClr>
                </a:solidFill>
                <a:latin typeface="Arial" panose="020B0604020202020204" pitchFamily="34" charset="0"/>
                <a:cs typeface="Arial" panose="020B0604020202020204" pitchFamily="34" charset="0"/>
              </a:rPr>
              <a:t> </a:t>
            </a:r>
            <a:r>
              <a:rPr lang="fr-FR" sz="1400" dirty="0" err="1">
                <a:solidFill>
                  <a:schemeClr val="tx1">
                    <a:lumMod val="50000"/>
                    <a:lumOff val="50000"/>
                  </a:schemeClr>
                </a:solidFill>
                <a:latin typeface="Arial" panose="020B0604020202020204" pitchFamily="34" charset="0"/>
                <a:cs typeface="Arial" panose="020B0604020202020204" pitchFamily="34" charset="0"/>
              </a:rPr>
              <a:t>everywhere</a:t>
            </a:r>
            <a:r>
              <a:rPr lang="fr-FR" sz="1400" dirty="0">
                <a:solidFill>
                  <a:schemeClr val="tx1">
                    <a:lumMod val="50000"/>
                    <a:lumOff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00243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705BA0C-681A-3A45-A5BF-09E6B651F0C2}"/>
              </a:ext>
            </a:extLst>
          </p:cNvPr>
          <p:cNvPicPr>
            <a:picLocks noChangeAspect="1"/>
          </p:cNvPicPr>
          <p:nvPr/>
        </p:nvPicPr>
        <p:blipFill>
          <a:blip r:embed="rId2"/>
          <a:stretch>
            <a:fillRect/>
          </a:stretch>
        </p:blipFill>
        <p:spPr>
          <a:xfrm>
            <a:off x="0" y="922866"/>
            <a:ext cx="12192000" cy="5935133"/>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5896222E-23EE-284F-98C1-6012143F8447}"/>
              </a:ext>
            </a:extLst>
          </p:cNvPr>
          <p:cNvPicPr>
            <a:picLocks noChangeAspect="1"/>
          </p:cNvPicPr>
          <p:nvPr/>
        </p:nvPicPr>
        <p:blipFill>
          <a:blip r:embed="rId3"/>
          <a:stretch>
            <a:fillRect/>
          </a:stretch>
        </p:blipFill>
        <p:spPr>
          <a:xfrm>
            <a:off x="1000708" y="953169"/>
            <a:ext cx="4629756" cy="919143"/>
          </a:xfrm>
          <a:prstGeom prst="rect">
            <a:avLst/>
          </a:prstGeom>
        </p:spPr>
      </p:pic>
      <p:sp>
        <p:nvSpPr>
          <p:cNvPr id="11" name="Title 1">
            <a:extLst>
              <a:ext uri="{FF2B5EF4-FFF2-40B4-BE49-F238E27FC236}">
                <a16:creationId xmlns:a16="http://schemas.microsoft.com/office/drawing/2014/main" id="{F8998C58-1AE1-3B4A-AB8E-E24280445490}"/>
              </a:ext>
            </a:extLst>
          </p:cNvPr>
          <p:cNvSpPr txBox="1">
            <a:spLocks/>
          </p:cNvSpPr>
          <p:nvPr/>
        </p:nvSpPr>
        <p:spPr>
          <a:xfrm>
            <a:off x="535172" y="1847670"/>
            <a:ext cx="556082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600" dirty="0">
                <a:solidFill>
                  <a:srgbClr val="3A57A7"/>
                </a:solidFill>
                <a:latin typeface="Arial" panose="020B0604020202020204" pitchFamily="34" charset="0"/>
                <a:ea typeface="Helvetica Neue" panose="02000403000000020004" pitchFamily="2" charset="0"/>
                <a:cs typeface="Arial" panose="020B0604020202020204" pitchFamily="34" charset="0"/>
              </a:rPr>
              <a:t>Perfect partners </a:t>
            </a:r>
            <a:r>
              <a:rPr lang="en" sz="3600" dirty="0">
                <a:latin typeface="Arial" panose="020B0604020202020204" pitchFamily="34" charset="0"/>
                <a:ea typeface="Helvetica Neue" panose="02000403000000020004" pitchFamily="2" charset="0"/>
                <a:cs typeface="Arial" panose="020B0604020202020204" pitchFamily="34" charset="0"/>
              </a:rPr>
              <a:t>in </a:t>
            </a:r>
          </a:p>
          <a:p>
            <a:pPr algn="ctr"/>
            <a:r>
              <a:rPr lang="en" sz="3600" dirty="0">
                <a:latin typeface="Arial" panose="020B0604020202020204" pitchFamily="34" charset="0"/>
                <a:ea typeface="Helvetica Neue" panose="02000403000000020004" pitchFamily="2" charset="0"/>
                <a:cs typeface="Arial" panose="020B0604020202020204" pitchFamily="34" charset="0"/>
              </a:rPr>
              <a:t>sound reinforcement</a:t>
            </a:r>
            <a:endParaRPr lang="en-GB" sz="3600" dirty="0">
              <a:latin typeface="Arial" panose="020B0604020202020204" pitchFamily="34" charset="0"/>
              <a:ea typeface="Helvetica Neue" panose="02000403000000020004" pitchFamily="2" charset="0"/>
              <a:cs typeface="Arial" panose="020B0604020202020204" pitchFamily="34" charset="0"/>
            </a:endParaRPr>
          </a:p>
        </p:txBody>
      </p:sp>
      <p:sp>
        <p:nvSpPr>
          <p:cNvPr id="6" name="Rectangle 5">
            <a:extLst>
              <a:ext uri="{FF2B5EF4-FFF2-40B4-BE49-F238E27FC236}">
                <a16:creationId xmlns:a16="http://schemas.microsoft.com/office/drawing/2014/main" id="{265D9A40-505B-574B-B643-F0E6FF49E4C9}"/>
              </a:ext>
            </a:extLst>
          </p:cNvPr>
          <p:cNvSpPr/>
          <p:nvPr/>
        </p:nvSpPr>
        <p:spPr>
          <a:xfrm>
            <a:off x="146676" y="3095622"/>
            <a:ext cx="6622719" cy="761747"/>
          </a:xfrm>
          <a:prstGeom prst="rect">
            <a:avLst/>
          </a:prstGeom>
        </p:spPr>
        <p:txBody>
          <a:bodyPr wrap="square">
            <a:spAutoFit/>
          </a:bodyPr>
          <a:lstStyle/>
          <a:p>
            <a:pPr algn="just"/>
            <a:r>
              <a:rPr lang="fr-FR" sz="1450" dirty="0">
                <a:latin typeface="Arial" panose="020B0604020202020204" pitchFamily="34" charset="0"/>
                <a:cs typeface="Arial" panose="020B0604020202020204" pitchFamily="34" charset="0"/>
              </a:rPr>
              <a:t>Yamaha has been building digital </a:t>
            </a:r>
            <a:r>
              <a:rPr lang="fr-FR" sz="1450" dirty="0" err="1">
                <a:latin typeface="Arial" panose="020B0604020202020204" pitchFamily="34" charset="0"/>
                <a:cs typeface="Arial" panose="020B0604020202020204" pitchFamily="34" charset="0"/>
              </a:rPr>
              <a:t>mixing</a:t>
            </a:r>
            <a:r>
              <a:rPr lang="fr-FR" sz="1450" dirty="0">
                <a:latin typeface="Arial" panose="020B0604020202020204" pitchFamily="34" charset="0"/>
                <a:cs typeface="Arial" panose="020B0604020202020204" pitchFamily="34" charset="0"/>
              </a:rPr>
              <a:t> consoles for </a:t>
            </a:r>
            <a:r>
              <a:rPr lang="fr-FR" sz="1450" dirty="0" err="1">
                <a:latin typeface="Arial" panose="020B0604020202020204" pitchFamily="34" charset="0"/>
                <a:cs typeface="Arial" panose="020B0604020202020204" pitchFamily="34" charset="0"/>
              </a:rPr>
              <a:t>almost</a:t>
            </a:r>
            <a:r>
              <a:rPr lang="fr-FR" sz="1450" dirty="0">
                <a:latin typeface="Arial" panose="020B0604020202020204" pitchFamily="34" charset="0"/>
                <a:cs typeface="Arial" panose="020B0604020202020204" pitchFamily="34" charset="0"/>
              </a:rPr>
              <a:t> as long, </a:t>
            </a:r>
            <a:r>
              <a:rPr lang="fr-FR" sz="1450" dirty="0" err="1">
                <a:latin typeface="Arial" panose="020B0604020202020204" pitchFamily="34" charset="0"/>
                <a:cs typeface="Arial" panose="020B0604020202020204" pitchFamily="34" charset="0"/>
              </a:rPr>
              <a:t>pioneering</a:t>
            </a:r>
            <a:r>
              <a:rPr lang="fr-FR" sz="1450" dirty="0">
                <a:latin typeface="Arial" panose="020B0604020202020204" pitchFamily="34" charset="0"/>
                <a:cs typeface="Arial" panose="020B0604020202020204" pitchFamily="34" charset="0"/>
              </a:rPr>
              <a:t> the </a:t>
            </a:r>
            <a:r>
              <a:rPr lang="fr-FR" sz="1450" dirty="0" err="1">
                <a:latin typeface="Arial" panose="020B0604020202020204" pitchFamily="34" charset="0"/>
                <a:cs typeface="Arial" panose="020B0604020202020204" pitchFamily="34" charset="0"/>
              </a:rPr>
              <a:t>development</a:t>
            </a:r>
            <a:r>
              <a:rPr lang="fr-FR" sz="1450" dirty="0">
                <a:latin typeface="Arial" panose="020B0604020202020204" pitchFamily="34" charset="0"/>
                <a:cs typeface="Arial" panose="020B0604020202020204" pitchFamily="34" charset="0"/>
              </a:rPr>
              <a:t> of digital </a:t>
            </a:r>
            <a:r>
              <a:rPr lang="fr-FR" sz="1450" dirty="0" err="1">
                <a:latin typeface="Arial" panose="020B0604020202020204" pitchFamily="34" charset="0"/>
                <a:cs typeface="Arial" panose="020B0604020202020204" pitchFamily="34" charset="0"/>
              </a:rPr>
              <a:t>mixing</a:t>
            </a:r>
            <a:r>
              <a:rPr lang="fr-FR" sz="1450" dirty="0">
                <a:latin typeface="Arial" panose="020B0604020202020204" pitchFamily="34" charset="0"/>
                <a:cs typeface="Arial" panose="020B0604020202020204" pitchFamily="34" charset="0"/>
              </a:rPr>
              <a:t> and </a:t>
            </a:r>
            <a:r>
              <a:rPr lang="fr-FR" sz="1450" dirty="0" err="1">
                <a:latin typeface="Arial" panose="020B0604020202020204" pitchFamily="34" charset="0"/>
                <a:cs typeface="Arial" panose="020B0604020202020204" pitchFamily="34" charset="0"/>
              </a:rPr>
              <a:t>leading</a:t>
            </a:r>
            <a:r>
              <a:rPr lang="fr-FR" sz="1450" dirty="0">
                <a:latin typeface="Arial" panose="020B0604020202020204" pitchFamily="34" charset="0"/>
                <a:cs typeface="Arial" panose="020B0604020202020204" pitchFamily="34" charset="0"/>
              </a:rPr>
              <a:t> the </a:t>
            </a:r>
            <a:r>
              <a:rPr lang="fr-FR" sz="1450" dirty="0" err="1">
                <a:latin typeface="Arial" panose="020B0604020202020204" pitchFamily="34" charset="0"/>
                <a:cs typeface="Arial" panose="020B0604020202020204" pitchFamily="34" charset="0"/>
              </a:rPr>
              <a:t>field</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ever</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since</a:t>
            </a:r>
            <a:r>
              <a:rPr lang="fr-FR" sz="1450" dirty="0">
                <a:latin typeface="Arial" panose="020B0604020202020204" pitchFamily="34" charset="0"/>
                <a:cs typeface="Arial" panose="020B0604020202020204" pitchFamily="34" charset="0"/>
              </a:rPr>
              <a:t>.</a:t>
            </a:r>
          </a:p>
          <a:p>
            <a:pPr algn="just"/>
            <a:endParaRPr lang="fr-FR" sz="145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C33A891-0ED7-534C-B0C9-FB2B3902D8CB}"/>
              </a:ext>
            </a:extLst>
          </p:cNvPr>
          <p:cNvSpPr/>
          <p:nvPr/>
        </p:nvSpPr>
        <p:spPr>
          <a:xfrm>
            <a:off x="146676" y="5766342"/>
            <a:ext cx="6546113" cy="984885"/>
          </a:xfrm>
          <a:prstGeom prst="rect">
            <a:avLst/>
          </a:prstGeom>
        </p:spPr>
        <p:txBody>
          <a:bodyPr wrap="square">
            <a:spAutoFit/>
          </a:bodyPr>
          <a:lstStyle/>
          <a:p>
            <a:r>
              <a:rPr lang="fr-FR" sz="1450" dirty="0" err="1">
                <a:latin typeface="Arial" panose="020B0604020202020204" pitchFamily="34" charset="0"/>
                <a:cs typeface="Arial" panose="020B0604020202020204" pitchFamily="34" charset="0"/>
              </a:rPr>
              <a:t>Yamaha’s</a:t>
            </a:r>
            <a:r>
              <a:rPr lang="fr-FR" sz="1450" dirty="0">
                <a:latin typeface="Arial" panose="020B0604020202020204" pitchFamily="34" charset="0"/>
                <a:cs typeface="Arial" panose="020B0604020202020204" pitchFamily="34" charset="0"/>
              </a:rPr>
              <a:t> CL </a:t>
            </a:r>
            <a:r>
              <a:rPr lang="fr-FR" sz="1450" dirty="0" err="1">
                <a:latin typeface="Arial" panose="020B0604020202020204" pitchFamily="34" charset="0"/>
                <a:cs typeface="Arial" panose="020B0604020202020204" pitchFamily="34" charset="0"/>
              </a:rPr>
              <a:t>Series</a:t>
            </a:r>
            <a:r>
              <a:rPr lang="fr-FR" sz="1450" dirty="0">
                <a:latin typeface="Arial" panose="020B0604020202020204" pitchFamily="34" charset="0"/>
                <a:cs typeface="Arial" panose="020B0604020202020204" pitchFamily="34" charset="0"/>
              </a:rPr>
              <a:t> digital audio </a:t>
            </a:r>
            <a:r>
              <a:rPr lang="fr-FR" sz="1450" dirty="0" err="1">
                <a:latin typeface="Arial" panose="020B0604020202020204" pitchFamily="34" charset="0"/>
                <a:cs typeface="Arial" panose="020B0604020202020204" pitchFamily="34" charset="0"/>
              </a:rPr>
              <a:t>mixing</a:t>
            </a:r>
            <a:r>
              <a:rPr lang="fr-FR" sz="1450" dirty="0">
                <a:latin typeface="Arial" panose="020B0604020202020204" pitchFamily="34" charset="0"/>
                <a:cs typeface="Arial" panose="020B0604020202020204" pitchFamily="34" charset="0"/>
              </a:rPr>
              <a:t> consoles </a:t>
            </a:r>
            <a:r>
              <a:rPr lang="fr-FR" sz="1450" dirty="0" err="1">
                <a:latin typeface="Arial" panose="020B0604020202020204" pitchFamily="34" charset="0"/>
                <a:cs typeface="Arial" panose="020B0604020202020204" pitchFamily="34" charset="0"/>
              </a:rPr>
              <a:t>deliver</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unprecedented</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levels</a:t>
            </a:r>
            <a:r>
              <a:rPr lang="fr-FR" sz="1450" dirty="0">
                <a:latin typeface="Arial" panose="020B0604020202020204" pitchFamily="34" charset="0"/>
                <a:cs typeface="Arial" panose="020B0604020202020204" pitchFamily="34" charset="0"/>
              </a:rPr>
              <a:t> of </a:t>
            </a:r>
            <a:r>
              <a:rPr lang="fr-FR" sz="1450" dirty="0" err="1">
                <a:solidFill>
                  <a:srgbClr val="3A57A7"/>
                </a:solidFill>
                <a:latin typeface="Arial" panose="020B0604020202020204" pitchFamily="34" charset="0"/>
                <a:cs typeface="Arial" panose="020B0604020202020204" pitchFamily="34" charset="0"/>
              </a:rPr>
              <a:t>flexibility</a:t>
            </a:r>
            <a:r>
              <a:rPr lang="fr-FR" sz="1450" dirty="0">
                <a:solidFill>
                  <a:srgbClr val="3A57A7"/>
                </a:solidFill>
                <a:latin typeface="Arial" panose="020B0604020202020204" pitchFamily="34" charset="0"/>
                <a:cs typeface="Arial" panose="020B0604020202020204" pitchFamily="34" charset="0"/>
              </a:rPr>
              <a:t>, </a:t>
            </a:r>
            <a:r>
              <a:rPr lang="fr-FR" sz="1450" dirty="0" err="1">
                <a:solidFill>
                  <a:srgbClr val="3A57A7"/>
                </a:solidFill>
                <a:latin typeface="Arial" panose="020B0604020202020204" pitchFamily="34" charset="0"/>
                <a:cs typeface="Arial" panose="020B0604020202020204" pitchFamily="34" charset="0"/>
              </a:rPr>
              <a:t>reliability</a:t>
            </a:r>
            <a:r>
              <a:rPr lang="fr-FR" sz="1450" dirty="0">
                <a:solidFill>
                  <a:srgbClr val="3A57A7"/>
                </a:solidFill>
                <a:latin typeface="Arial" panose="020B0604020202020204" pitchFamily="34" charset="0"/>
                <a:cs typeface="Arial" panose="020B0604020202020204" pitchFamily="34" charset="0"/>
              </a:rPr>
              <a:t> and audio </a:t>
            </a:r>
            <a:r>
              <a:rPr lang="fr-FR" sz="1450" dirty="0" err="1">
                <a:solidFill>
                  <a:srgbClr val="3A57A7"/>
                </a:solidFill>
                <a:latin typeface="Arial" panose="020B0604020202020204" pitchFamily="34" charset="0"/>
                <a:cs typeface="Arial" panose="020B0604020202020204" pitchFamily="34" charset="0"/>
              </a:rPr>
              <a:t>quality</a:t>
            </a:r>
            <a:r>
              <a:rPr lang="fr-FR" sz="1450" dirty="0">
                <a:solidFill>
                  <a:srgbClr val="3A57A7"/>
                </a:solidFill>
                <a:latin typeface="Arial" panose="020B0604020202020204" pitchFamily="34" charset="0"/>
                <a:cs typeface="Arial" panose="020B0604020202020204" pitchFamily="34" charset="0"/>
              </a:rPr>
              <a:t> </a:t>
            </a:r>
            <a:r>
              <a:rPr lang="fr-FR" sz="1450" dirty="0">
                <a:latin typeface="Arial" panose="020B0604020202020204" pitchFamily="34" charset="0"/>
                <a:cs typeface="Arial" panose="020B0604020202020204" pitchFamily="34" charset="0"/>
              </a:rPr>
              <a:t>to </a:t>
            </a:r>
            <a:r>
              <a:rPr lang="fr-FR" sz="1450" dirty="0" err="1">
                <a:latin typeface="Arial" panose="020B0604020202020204" pitchFamily="34" charset="0"/>
                <a:cs typeface="Arial" panose="020B0604020202020204" pitchFamily="34" charset="0"/>
              </a:rPr>
              <a:t>both</a:t>
            </a:r>
            <a:r>
              <a:rPr lang="fr-FR" sz="1450" dirty="0">
                <a:latin typeface="Arial" panose="020B0604020202020204" pitchFamily="34" charset="0"/>
                <a:cs typeface="Arial" panose="020B0604020202020204" pitchFamily="34" charset="0"/>
              </a:rPr>
              <a:t> live and </a:t>
            </a:r>
            <a:r>
              <a:rPr lang="fr-FR" sz="1450" dirty="0" err="1">
                <a:latin typeface="Arial" panose="020B0604020202020204" pitchFamily="34" charset="0"/>
                <a:cs typeface="Arial" panose="020B0604020202020204" pitchFamily="34" charset="0"/>
              </a:rPr>
              <a:t>installed</a:t>
            </a:r>
            <a:r>
              <a:rPr lang="fr-FR" sz="1450" dirty="0">
                <a:latin typeface="Arial" panose="020B0604020202020204" pitchFamily="34" charset="0"/>
                <a:cs typeface="Arial" panose="020B0604020202020204" pitchFamily="34" charset="0"/>
              </a:rPr>
              <a:t> audio applications, </a:t>
            </a:r>
            <a:r>
              <a:rPr lang="fr-FR" sz="1450" dirty="0" err="1">
                <a:latin typeface="Arial" panose="020B0604020202020204" pitchFamily="34" charset="0"/>
                <a:cs typeface="Arial" panose="020B0604020202020204" pitchFamily="34" charset="0"/>
              </a:rPr>
              <a:t>integrating</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seamlessly</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with</a:t>
            </a:r>
            <a:r>
              <a:rPr lang="fr-FR" sz="1450" dirty="0">
                <a:latin typeface="Arial" panose="020B0604020202020204" pitchFamily="34" charset="0"/>
                <a:cs typeface="Arial" panose="020B0604020202020204" pitchFamily="34" charset="0"/>
              </a:rPr>
              <a:t> NEXO </a:t>
            </a:r>
            <a:r>
              <a:rPr lang="fr-FR" sz="1450" dirty="0" err="1">
                <a:latin typeface="Arial" panose="020B0604020202020204" pitchFamily="34" charset="0"/>
                <a:cs typeface="Arial" panose="020B0604020202020204" pitchFamily="34" charset="0"/>
              </a:rPr>
              <a:t>sound</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reinforcement</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systems</a:t>
            </a:r>
            <a:r>
              <a:rPr lang="fr-FR" sz="1450" dirty="0">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CE6D5BF0-983D-554F-8092-384BD6EE3A8B}"/>
              </a:ext>
            </a:extLst>
          </p:cNvPr>
          <p:cNvSpPr/>
          <p:nvPr/>
        </p:nvSpPr>
        <p:spPr>
          <a:xfrm>
            <a:off x="146676" y="3781394"/>
            <a:ext cx="5396431" cy="1877437"/>
          </a:xfrm>
          <a:prstGeom prst="rect">
            <a:avLst/>
          </a:prstGeom>
        </p:spPr>
        <p:txBody>
          <a:bodyPr wrap="square">
            <a:spAutoFit/>
          </a:bodyPr>
          <a:lstStyle/>
          <a:p>
            <a:r>
              <a:rPr lang="fr-FR" sz="1450" dirty="0">
                <a:latin typeface="Arial" panose="020B0604020202020204" pitchFamily="34" charset="0"/>
                <a:cs typeface="Arial" panose="020B0604020202020204" pitchFamily="34" charset="0"/>
              </a:rPr>
              <a:t>So </a:t>
            </a:r>
            <a:r>
              <a:rPr lang="fr-FR" sz="1450" dirty="0" err="1">
                <a:latin typeface="Arial" panose="020B0604020202020204" pitchFamily="34" charset="0"/>
                <a:cs typeface="Arial" panose="020B0604020202020204" pitchFamily="34" charset="0"/>
              </a:rPr>
              <a:t>when</a:t>
            </a:r>
            <a:r>
              <a:rPr lang="fr-FR" sz="1450" dirty="0">
                <a:latin typeface="Arial" panose="020B0604020202020204" pitchFamily="34" charset="0"/>
                <a:cs typeface="Arial" panose="020B0604020202020204" pitchFamily="34" charset="0"/>
              </a:rPr>
              <a:t> NEXO </a:t>
            </a:r>
            <a:r>
              <a:rPr lang="fr-FR" sz="1450" dirty="0" err="1">
                <a:latin typeface="Arial" panose="020B0604020202020204" pitchFamily="34" charset="0"/>
                <a:cs typeface="Arial" panose="020B0604020202020204" pitchFamily="34" charset="0"/>
              </a:rPr>
              <a:t>became</a:t>
            </a:r>
            <a:r>
              <a:rPr lang="fr-FR" sz="1450" dirty="0">
                <a:latin typeface="Arial" panose="020B0604020202020204" pitchFamily="34" charset="0"/>
                <a:cs typeface="Arial" panose="020B0604020202020204" pitchFamily="34" charset="0"/>
              </a:rPr>
              <a:t> a </a:t>
            </a:r>
            <a:r>
              <a:rPr lang="fr-FR" sz="1450" dirty="0" err="1">
                <a:latin typeface="Arial" panose="020B0604020202020204" pitchFamily="34" charset="0"/>
                <a:cs typeface="Arial" panose="020B0604020202020204" pitchFamily="34" charset="0"/>
              </a:rPr>
              <a:t>wholly</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owned</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strategic</a:t>
            </a:r>
            <a:r>
              <a:rPr lang="fr-FR" sz="1450" dirty="0">
                <a:latin typeface="Arial" panose="020B0604020202020204" pitchFamily="34" charset="0"/>
                <a:cs typeface="Arial" panose="020B0604020202020204" pitchFamily="34" charset="0"/>
              </a:rPr>
              <a:t> business unit of the Yamaha Corporation, the fuse </a:t>
            </a:r>
            <a:r>
              <a:rPr lang="fr-FR" sz="1450" dirty="0" err="1">
                <a:latin typeface="Arial" panose="020B0604020202020204" pitchFamily="34" charset="0"/>
                <a:cs typeface="Arial" panose="020B0604020202020204" pitchFamily="34" charset="0"/>
              </a:rPr>
              <a:t>was</a:t>
            </a:r>
            <a:r>
              <a:rPr lang="fr-FR" sz="1450" dirty="0">
                <a:latin typeface="Arial" panose="020B0604020202020204" pitchFamily="34" charset="0"/>
                <a:cs typeface="Arial" panose="020B0604020202020204" pitchFamily="34" charset="0"/>
              </a:rPr>
              <a:t> lit on a </a:t>
            </a:r>
            <a:r>
              <a:rPr lang="fr-FR" sz="1450" dirty="0" err="1">
                <a:latin typeface="Arial" panose="020B0604020202020204" pitchFamily="34" charset="0"/>
                <a:cs typeface="Arial" panose="020B0604020202020204" pitchFamily="34" charset="0"/>
              </a:rPr>
              <a:t>series</a:t>
            </a:r>
            <a:r>
              <a:rPr lang="fr-FR" sz="1450" dirty="0">
                <a:latin typeface="Arial" panose="020B0604020202020204" pitchFamily="34" charset="0"/>
                <a:cs typeface="Arial" panose="020B0604020202020204" pitchFamily="34" charset="0"/>
              </a:rPr>
              <a:t> of commercial and </a:t>
            </a:r>
            <a:r>
              <a:rPr lang="fr-FR" sz="1450" dirty="0" err="1">
                <a:latin typeface="Arial" panose="020B0604020202020204" pitchFamily="34" charset="0"/>
                <a:cs typeface="Arial" panose="020B0604020202020204" pitchFamily="34" charset="0"/>
              </a:rPr>
              <a:t>technical</a:t>
            </a:r>
            <a:r>
              <a:rPr lang="fr-FR" sz="1450" dirty="0">
                <a:latin typeface="Arial" panose="020B0604020202020204" pitchFamily="34" charset="0"/>
                <a:cs typeface="Arial" panose="020B0604020202020204" pitchFamily="34" charset="0"/>
              </a:rPr>
              <a:t> collaborations </a:t>
            </a:r>
            <a:r>
              <a:rPr lang="fr-FR" sz="1450" dirty="0" err="1">
                <a:latin typeface="Arial" panose="020B0604020202020204" pitchFamily="34" charset="0"/>
                <a:cs typeface="Arial" panose="020B0604020202020204" pitchFamily="34" charset="0"/>
              </a:rPr>
              <a:t>that</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today</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deliver</a:t>
            </a:r>
            <a:r>
              <a:rPr lang="fr-FR" sz="1450" dirty="0">
                <a:latin typeface="Arial" panose="020B0604020202020204" pitchFamily="34" charset="0"/>
                <a:cs typeface="Arial" panose="020B0604020202020204" pitchFamily="34" charset="0"/>
              </a:rPr>
              <a:t> a </a:t>
            </a:r>
            <a:r>
              <a:rPr lang="fr-FR" sz="1450" dirty="0" err="1">
                <a:latin typeface="Arial" panose="020B0604020202020204" pitchFamily="34" charset="0"/>
                <a:cs typeface="Arial" panose="020B0604020202020204" pitchFamily="34" charset="0"/>
              </a:rPr>
              <a:t>coherent</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joined</a:t>
            </a:r>
            <a:r>
              <a:rPr lang="fr-FR" sz="1450" dirty="0">
                <a:latin typeface="Arial" panose="020B0604020202020204" pitchFamily="34" charset="0"/>
                <a:cs typeface="Arial" panose="020B0604020202020204" pitchFamily="34" charset="0"/>
              </a:rPr>
              <a:t>-up </a:t>
            </a:r>
            <a:r>
              <a:rPr lang="fr-FR" sz="1450" dirty="0" err="1">
                <a:latin typeface="Arial" panose="020B0604020202020204" pitchFamily="34" charset="0"/>
                <a:cs typeface="Arial" panose="020B0604020202020204" pitchFamily="34" charset="0"/>
              </a:rPr>
              <a:t>approach</a:t>
            </a:r>
            <a:r>
              <a:rPr lang="fr-FR" sz="1450" dirty="0">
                <a:latin typeface="Arial" panose="020B0604020202020204" pitchFamily="34" charset="0"/>
                <a:cs typeface="Arial" panose="020B0604020202020204" pitchFamily="34" charset="0"/>
              </a:rPr>
              <a:t> to </a:t>
            </a:r>
            <a:r>
              <a:rPr lang="fr-FR" sz="1450" dirty="0" err="1">
                <a:latin typeface="Arial" panose="020B0604020202020204" pitchFamily="34" charset="0"/>
                <a:cs typeface="Arial" panose="020B0604020202020204" pitchFamily="34" charset="0"/>
              </a:rPr>
              <a:t>sound</a:t>
            </a:r>
            <a:r>
              <a:rPr lang="fr-FR" sz="1450" dirty="0">
                <a:latin typeface="Arial" panose="020B0604020202020204" pitchFamily="34" charset="0"/>
                <a:cs typeface="Arial" panose="020B0604020202020204" pitchFamily="34" charset="0"/>
              </a:rPr>
              <a:t> system design and configuration. At the </a:t>
            </a:r>
            <a:r>
              <a:rPr lang="fr-FR" sz="1450" dirty="0" err="1">
                <a:latin typeface="Arial" panose="020B0604020202020204" pitchFamily="34" charset="0"/>
                <a:cs typeface="Arial" panose="020B0604020202020204" pitchFamily="34" charset="0"/>
              </a:rPr>
              <a:t>heart</a:t>
            </a:r>
            <a:r>
              <a:rPr lang="fr-FR" sz="1450" dirty="0">
                <a:latin typeface="Arial" panose="020B0604020202020204" pitchFamily="34" charset="0"/>
                <a:cs typeface="Arial" panose="020B0604020202020204" pitchFamily="34" charset="0"/>
              </a:rPr>
              <a:t> of </a:t>
            </a:r>
            <a:r>
              <a:rPr lang="fr-FR" sz="1450" dirty="0" err="1">
                <a:latin typeface="Arial" panose="020B0604020202020204" pitchFamily="34" charset="0"/>
                <a:cs typeface="Arial" panose="020B0604020202020204" pitchFamily="34" charset="0"/>
              </a:rPr>
              <a:t>this</a:t>
            </a:r>
            <a:r>
              <a:rPr lang="fr-FR" sz="1450" dirty="0">
                <a:latin typeface="Arial" panose="020B0604020202020204" pitchFamily="34" charset="0"/>
                <a:cs typeface="Arial" panose="020B0604020202020204" pitchFamily="34" charset="0"/>
              </a:rPr>
              <a:t> collaboration lies the </a:t>
            </a:r>
            <a:r>
              <a:rPr lang="fr-FR" sz="1450" dirty="0" err="1">
                <a:latin typeface="Arial" panose="020B0604020202020204" pitchFamily="34" charset="0"/>
                <a:cs typeface="Arial" panose="020B0604020202020204" pitchFamily="34" charset="0"/>
              </a:rPr>
              <a:t>shared</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philosophy</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that</a:t>
            </a:r>
            <a:r>
              <a:rPr lang="fr-FR" sz="1450" dirty="0">
                <a:latin typeface="Arial" panose="020B0604020202020204" pitchFamily="34" charset="0"/>
                <a:cs typeface="Arial" panose="020B0604020202020204" pitchFamily="34" charset="0"/>
              </a:rPr>
              <a:t> the audience </a:t>
            </a:r>
            <a:r>
              <a:rPr lang="fr-FR" sz="1450" dirty="0" err="1">
                <a:latin typeface="Arial" panose="020B0604020202020204" pitchFamily="34" charset="0"/>
                <a:cs typeface="Arial" panose="020B0604020202020204" pitchFamily="34" charset="0"/>
              </a:rPr>
              <a:t>experience</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should</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be</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optimised</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through</a:t>
            </a:r>
            <a:r>
              <a:rPr lang="fr-FR" sz="1450" dirty="0">
                <a:latin typeface="Arial" panose="020B0604020202020204" pitchFamily="34" charset="0"/>
                <a:cs typeface="Arial" panose="020B0604020202020204" pitchFamily="34" charset="0"/>
              </a:rPr>
              <a:t> the </a:t>
            </a:r>
            <a:r>
              <a:rPr lang="fr-FR" sz="1450" dirty="0" err="1">
                <a:latin typeface="Arial" panose="020B0604020202020204" pitchFamily="34" charset="0"/>
                <a:cs typeface="Arial" panose="020B0604020202020204" pitchFamily="34" charset="0"/>
              </a:rPr>
              <a:t>development</a:t>
            </a:r>
            <a:r>
              <a:rPr lang="fr-FR" sz="1450" dirty="0">
                <a:latin typeface="Arial" panose="020B0604020202020204" pitchFamily="34" charset="0"/>
                <a:cs typeface="Arial" panose="020B0604020202020204" pitchFamily="34" charset="0"/>
              </a:rPr>
              <a:t> of transparent and </a:t>
            </a:r>
            <a:r>
              <a:rPr lang="fr-FR" sz="1450" dirty="0" err="1">
                <a:latin typeface="Arial" panose="020B0604020202020204" pitchFamily="34" charset="0"/>
                <a:cs typeface="Arial" panose="020B0604020202020204" pitchFamily="34" charset="0"/>
              </a:rPr>
              <a:t>consistently</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controllable</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sound</a:t>
            </a:r>
            <a:r>
              <a:rPr lang="fr-FR" sz="1450" dirty="0">
                <a:latin typeface="Arial" panose="020B0604020202020204" pitchFamily="34" charset="0"/>
                <a:cs typeface="Arial" panose="020B0604020202020204" pitchFamily="34" charset="0"/>
              </a:rPr>
              <a:t> </a:t>
            </a:r>
            <a:r>
              <a:rPr lang="fr-FR" sz="1450" dirty="0" err="1">
                <a:latin typeface="Arial" panose="020B0604020202020204" pitchFamily="34" charset="0"/>
                <a:cs typeface="Arial" panose="020B0604020202020204" pitchFamily="34" charset="0"/>
              </a:rPr>
              <a:t>systems</a:t>
            </a:r>
            <a:r>
              <a:rPr lang="fr-FR" sz="145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282692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1000"/>
                                        <p:tgtEl>
                                          <p:spTgt spid="15"/>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10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10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8" name="Rectangle 7">
            <a:extLst>
              <a:ext uri="{FF2B5EF4-FFF2-40B4-BE49-F238E27FC236}">
                <a16:creationId xmlns:a16="http://schemas.microsoft.com/office/drawing/2014/main" id="{D00EE0C9-6F95-994F-B10F-814FBF14929C}"/>
              </a:ext>
            </a:extLst>
          </p:cNvPr>
          <p:cNvSpPr/>
          <p:nvPr/>
        </p:nvSpPr>
        <p:spPr>
          <a:xfrm>
            <a:off x="453483" y="4965544"/>
            <a:ext cx="11285034" cy="1692771"/>
          </a:xfrm>
          <a:prstGeom prst="rect">
            <a:avLst/>
          </a:prstGeom>
        </p:spPr>
        <p:txBody>
          <a:bodyPr wrap="square">
            <a:spAutoFit/>
          </a:bodyPr>
          <a:lstStyle/>
          <a:p>
            <a:pPr algn="ctr"/>
            <a:r>
              <a:rPr lang="fr-FR" sz="1700" dirty="0" err="1"/>
              <a:t>Researching</a:t>
            </a:r>
            <a:r>
              <a:rPr lang="fr-FR" sz="1700" dirty="0"/>
              <a:t> information for solutions to </a:t>
            </a:r>
            <a:r>
              <a:rPr lang="fr-FR" sz="1700" dirty="0" err="1"/>
              <a:t>fulfil</a:t>
            </a:r>
            <a:r>
              <a:rPr lang="fr-FR" sz="1700" dirty="0"/>
              <a:t> the </a:t>
            </a:r>
            <a:r>
              <a:rPr lang="fr-FR" sz="1700" dirty="0" err="1"/>
              <a:t>requirement</a:t>
            </a:r>
            <a:r>
              <a:rPr lang="fr-FR" sz="1700" dirty="0"/>
              <a:t> </a:t>
            </a:r>
            <a:r>
              <a:rPr lang="fr-FR" sz="1700" dirty="0" err="1"/>
              <a:t>is</a:t>
            </a:r>
            <a:r>
              <a:rPr lang="fr-FR" sz="1700" dirty="0"/>
              <a:t> </a:t>
            </a:r>
            <a:r>
              <a:rPr lang="fr-FR" sz="1700" dirty="0" err="1"/>
              <a:t>where</a:t>
            </a:r>
            <a:r>
              <a:rPr lang="fr-FR" sz="1700" dirty="0"/>
              <a:t> </a:t>
            </a:r>
            <a:r>
              <a:rPr lang="fr-FR" sz="1700" dirty="0" err="1"/>
              <a:t>that</a:t>
            </a:r>
            <a:r>
              <a:rPr lang="fr-FR" sz="1700" dirty="0"/>
              <a:t> </a:t>
            </a:r>
            <a:r>
              <a:rPr lang="fr-FR" sz="1700" dirty="0" err="1"/>
              <a:t>process</a:t>
            </a:r>
            <a:r>
              <a:rPr lang="fr-FR" sz="1700" dirty="0"/>
              <a:t> </a:t>
            </a:r>
            <a:r>
              <a:rPr lang="fr-FR" sz="1700" dirty="0" err="1"/>
              <a:t>starts</a:t>
            </a:r>
            <a:r>
              <a:rPr lang="fr-FR" sz="1700" dirty="0"/>
              <a:t> to </a:t>
            </a:r>
            <a:r>
              <a:rPr lang="fr-FR" sz="1700" dirty="0" err="1"/>
              <a:t>become</a:t>
            </a:r>
            <a:r>
              <a:rPr lang="fr-FR" sz="1700" dirty="0"/>
              <a:t> </a:t>
            </a:r>
            <a:r>
              <a:rPr lang="fr-FR" sz="1700" dirty="0" err="1"/>
              <a:t>complex</a:t>
            </a:r>
            <a:r>
              <a:rPr lang="fr-FR" sz="1700" dirty="0"/>
              <a:t>. </a:t>
            </a:r>
          </a:p>
          <a:p>
            <a:pPr algn="ctr"/>
            <a:r>
              <a:rPr lang="en" sz="1700" dirty="0"/>
              <a:t>Sound system set-ups for concert events, even very large ones, are founded on </a:t>
            </a:r>
            <a:r>
              <a:rPr lang="en" sz="1700" dirty="0">
                <a:solidFill>
                  <a:srgbClr val="3A57A7"/>
                </a:solidFill>
              </a:rPr>
              <a:t>entirely different design criteria </a:t>
            </a:r>
            <a:r>
              <a:rPr lang="en" sz="1700" dirty="0"/>
              <a:t>to those suited to a sports space which essentially operates ‘in the round’ rather than with a left/right stereo image. Choose your partners carefully, rather than being influenced by the “stardust” of which world-class bands used the loudspeaker systems last year! </a:t>
            </a:r>
            <a:endParaRPr lang="fr-FR" sz="1700" dirty="0"/>
          </a:p>
          <a:p>
            <a:pPr algn="ctr"/>
            <a:endParaRPr lang="fr-FR" sz="1700" dirty="0"/>
          </a:p>
          <a:p>
            <a:pPr algn="ctr"/>
            <a:r>
              <a:rPr lang="fr-FR" sz="1700" dirty="0"/>
              <a:t>To </a:t>
            </a:r>
            <a:r>
              <a:rPr lang="fr-FR" sz="1700" dirty="0" err="1"/>
              <a:t>streamline</a:t>
            </a:r>
            <a:r>
              <a:rPr lang="fr-FR" sz="1700" dirty="0"/>
              <a:t> the interrogation, </a:t>
            </a:r>
            <a:r>
              <a:rPr lang="fr-FR" sz="1700" dirty="0" err="1"/>
              <a:t>here</a:t>
            </a:r>
            <a:r>
              <a:rPr lang="fr-FR" sz="1700" dirty="0"/>
              <a:t> </a:t>
            </a:r>
            <a:r>
              <a:rPr lang="fr-FR" sz="1700" dirty="0" err="1"/>
              <a:t>follows</a:t>
            </a:r>
            <a:r>
              <a:rPr lang="fr-FR" sz="1700" dirty="0"/>
              <a:t> a few </a:t>
            </a:r>
            <a:r>
              <a:rPr lang="fr-FR" sz="1700" dirty="0">
                <a:solidFill>
                  <a:srgbClr val="3A57A7"/>
                </a:solidFill>
              </a:rPr>
              <a:t>vital </a:t>
            </a:r>
            <a:r>
              <a:rPr lang="fr-FR" sz="1700" dirty="0" err="1">
                <a:solidFill>
                  <a:srgbClr val="3A57A7"/>
                </a:solidFill>
              </a:rPr>
              <a:t>criteria</a:t>
            </a:r>
            <a:r>
              <a:rPr lang="fr-FR" sz="1700" dirty="0">
                <a:solidFill>
                  <a:srgbClr val="3A57A7"/>
                </a:solidFill>
              </a:rPr>
              <a:t> </a:t>
            </a:r>
            <a:r>
              <a:rPr lang="fr-FR" sz="1700" dirty="0" err="1"/>
              <a:t>which</a:t>
            </a:r>
            <a:r>
              <a:rPr lang="fr-FR" sz="1700" dirty="0"/>
              <a:t> </a:t>
            </a:r>
            <a:r>
              <a:rPr lang="fr-FR" sz="1700" dirty="0" err="1"/>
              <a:t>will</a:t>
            </a:r>
            <a:r>
              <a:rPr lang="fr-FR" sz="1700" dirty="0"/>
              <a:t> </a:t>
            </a:r>
            <a:r>
              <a:rPr lang="fr-FR" sz="1700" dirty="0" err="1"/>
              <a:t>advance</a:t>
            </a:r>
            <a:r>
              <a:rPr lang="fr-FR" sz="1700" dirty="0"/>
              <a:t> </a:t>
            </a:r>
            <a:r>
              <a:rPr lang="fr-FR" sz="1700" dirty="0" err="1"/>
              <a:t>your</a:t>
            </a:r>
            <a:r>
              <a:rPr lang="fr-FR" sz="1700" dirty="0"/>
              <a:t> </a:t>
            </a:r>
            <a:r>
              <a:rPr lang="fr-FR" sz="1700" dirty="0" err="1"/>
              <a:t>understanding</a:t>
            </a:r>
            <a:r>
              <a:rPr lang="fr-FR" sz="1700" dirty="0"/>
              <a:t> ⇢</a:t>
            </a:r>
          </a:p>
        </p:txBody>
      </p:sp>
      <p:pic>
        <p:nvPicPr>
          <p:cNvPr id="14" name="Image 13">
            <a:extLst>
              <a:ext uri="{FF2B5EF4-FFF2-40B4-BE49-F238E27FC236}">
                <a16:creationId xmlns:a16="http://schemas.microsoft.com/office/drawing/2014/main" id="{8AB37BDF-C3AB-5643-98DC-31DB8D78BA89}"/>
              </a:ext>
            </a:extLst>
          </p:cNvPr>
          <p:cNvPicPr>
            <a:picLocks noChangeAspect="1"/>
          </p:cNvPicPr>
          <p:nvPr/>
        </p:nvPicPr>
        <p:blipFill rotWithShape="1">
          <a:blip r:embed="rId2"/>
          <a:srcRect t="25505" b="2539"/>
          <a:stretch/>
        </p:blipFill>
        <p:spPr>
          <a:xfrm>
            <a:off x="0" y="931758"/>
            <a:ext cx="12192000" cy="3783514"/>
          </a:xfrm>
          <a:prstGeom prst="rect">
            <a:avLst/>
          </a:prstGeom>
        </p:spPr>
      </p:pic>
    </p:spTree>
    <p:extLst>
      <p:ext uri="{BB962C8B-B14F-4D97-AF65-F5344CB8AC3E}">
        <p14:creationId xmlns:p14="http://schemas.microsoft.com/office/powerpoint/2010/main" val="227558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 y="914400"/>
            <a:ext cx="844344" cy="5943600"/>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573140" cy="584775"/>
          </a:xfrm>
          <a:prstGeom prst="rect">
            <a:avLst/>
          </a:prstGeom>
        </p:spPr>
        <p:txBody>
          <a:bodyPr wrap="none">
            <a:spAutoFit/>
          </a:bodyPr>
          <a:lstStyle/>
          <a:p>
            <a:r>
              <a:rPr lang="fr-FR" sz="3200" b="1" dirty="0" err="1">
                <a:latin typeface="Arial" panose="020B0604020202020204" pitchFamily="34" charset="0"/>
                <a:cs typeface="Arial" panose="020B0604020202020204" pitchFamily="34" charset="0"/>
              </a:rPr>
              <a:t>Intelligibility</a:t>
            </a:r>
            <a:endParaRPr lang="fr-FR" sz="3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ABE822-1E9B-6D4F-928E-12053C706A54}"/>
              </a:ext>
            </a:extLst>
          </p:cNvPr>
          <p:cNvSpPr/>
          <p:nvPr/>
        </p:nvSpPr>
        <p:spPr>
          <a:xfrm>
            <a:off x="1315844" y="2878487"/>
            <a:ext cx="3990755" cy="2308324"/>
          </a:xfrm>
          <a:prstGeom prst="rect">
            <a:avLst/>
          </a:prstGeom>
        </p:spPr>
        <p:txBody>
          <a:bodyPr wrap="square">
            <a:spAutoFit/>
          </a:bodyPr>
          <a:lstStyle/>
          <a:p>
            <a:pPr algn="just"/>
            <a:r>
              <a:rPr lang="en" sz="1600" dirty="0">
                <a:latin typeface="Arial" panose="020B0604020202020204" pitchFamily="34" charset="0"/>
                <a:cs typeface="Arial" panose="020B0604020202020204" pitchFamily="34" charset="0"/>
              </a:rPr>
              <a:t>This is simply explained as the measure of how well the average listener can distinguish and understand sounds. You might think this is a subjective element, but in reality, there is a worldwide measurement standard (STIPA, giving an actual STI or Speech Transmission Index figure) by which to judge systems and successful installations. </a:t>
            </a:r>
            <a:endParaRPr lang="fr-FR" sz="1600"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92684304-11F5-184E-9BFA-B1E10C54CB22}"/>
              </a:ext>
            </a:extLst>
          </p:cNvPr>
          <p:cNvPicPr/>
          <p:nvPr/>
        </p:nvPicPr>
        <p:blipFill rotWithShape="1">
          <a:blip r:embed="rId2"/>
          <a:srcRect l="21914" t="14848" b="20114"/>
          <a:stretch/>
        </p:blipFill>
        <p:spPr bwMode="auto">
          <a:xfrm>
            <a:off x="5778099" y="4006835"/>
            <a:ext cx="6116713" cy="2616990"/>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3C1C50F0-1217-294B-B2AA-864845F27B44}"/>
              </a:ext>
            </a:extLst>
          </p:cNvPr>
          <p:cNvPicPr/>
          <p:nvPr/>
        </p:nvPicPr>
        <p:blipFill rotWithShape="1">
          <a:blip r:embed="rId3">
            <a:extLst>
              <a:ext uri="{28A0092B-C50C-407E-A947-70E740481C1C}">
                <a14:useLocalDpi xmlns:a14="http://schemas.microsoft.com/office/drawing/2010/main" val="0"/>
              </a:ext>
            </a:extLst>
          </a:blip>
          <a:srcRect b="8100"/>
          <a:stretch/>
        </p:blipFill>
        <p:spPr bwMode="auto">
          <a:xfrm>
            <a:off x="5664821" y="1191607"/>
            <a:ext cx="6413898" cy="2616990"/>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7A2AA50-D9D8-9C47-A7B9-F6FDD1168A2E}"/>
              </a:ext>
            </a:extLst>
          </p:cNvPr>
          <p:cNvSpPr/>
          <p:nvPr/>
        </p:nvSpPr>
        <p:spPr>
          <a:xfrm rot="16200000">
            <a:off x="-865933" y="3577764"/>
            <a:ext cx="2526076"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VITAL CRITERIA</a:t>
            </a:r>
          </a:p>
        </p:txBody>
      </p:sp>
    </p:spTree>
    <p:extLst>
      <p:ext uri="{BB962C8B-B14F-4D97-AF65-F5344CB8AC3E}">
        <p14:creationId xmlns:p14="http://schemas.microsoft.com/office/powerpoint/2010/main" val="2289679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 y="925551"/>
            <a:ext cx="844344" cy="5932449"/>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117887" cy="584775"/>
          </a:xfrm>
          <a:prstGeom prst="rect">
            <a:avLst/>
          </a:prstGeom>
        </p:spPr>
        <p:txBody>
          <a:bodyPr wrap="none">
            <a:spAutoFit/>
          </a:bodyPr>
          <a:lstStyle/>
          <a:p>
            <a:r>
              <a:rPr lang="fr-FR" sz="3200" b="1" dirty="0" err="1">
                <a:latin typeface="Arial" panose="020B0604020202020204" pitchFamily="34" charset="0"/>
                <a:cs typeface="Arial" panose="020B0604020202020204" pitchFamily="34" charset="0"/>
              </a:rPr>
              <a:t>Loudness</a:t>
            </a:r>
            <a:endParaRPr lang="fr-FR" sz="3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ABE822-1E9B-6D4F-928E-12053C706A54}"/>
              </a:ext>
            </a:extLst>
          </p:cNvPr>
          <p:cNvSpPr/>
          <p:nvPr/>
        </p:nvSpPr>
        <p:spPr>
          <a:xfrm>
            <a:off x="1315844" y="2699447"/>
            <a:ext cx="4137102" cy="2800767"/>
          </a:xfrm>
          <a:prstGeom prst="rect">
            <a:avLst/>
          </a:prstGeom>
        </p:spPr>
        <p:txBody>
          <a:bodyPr wrap="square">
            <a:spAutoFit/>
          </a:bodyPr>
          <a:lstStyle/>
          <a:p>
            <a:pPr algn="just"/>
            <a:r>
              <a:rPr lang="en" sz="1600" dirty="0">
                <a:latin typeface="Arial" panose="020B0604020202020204" pitchFamily="34" charset="0"/>
                <a:cs typeface="Arial" panose="020B0604020202020204" pitchFamily="34" charset="0"/>
              </a:rPr>
              <a:t>We all think we know what ‘loud’ means, measured in the audio business as decibels of sound pressure level (SPL), but sound is perceived by the human ear relative to other sounds. To have a ‘loud enough’ system depends on the level of ambient noise in your venue – some football crowds are more raucous than others! Loudness has a cost, so it’s important to have a good sound designer to find the right balance of quality to suit budget. </a:t>
            </a:r>
          </a:p>
        </p:txBody>
      </p:sp>
      <p:sp>
        <p:nvSpPr>
          <p:cNvPr id="8" name="Rectangle 7">
            <a:extLst>
              <a:ext uri="{FF2B5EF4-FFF2-40B4-BE49-F238E27FC236}">
                <a16:creationId xmlns:a16="http://schemas.microsoft.com/office/drawing/2014/main" id="{C7A2AA50-D9D8-9C47-A7B9-F6FDD1168A2E}"/>
              </a:ext>
            </a:extLst>
          </p:cNvPr>
          <p:cNvSpPr/>
          <p:nvPr/>
        </p:nvSpPr>
        <p:spPr>
          <a:xfrm rot="16200000">
            <a:off x="-865933" y="3577764"/>
            <a:ext cx="2526076"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VITAL CRITERIA</a:t>
            </a:r>
          </a:p>
        </p:txBody>
      </p:sp>
      <p:pic>
        <p:nvPicPr>
          <p:cNvPr id="10" name="Image 9">
            <a:extLst>
              <a:ext uri="{FF2B5EF4-FFF2-40B4-BE49-F238E27FC236}">
                <a16:creationId xmlns:a16="http://schemas.microsoft.com/office/drawing/2014/main" id="{B455C058-84C0-854F-B1B6-A53E685F5ECE}"/>
              </a:ext>
            </a:extLst>
          </p:cNvPr>
          <p:cNvPicPr>
            <a:picLocks noChangeAspect="1"/>
          </p:cNvPicPr>
          <p:nvPr/>
        </p:nvPicPr>
        <p:blipFill>
          <a:blip r:embed="rId2"/>
          <a:stretch>
            <a:fillRect/>
          </a:stretch>
        </p:blipFill>
        <p:spPr>
          <a:xfrm>
            <a:off x="6739056" y="3055734"/>
            <a:ext cx="4485037" cy="1505724"/>
          </a:xfrm>
          <a:prstGeom prst="rect">
            <a:avLst/>
          </a:prstGeom>
        </p:spPr>
      </p:pic>
    </p:spTree>
    <p:extLst>
      <p:ext uri="{BB962C8B-B14F-4D97-AF65-F5344CB8AC3E}">
        <p14:creationId xmlns:p14="http://schemas.microsoft.com/office/powerpoint/2010/main" val="3240963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 y="893135"/>
            <a:ext cx="844344" cy="5964865"/>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052165" cy="584775"/>
          </a:xfrm>
          <a:prstGeom prst="rect">
            <a:avLst/>
          </a:prstGeom>
        </p:spPr>
        <p:txBody>
          <a:bodyPr wrap="none">
            <a:spAutoFit/>
          </a:bodyPr>
          <a:lstStyle/>
          <a:p>
            <a:r>
              <a:rPr lang="fr-FR" sz="3200" b="1" dirty="0" err="1">
                <a:latin typeface="Arial" panose="020B0604020202020204" pitchFamily="34" charset="0"/>
                <a:cs typeface="Arial" panose="020B0604020202020204" pitchFamily="34" charset="0"/>
              </a:rPr>
              <a:t>Coverage</a:t>
            </a:r>
            <a:endParaRPr lang="fr-FR" sz="3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ABE822-1E9B-6D4F-928E-12053C706A54}"/>
              </a:ext>
            </a:extLst>
          </p:cNvPr>
          <p:cNvSpPr/>
          <p:nvPr/>
        </p:nvSpPr>
        <p:spPr>
          <a:xfrm>
            <a:off x="1315844" y="2345731"/>
            <a:ext cx="4780156" cy="3539430"/>
          </a:xfrm>
          <a:prstGeom prst="rect">
            <a:avLst/>
          </a:prstGeom>
        </p:spPr>
        <p:txBody>
          <a:bodyPr wrap="square">
            <a:spAutoFit/>
          </a:bodyPr>
          <a:lstStyle/>
          <a:p>
            <a:pPr algn="just"/>
            <a:r>
              <a:rPr lang="en" sz="1600" dirty="0">
                <a:latin typeface="Arial" panose="020B0604020202020204" pitchFamily="34" charset="0"/>
                <a:cs typeface="Arial" panose="020B0604020202020204" pitchFamily="34" charset="0"/>
              </a:rPr>
              <a:t>The system can sound great to people in the expensive seats, but what about the others. A high-quality sound system promises to deliver the same results to every seat in the house with no dead spots. The supplier should be able to model their proposals with computer simulation software. There are different ways of achieving coverage, but it is important that your designer, integrator and manufacturer have experience with large-format venues. Showy systems put together for touring concerts have very little in common with purpose-designed installed infrastructures, which deliver built-in flexibility for zoning, announcements and evacuation protocols. </a:t>
            </a:r>
          </a:p>
        </p:txBody>
      </p:sp>
      <p:sp>
        <p:nvSpPr>
          <p:cNvPr id="8" name="Rectangle 7">
            <a:extLst>
              <a:ext uri="{FF2B5EF4-FFF2-40B4-BE49-F238E27FC236}">
                <a16:creationId xmlns:a16="http://schemas.microsoft.com/office/drawing/2014/main" id="{C7A2AA50-D9D8-9C47-A7B9-F6FDD1168A2E}"/>
              </a:ext>
            </a:extLst>
          </p:cNvPr>
          <p:cNvSpPr/>
          <p:nvPr/>
        </p:nvSpPr>
        <p:spPr>
          <a:xfrm rot="16200000">
            <a:off x="-865933" y="3577764"/>
            <a:ext cx="2526076"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VITAL CRITERIA</a:t>
            </a:r>
          </a:p>
        </p:txBody>
      </p:sp>
      <p:pic>
        <p:nvPicPr>
          <p:cNvPr id="9" name="Image 8">
            <a:extLst>
              <a:ext uri="{FF2B5EF4-FFF2-40B4-BE49-F238E27FC236}">
                <a16:creationId xmlns:a16="http://schemas.microsoft.com/office/drawing/2014/main" id="{E33F0385-71E2-3B4A-AEDA-08CE39426EC6}"/>
              </a:ext>
            </a:extLst>
          </p:cNvPr>
          <p:cNvPicPr/>
          <p:nvPr/>
        </p:nvPicPr>
        <p:blipFill rotWithShape="1">
          <a:blip r:embed="rId2"/>
          <a:srcRect l="15670" b="24566"/>
          <a:stretch/>
        </p:blipFill>
        <p:spPr bwMode="auto">
          <a:xfrm>
            <a:off x="6317700" y="2345731"/>
            <a:ext cx="5512679" cy="4409877"/>
          </a:xfrm>
          <a:prstGeom prst="rect">
            <a:avLst/>
          </a:prstGeom>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39C1E59A-D67F-4D4E-9581-B28B1E145241}"/>
              </a:ext>
            </a:extLst>
          </p:cNvPr>
          <p:cNvPicPr/>
          <p:nvPr/>
        </p:nvPicPr>
        <p:blipFill rotWithShape="1">
          <a:blip r:embed="rId3"/>
          <a:srcRect l="3087" t="8182" r="2668" b="24543"/>
          <a:stretch/>
        </p:blipFill>
        <p:spPr bwMode="auto">
          <a:xfrm>
            <a:off x="6949699" y="1139903"/>
            <a:ext cx="3783330" cy="214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5837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C958327-06A2-E64E-B91C-BB68F5AFAB53}"/>
              </a:ext>
            </a:extLst>
          </p:cNvPr>
          <p:cNvPicPr/>
          <p:nvPr/>
        </p:nvPicPr>
        <p:blipFill>
          <a:blip r:embed="rId2"/>
          <a:stretch>
            <a:fillRect/>
          </a:stretch>
        </p:blipFill>
        <p:spPr>
          <a:xfrm>
            <a:off x="7036746" y="3167904"/>
            <a:ext cx="4153781" cy="3690096"/>
          </a:xfrm>
          <a:prstGeom prst="rect">
            <a:avLst/>
          </a:prstGeom>
        </p:spPr>
      </p:pic>
      <p:sp>
        <p:nvSpPr>
          <p:cNvPr id="2" name="Rectangle 1">
            <a:extLst>
              <a:ext uri="{FF2B5EF4-FFF2-40B4-BE49-F238E27FC236}">
                <a16:creationId xmlns:a16="http://schemas.microsoft.com/office/drawing/2014/main" id="{04B9518A-1E1F-DA4F-8623-D10C2FCDCFE5}"/>
              </a:ext>
            </a:extLst>
          </p:cNvPr>
          <p:cNvSpPr/>
          <p:nvPr/>
        </p:nvSpPr>
        <p:spPr>
          <a:xfrm>
            <a:off x="1" y="925551"/>
            <a:ext cx="844344" cy="5932449"/>
          </a:xfrm>
          <a:prstGeom prst="rect">
            <a:avLst/>
          </a:prstGeom>
          <a:solidFill>
            <a:srgbClr val="3A57A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255746" cy="584775"/>
          </a:xfrm>
          <a:prstGeom prst="rect">
            <a:avLst/>
          </a:prstGeom>
        </p:spPr>
        <p:txBody>
          <a:bodyPr wrap="none">
            <a:spAutoFit/>
          </a:bodyPr>
          <a:lstStyle/>
          <a:p>
            <a:r>
              <a:rPr lang="fr-FR" sz="3200" b="1" dirty="0" err="1">
                <a:latin typeface="Arial" panose="020B0604020202020204" pitchFamily="34" charset="0"/>
                <a:cs typeface="Arial" panose="020B0604020202020204" pitchFamily="34" charset="0"/>
              </a:rPr>
              <a:t>Frequency</a:t>
            </a:r>
            <a:endParaRPr lang="fr-FR" sz="3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ABE822-1E9B-6D4F-928E-12053C706A54}"/>
              </a:ext>
            </a:extLst>
          </p:cNvPr>
          <p:cNvSpPr/>
          <p:nvPr/>
        </p:nvSpPr>
        <p:spPr>
          <a:xfrm>
            <a:off x="1283989" y="2878487"/>
            <a:ext cx="4615005" cy="2308324"/>
          </a:xfrm>
          <a:prstGeom prst="rect">
            <a:avLst/>
          </a:prstGeom>
        </p:spPr>
        <p:txBody>
          <a:bodyPr wrap="square">
            <a:spAutoFit/>
          </a:bodyPr>
          <a:lstStyle/>
          <a:p>
            <a:pPr algn="just"/>
            <a:r>
              <a:rPr lang="en" sz="1600" dirty="0">
                <a:latin typeface="Arial" panose="020B0604020202020204" pitchFamily="34" charset="0"/>
                <a:cs typeface="Arial" panose="020B0604020202020204" pitchFamily="34" charset="0"/>
              </a:rPr>
              <a:t>Some sound systems have dynamic ranges better suited for powerful music, others for intelligible speech. In a large-format sporting environment, with tightly regulated safety procedures, the sound system’s frequency response needs to be </a:t>
            </a:r>
            <a:r>
              <a:rPr lang="en" sz="1600" dirty="0" err="1">
                <a:latin typeface="Arial" panose="020B0604020202020204" pitchFamily="34" charset="0"/>
                <a:cs typeface="Arial" panose="020B0604020202020204" pitchFamily="34" charset="0"/>
              </a:rPr>
              <a:t>optimised</a:t>
            </a:r>
            <a:r>
              <a:rPr lang="en" sz="1600" dirty="0">
                <a:latin typeface="Arial" panose="020B0604020202020204" pitchFamily="34" charset="0"/>
                <a:cs typeface="Arial" panose="020B0604020202020204" pitchFamily="34" charset="0"/>
              </a:rPr>
              <a:t> for speech as well as music. This is the challenge for products as well as sound designers, and it requires a lot of practical expertise. </a:t>
            </a:r>
          </a:p>
        </p:txBody>
      </p:sp>
      <p:sp>
        <p:nvSpPr>
          <p:cNvPr id="8" name="Rectangle 7">
            <a:extLst>
              <a:ext uri="{FF2B5EF4-FFF2-40B4-BE49-F238E27FC236}">
                <a16:creationId xmlns:a16="http://schemas.microsoft.com/office/drawing/2014/main" id="{C7A2AA50-D9D8-9C47-A7B9-F6FDD1168A2E}"/>
              </a:ext>
            </a:extLst>
          </p:cNvPr>
          <p:cNvSpPr/>
          <p:nvPr/>
        </p:nvSpPr>
        <p:spPr>
          <a:xfrm rot="16200000">
            <a:off x="-865933" y="3577764"/>
            <a:ext cx="2526076"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VITAL CRITERIA</a:t>
            </a:r>
          </a:p>
        </p:txBody>
      </p:sp>
      <p:pic>
        <p:nvPicPr>
          <p:cNvPr id="9" name="Image 8">
            <a:extLst>
              <a:ext uri="{FF2B5EF4-FFF2-40B4-BE49-F238E27FC236}">
                <a16:creationId xmlns:a16="http://schemas.microsoft.com/office/drawing/2014/main" id="{3488D7BE-35E6-5442-BA31-D64C261A5307}"/>
              </a:ext>
            </a:extLst>
          </p:cNvPr>
          <p:cNvPicPr/>
          <p:nvPr/>
        </p:nvPicPr>
        <p:blipFill rotWithShape="1">
          <a:blip r:embed="rId3"/>
          <a:srcRect l="65807" t="51282" r="7408" b="21653"/>
          <a:stretch/>
        </p:blipFill>
        <p:spPr bwMode="auto">
          <a:xfrm>
            <a:off x="7193713" y="1066054"/>
            <a:ext cx="3839845" cy="2101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8968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3" name="Image 12">
            <a:extLst>
              <a:ext uri="{FF2B5EF4-FFF2-40B4-BE49-F238E27FC236}">
                <a16:creationId xmlns:a16="http://schemas.microsoft.com/office/drawing/2014/main" id="{DE8EDA55-262B-464C-A0AE-48B2DF4B90F5}"/>
              </a:ext>
            </a:extLst>
          </p:cNvPr>
          <p:cNvPicPr>
            <a:picLocks noChangeAspect="1"/>
          </p:cNvPicPr>
          <p:nvPr/>
        </p:nvPicPr>
        <p:blipFill>
          <a:blip r:embed="rId2"/>
          <a:stretch>
            <a:fillRect/>
          </a:stretch>
        </p:blipFill>
        <p:spPr>
          <a:xfrm>
            <a:off x="2288188" y="1872509"/>
            <a:ext cx="7615622" cy="3688861"/>
          </a:xfrm>
          <a:prstGeom prst="rect">
            <a:avLst/>
          </a:prstGeom>
        </p:spPr>
      </p:pic>
      <p:sp>
        <p:nvSpPr>
          <p:cNvPr id="14" name="Title 1">
            <a:extLst>
              <a:ext uri="{FF2B5EF4-FFF2-40B4-BE49-F238E27FC236}">
                <a16:creationId xmlns:a16="http://schemas.microsoft.com/office/drawing/2014/main" id="{1B35218F-4AE3-9549-9DA8-FA937C71C579}"/>
              </a:ext>
            </a:extLst>
          </p:cNvPr>
          <p:cNvSpPr txBox="1">
            <a:spLocks/>
          </p:cNvSpPr>
          <p:nvPr/>
        </p:nvSpPr>
        <p:spPr>
          <a:xfrm>
            <a:off x="52038" y="1065542"/>
            <a:ext cx="12087921" cy="66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4000" dirty="0">
                <a:solidFill>
                  <a:srgbClr val="3A57A7"/>
                </a:solidFill>
                <a:latin typeface="Arial" panose="020B0604020202020204" pitchFamily="34" charset="0"/>
                <a:ea typeface="Helvetica Neue" panose="02000403000000020004" pitchFamily="2" charset="0"/>
                <a:cs typeface="Arial" panose="020B0604020202020204" pitchFamily="34" charset="0"/>
              </a:rPr>
              <a:t>High-profile contracts</a:t>
            </a: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a:t>
            </a:r>
            <a:r>
              <a:rPr lang="en-GB" sz="4000" dirty="0">
                <a:latin typeface="Arial" panose="020B0604020202020204" pitchFamily="34" charset="0"/>
                <a:ea typeface="Helvetica Neue" panose="02000403000000020004" pitchFamily="2" charset="0"/>
                <a:cs typeface="Arial" panose="020B0604020202020204" pitchFamily="34" charset="0"/>
              </a:rPr>
              <a:t> Worldwide.</a:t>
            </a:r>
          </a:p>
        </p:txBody>
      </p:sp>
      <p:sp>
        <p:nvSpPr>
          <p:cNvPr id="15" name="Rectangle 14">
            <a:extLst>
              <a:ext uri="{FF2B5EF4-FFF2-40B4-BE49-F238E27FC236}">
                <a16:creationId xmlns:a16="http://schemas.microsoft.com/office/drawing/2014/main" id="{094046F9-523E-7C45-BD95-347461B325E9}"/>
              </a:ext>
            </a:extLst>
          </p:cNvPr>
          <p:cNvSpPr/>
          <p:nvPr/>
        </p:nvSpPr>
        <p:spPr>
          <a:xfrm>
            <a:off x="2288188" y="5703247"/>
            <a:ext cx="7814817" cy="954107"/>
          </a:xfrm>
          <a:prstGeom prst="rect">
            <a:avLst/>
          </a:prstGeom>
        </p:spPr>
        <p:txBody>
          <a:bodyPr wrap="square">
            <a:spAutoFit/>
          </a:bodyPr>
          <a:lstStyle/>
          <a:p>
            <a:pPr algn="ctr"/>
            <a:r>
              <a:rPr lang="fr-FR" sz="1400" b="1" dirty="0" err="1">
                <a:solidFill>
                  <a:schemeClr val="tx1">
                    <a:lumMod val="50000"/>
                    <a:lumOff val="50000"/>
                  </a:schemeClr>
                </a:solidFill>
              </a:rPr>
              <a:t>Representation</a:t>
            </a:r>
            <a:r>
              <a:rPr lang="fr-FR" sz="1400" b="1" dirty="0">
                <a:solidFill>
                  <a:schemeClr val="tx1">
                    <a:lumMod val="50000"/>
                    <a:lumOff val="50000"/>
                  </a:schemeClr>
                </a:solidFill>
              </a:rPr>
              <a:t> places</a:t>
            </a:r>
          </a:p>
          <a:p>
            <a:r>
              <a:rPr lang="fr-FR" sz="1400" dirty="0">
                <a:solidFill>
                  <a:schemeClr val="bg1">
                    <a:lumMod val="50000"/>
                  </a:schemeClr>
                </a:solidFill>
              </a:rPr>
              <a:t>Stade de France (Paris-France) </a:t>
            </a:r>
            <a:r>
              <a:rPr lang="fr-FR" sz="1400" dirty="0">
                <a:solidFill>
                  <a:srgbClr val="3A57A7"/>
                </a:solidFill>
              </a:rPr>
              <a:t>//</a:t>
            </a:r>
            <a:r>
              <a:rPr lang="fr-FR" sz="1400" dirty="0">
                <a:solidFill>
                  <a:schemeClr val="bg1">
                    <a:lumMod val="50000"/>
                  </a:schemeClr>
                </a:solidFill>
              </a:rPr>
              <a:t> Stade Roland-Garros (Paris-France) </a:t>
            </a:r>
            <a:r>
              <a:rPr lang="fr-FR" sz="1400" dirty="0">
                <a:solidFill>
                  <a:srgbClr val="3A57A7"/>
                </a:solidFill>
              </a:rPr>
              <a:t>//</a:t>
            </a:r>
            <a:r>
              <a:rPr lang="fr-FR" sz="1400" dirty="0">
                <a:solidFill>
                  <a:schemeClr val="bg1">
                    <a:lumMod val="50000"/>
                  </a:schemeClr>
                </a:solidFill>
              </a:rPr>
              <a:t> Wimbledon (London-UK) </a:t>
            </a:r>
            <a:r>
              <a:rPr lang="fr-FR" sz="1400" dirty="0">
                <a:solidFill>
                  <a:srgbClr val="3A57A7"/>
                </a:solidFill>
              </a:rPr>
              <a:t>//</a:t>
            </a:r>
            <a:r>
              <a:rPr lang="fr-FR" sz="1400" dirty="0">
                <a:solidFill>
                  <a:schemeClr val="bg1">
                    <a:lumMod val="50000"/>
                  </a:schemeClr>
                </a:solidFill>
              </a:rPr>
              <a:t> </a:t>
            </a:r>
          </a:p>
          <a:p>
            <a:r>
              <a:rPr lang="fr-FR" sz="1400" dirty="0" err="1">
                <a:solidFill>
                  <a:schemeClr val="bg1">
                    <a:lumMod val="50000"/>
                  </a:schemeClr>
                </a:solidFill>
              </a:rPr>
              <a:t>Etihad</a:t>
            </a:r>
            <a:r>
              <a:rPr lang="fr-FR" sz="1400" dirty="0">
                <a:solidFill>
                  <a:schemeClr val="bg1">
                    <a:lumMod val="50000"/>
                  </a:schemeClr>
                </a:solidFill>
              </a:rPr>
              <a:t> Stadium (Manchester-UK) </a:t>
            </a:r>
            <a:r>
              <a:rPr lang="fr-FR" sz="1400" dirty="0">
                <a:solidFill>
                  <a:srgbClr val="3A57A7"/>
                </a:solidFill>
              </a:rPr>
              <a:t>//</a:t>
            </a:r>
            <a:r>
              <a:rPr lang="fr-FR" sz="1400" dirty="0">
                <a:solidFill>
                  <a:schemeClr val="bg1">
                    <a:lumMod val="50000"/>
                  </a:schemeClr>
                </a:solidFill>
              </a:rPr>
              <a:t> O2 </a:t>
            </a:r>
            <a:r>
              <a:rPr lang="fr-FR" sz="1400" dirty="0" err="1">
                <a:solidFill>
                  <a:schemeClr val="bg1">
                    <a:lumMod val="50000"/>
                  </a:schemeClr>
                </a:solidFill>
              </a:rPr>
              <a:t>Arena</a:t>
            </a:r>
            <a:r>
              <a:rPr lang="fr-FR" sz="1400" dirty="0">
                <a:solidFill>
                  <a:schemeClr val="bg1">
                    <a:lumMod val="50000"/>
                  </a:schemeClr>
                </a:solidFill>
              </a:rPr>
              <a:t> (Prague-</a:t>
            </a:r>
            <a:r>
              <a:rPr lang="fr-FR" sz="1400" dirty="0" err="1">
                <a:solidFill>
                  <a:schemeClr val="bg1">
                    <a:lumMod val="50000"/>
                  </a:schemeClr>
                </a:solidFill>
              </a:rPr>
              <a:t>Czech</a:t>
            </a:r>
            <a:r>
              <a:rPr lang="fr-FR" sz="1400" dirty="0">
                <a:solidFill>
                  <a:schemeClr val="bg1">
                    <a:lumMod val="50000"/>
                  </a:schemeClr>
                </a:solidFill>
              </a:rPr>
              <a:t> </a:t>
            </a:r>
            <a:r>
              <a:rPr lang="fr-FR" sz="1400" dirty="0" err="1">
                <a:solidFill>
                  <a:schemeClr val="bg1">
                    <a:lumMod val="50000"/>
                  </a:schemeClr>
                </a:solidFill>
              </a:rPr>
              <a:t>Republic</a:t>
            </a:r>
            <a:r>
              <a:rPr lang="fr-FR" sz="1400" dirty="0">
                <a:solidFill>
                  <a:schemeClr val="bg1">
                    <a:lumMod val="50000"/>
                  </a:schemeClr>
                </a:solidFill>
              </a:rPr>
              <a:t>) </a:t>
            </a:r>
            <a:r>
              <a:rPr lang="fr-FR" sz="1400" dirty="0">
                <a:solidFill>
                  <a:srgbClr val="3A57A7"/>
                </a:solidFill>
              </a:rPr>
              <a:t>//</a:t>
            </a:r>
            <a:r>
              <a:rPr lang="fr-FR" sz="1400" dirty="0">
                <a:solidFill>
                  <a:schemeClr val="bg1">
                    <a:lumMod val="50000"/>
                  </a:schemeClr>
                </a:solidFill>
              </a:rPr>
              <a:t> </a:t>
            </a:r>
            <a:r>
              <a:rPr lang="fr-FR" sz="1400" dirty="0" err="1">
                <a:solidFill>
                  <a:schemeClr val="bg1">
                    <a:lumMod val="50000"/>
                  </a:schemeClr>
                </a:solidFill>
              </a:rPr>
              <a:t>Optus</a:t>
            </a:r>
            <a:r>
              <a:rPr lang="fr-FR" sz="1400" dirty="0">
                <a:solidFill>
                  <a:schemeClr val="bg1">
                    <a:lumMod val="50000"/>
                  </a:schemeClr>
                </a:solidFill>
              </a:rPr>
              <a:t> Stadium (Perth-</a:t>
            </a:r>
            <a:r>
              <a:rPr lang="fr-FR" sz="1400" dirty="0" err="1">
                <a:solidFill>
                  <a:schemeClr val="bg1">
                    <a:lumMod val="50000"/>
                  </a:schemeClr>
                </a:solidFill>
              </a:rPr>
              <a:t>Australia</a:t>
            </a:r>
            <a:r>
              <a:rPr lang="fr-FR" sz="1400" dirty="0">
                <a:solidFill>
                  <a:schemeClr val="bg1">
                    <a:lumMod val="50000"/>
                  </a:schemeClr>
                </a:solidFill>
              </a:rPr>
              <a:t>) </a:t>
            </a:r>
            <a:r>
              <a:rPr lang="fr-FR" sz="1400" dirty="0">
                <a:solidFill>
                  <a:srgbClr val="3A57A7"/>
                </a:solidFill>
              </a:rPr>
              <a:t>//</a:t>
            </a:r>
            <a:r>
              <a:rPr lang="fr-FR" sz="1400" dirty="0">
                <a:solidFill>
                  <a:schemeClr val="bg1">
                    <a:lumMod val="50000"/>
                  </a:schemeClr>
                </a:solidFill>
              </a:rPr>
              <a:t> Standard de Liège Stadium (Liège-</a:t>
            </a:r>
            <a:r>
              <a:rPr lang="fr-FR" sz="1400" dirty="0" err="1">
                <a:solidFill>
                  <a:schemeClr val="bg1">
                    <a:lumMod val="50000"/>
                  </a:schemeClr>
                </a:solidFill>
              </a:rPr>
              <a:t>Belgium</a:t>
            </a:r>
            <a:r>
              <a:rPr lang="fr-FR" sz="1400" dirty="0">
                <a:solidFill>
                  <a:schemeClr val="bg1">
                    <a:lumMod val="50000"/>
                  </a:schemeClr>
                </a:solidFill>
              </a:rPr>
              <a:t>) </a:t>
            </a:r>
            <a:r>
              <a:rPr lang="fr-FR" sz="1400" dirty="0">
                <a:solidFill>
                  <a:srgbClr val="3A57A7"/>
                </a:solidFill>
              </a:rPr>
              <a:t>// </a:t>
            </a:r>
            <a:r>
              <a:rPr lang="fr-FR" sz="1400" dirty="0" err="1">
                <a:solidFill>
                  <a:schemeClr val="bg1">
                    <a:lumMod val="50000"/>
                  </a:schemeClr>
                </a:solidFill>
              </a:rPr>
              <a:t>Croke</a:t>
            </a:r>
            <a:r>
              <a:rPr lang="fr-FR" sz="1400" dirty="0">
                <a:solidFill>
                  <a:schemeClr val="bg1">
                    <a:lumMod val="50000"/>
                  </a:schemeClr>
                </a:solidFill>
              </a:rPr>
              <a:t> Park Stadium (Dublin-Ireland)…and more.</a:t>
            </a:r>
          </a:p>
        </p:txBody>
      </p:sp>
    </p:spTree>
    <p:extLst>
      <p:ext uri="{BB962C8B-B14F-4D97-AF65-F5344CB8AC3E}">
        <p14:creationId xmlns:p14="http://schemas.microsoft.com/office/powerpoint/2010/main" val="1200988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8" name="Image 17">
            <a:extLst>
              <a:ext uri="{FF2B5EF4-FFF2-40B4-BE49-F238E27FC236}">
                <a16:creationId xmlns:a16="http://schemas.microsoft.com/office/drawing/2014/main" id="{126BF550-419D-594D-BD2D-E453E1747E1F}"/>
              </a:ext>
            </a:extLst>
          </p:cNvPr>
          <p:cNvPicPr>
            <a:picLocks noChangeAspect="1"/>
          </p:cNvPicPr>
          <p:nvPr/>
        </p:nvPicPr>
        <p:blipFill>
          <a:blip r:embed="rId2"/>
          <a:stretch>
            <a:fillRect/>
          </a:stretch>
        </p:blipFill>
        <p:spPr>
          <a:xfrm>
            <a:off x="0" y="941294"/>
            <a:ext cx="12192000" cy="5916706"/>
          </a:xfrm>
          <a:prstGeom prst="rect">
            <a:avLst/>
          </a:prstGeom>
        </p:spPr>
      </p:pic>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577724"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Optus Stadium</a:t>
            </a:r>
          </a:p>
          <a:p>
            <a:r>
              <a:rPr lang="en-GB" sz="1800" dirty="0">
                <a:latin typeface="Arial" panose="020B0604020202020204" pitchFamily="34" charset="0"/>
                <a:ea typeface="Helvetica Neue" panose="02000403000000020004" pitchFamily="2" charset="0"/>
                <a:cs typeface="Arial" panose="020B0604020202020204" pitchFamily="34" charset="0"/>
              </a:rPr>
              <a:t>Perth, Australia</a:t>
            </a:r>
          </a:p>
        </p:txBody>
      </p:sp>
      <p:sp>
        <p:nvSpPr>
          <p:cNvPr id="20" name="Rectangle 19">
            <a:extLst>
              <a:ext uri="{FF2B5EF4-FFF2-40B4-BE49-F238E27FC236}">
                <a16:creationId xmlns:a16="http://schemas.microsoft.com/office/drawing/2014/main" id="{23577FE5-34A3-5040-AABC-78172E5DE49D}"/>
              </a:ext>
            </a:extLst>
          </p:cNvPr>
          <p:cNvSpPr/>
          <p:nvPr/>
        </p:nvSpPr>
        <p:spPr>
          <a:xfrm>
            <a:off x="146676" y="2796276"/>
            <a:ext cx="4577724" cy="1600438"/>
          </a:xfrm>
          <a:prstGeom prst="rect">
            <a:avLst/>
          </a:prstGeom>
        </p:spPr>
        <p:txBody>
          <a:bodyPr wrap="square">
            <a:spAutoFit/>
          </a:bodyPr>
          <a:lstStyle/>
          <a:p>
            <a:r>
              <a:rPr lang="en" sz="1400" dirty="0">
                <a:solidFill>
                  <a:srgbClr val="000000"/>
                </a:solidFill>
                <a:latin typeface="Arial" panose="020B0604020202020204" pitchFamily="34" charset="0"/>
                <a:cs typeface="Arial" panose="020B0604020202020204" pitchFamily="34" charset="0"/>
              </a:rPr>
              <a:t>Nearly 500 NEXO loudspeaker cabinets, line array and point-source, have been installed, in a state-of-the-art AV system, delivered by Australia’s number one AV systems integrator, Rutledge AV.  A 3-year design process included extensive evaluation of loudspeaker systems, with Group Technologies finally winning the contract </a:t>
            </a:r>
            <a:r>
              <a:rPr lang="fr-FR" sz="1400" dirty="0" err="1">
                <a:solidFill>
                  <a:srgbClr val="000000"/>
                </a:solidFill>
                <a:latin typeface="Arial" panose="020B0604020202020204" pitchFamily="34" charset="0"/>
                <a:cs typeface="Arial" panose="020B0604020202020204" pitchFamily="34" charset="0"/>
              </a:rPr>
              <a:t>with</a:t>
            </a:r>
            <a:r>
              <a:rPr lang="fr-FR" sz="1400" dirty="0">
                <a:solidFill>
                  <a:srgbClr val="000000"/>
                </a:solidFill>
                <a:latin typeface="Arial" panose="020B0604020202020204" pitchFamily="34" charset="0"/>
                <a:cs typeface="Arial" panose="020B0604020202020204" pitchFamily="34" charset="0"/>
              </a:rPr>
              <a:t> </a:t>
            </a:r>
            <a:r>
              <a:rPr lang="fr-FR" sz="1400" dirty="0" err="1">
                <a:solidFill>
                  <a:srgbClr val="000000"/>
                </a:solidFill>
                <a:latin typeface="Arial" panose="020B0604020202020204" pitchFamily="34" charset="0"/>
                <a:cs typeface="Arial" panose="020B0604020202020204" pitchFamily="34" charset="0"/>
              </a:rPr>
              <a:t>its</a:t>
            </a:r>
            <a:r>
              <a:rPr lang="fr-FR" sz="1400" dirty="0">
                <a:solidFill>
                  <a:srgbClr val="000000"/>
                </a:solidFill>
                <a:latin typeface="Arial" panose="020B0604020202020204" pitchFamily="34" charset="0"/>
                <a:cs typeface="Arial" panose="020B0604020202020204" pitchFamily="34" charset="0"/>
              </a:rPr>
              <a:t> NEXO solution.</a:t>
            </a:r>
            <a:endParaRPr lang="fr-FR"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4A5A2-DDD2-224E-BBD4-580A3B9DEDBA}"/>
              </a:ext>
            </a:extLst>
          </p:cNvPr>
          <p:cNvSpPr/>
          <p:nvPr/>
        </p:nvSpPr>
        <p:spPr>
          <a:xfrm>
            <a:off x="10112328" y="6273225"/>
            <a:ext cx="1781257" cy="584775"/>
          </a:xfrm>
          <a:prstGeom prst="rect">
            <a:avLst/>
          </a:prstGeom>
        </p:spPr>
        <p:txBody>
          <a:bodyPr wrap="none">
            <a:spAutoFit/>
          </a:bodyPr>
          <a:lstStyle/>
          <a:p>
            <a:pPr algn="ctr"/>
            <a:r>
              <a:rPr lang="fr-FR" sz="1600" dirty="0" err="1">
                <a:solidFill>
                  <a:srgbClr val="3A57A7"/>
                </a:solidFill>
                <a:latin typeface="Arial" panose="020B0604020202020204" pitchFamily="34" charset="0"/>
                <a:cs typeface="Arial" panose="020B0604020202020204" pitchFamily="34" charset="0"/>
              </a:rPr>
              <a:t>Capacity</a:t>
            </a:r>
            <a:r>
              <a:rPr lang="fr-FR" sz="1600" dirty="0">
                <a:solidFill>
                  <a:srgbClr val="3A57A7"/>
                </a:solidFill>
                <a:latin typeface="Arial" panose="020B0604020202020204" pitchFamily="34" charset="0"/>
                <a:cs typeface="Arial" panose="020B0604020202020204" pitchFamily="34" charset="0"/>
              </a:rPr>
              <a:t> : 65,000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8" y="5213339"/>
            <a:ext cx="4577724" cy="1184940"/>
          </a:xfrm>
          <a:prstGeom prst="rect">
            <a:avLst/>
          </a:prstGeom>
        </p:spPr>
        <p:txBody>
          <a:bodyPr wrap="square">
            <a:spAutoFit/>
          </a:bodyPr>
          <a:lstStyle/>
          <a:p>
            <a:r>
              <a:rPr lang="fr-FR" sz="1500" b="1" dirty="0">
                <a:solidFill>
                  <a:srgbClr val="000000"/>
                </a:solidFill>
                <a:latin typeface="Arial" panose="020B0604020202020204" pitchFamily="34" charset="0"/>
                <a:cs typeface="Arial" panose="020B0604020202020204" pitchFamily="34" charset="0"/>
              </a:rPr>
              <a:t>Equipment </a:t>
            </a:r>
            <a:r>
              <a:rPr lang="fr-FR" sz="1500" b="1" dirty="0" err="1">
                <a:solidFill>
                  <a:srgbClr val="000000"/>
                </a:solidFill>
                <a:latin typeface="Arial" panose="020B0604020202020204" pitchFamily="34" charset="0"/>
                <a:cs typeface="Arial" panose="020B0604020202020204" pitchFamily="34" charset="0"/>
              </a:rPr>
              <a:t>list</a:t>
            </a:r>
            <a:endParaRPr lang="fr-FR" sz="15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216 x GEO S12</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54 x LS18</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200 x ID24</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NXAMP4x1 / 4x4 </a:t>
            </a:r>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5213339"/>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38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750"/>
                                        <p:tgtEl>
                                          <p:spTgt spid="2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Optus Stadium </a:t>
            </a:r>
            <a:r>
              <a:rPr lang="en-GB" sz="2000" dirty="0">
                <a:latin typeface="Arial" panose="020B0604020202020204" pitchFamily="34" charset="0"/>
                <a:ea typeface="Helvetica Neue" panose="02000403000000020004" pitchFamily="2" charset="0"/>
                <a:cs typeface="Arial" panose="020B0604020202020204" pitchFamily="34" charset="0"/>
              </a:rPr>
              <a:t>Perth</a:t>
            </a:r>
            <a:r>
              <a:rPr lang="en-GB" sz="1800" dirty="0">
                <a:latin typeface="Arial" panose="020B0604020202020204" pitchFamily="34" charset="0"/>
                <a:ea typeface="Helvetica Neue" panose="02000403000000020004" pitchFamily="2" charset="0"/>
                <a:cs typeface="Arial" panose="020B0604020202020204" pitchFamily="34" charset="0"/>
              </a:rPr>
              <a:t>, Australia</a:t>
            </a:r>
          </a:p>
        </p:txBody>
      </p:sp>
      <p:pic>
        <p:nvPicPr>
          <p:cNvPr id="8" name="Image 7">
            <a:extLst>
              <a:ext uri="{FF2B5EF4-FFF2-40B4-BE49-F238E27FC236}">
                <a16:creationId xmlns:a16="http://schemas.microsoft.com/office/drawing/2014/main" id="{BB0CF279-9F15-BD4F-AF9E-A707541FD117}"/>
              </a:ext>
            </a:extLst>
          </p:cNvPr>
          <p:cNvPicPr>
            <a:picLocks noChangeAspect="1"/>
          </p:cNvPicPr>
          <p:nvPr/>
        </p:nvPicPr>
        <p:blipFill rotWithShape="1">
          <a:blip r:embed="rId2"/>
          <a:srcRect l="4277" r="34396"/>
          <a:stretch/>
        </p:blipFill>
        <p:spPr>
          <a:xfrm>
            <a:off x="394195" y="1755795"/>
            <a:ext cx="3777002" cy="4642338"/>
          </a:xfrm>
          <a:prstGeom prst="rect">
            <a:avLst/>
          </a:prstGeom>
        </p:spPr>
      </p:pic>
      <p:pic>
        <p:nvPicPr>
          <p:cNvPr id="12" name="Image 11">
            <a:extLst>
              <a:ext uri="{FF2B5EF4-FFF2-40B4-BE49-F238E27FC236}">
                <a16:creationId xmlns:a16="http://schemas.microsoft.com/office/drawing/2014/main" id="{6DA91F6C-E35E-EF49-819A-733AEF0A4AB8}"/>
              </a:ext>
            </a:extLst>
          </p:cNvPr>
          <p:cNvPicPr>
            <a:picLocks noChangeAspect="1"/>
          </p:cNvPicPr>
          <p:nvPr/>
        </p:nvPicPr>
        <p:blipFill rotWithShape="1">
          <a:blip r:embed="rId3"/>
          <a:srcRect t="-1" b="26104"/>
          <a:stretch/>
        </p:blipFill>
        <p:spPr>
          <a:xfrm>
            <a:off x="4599991" y="937846"/>
            <a:ext cx="7592012" cy="3764017"/>
          </a:xfrm>
          <a:prstGeom prst="rect">
            <a:avLst/>
          </a:prstGeom>
        </p:spPr>
      </p:pic>
      <p:sp>
        <p:nvSpPr>
          <p:cNvPr id="13" name="Rectangle 12">
            <a:extLst>
              <a:ext uri="{FF2B5EF4-FFF2-40B4-BE49-F238E27FC236}">
                <a16:creationId xmlns:a16="http://schemas.microsoft.com/office/drawing/2014/main" id="{20C4B1D6-E36E-794E-957E-1699679AE5F0}"/>
              </a:ext>
            </a:extLst>
          </p:cNvPr>
          <p:cNvSpPr/>
          <p:nvPr/>
        </p:nvSpPr>
        <p:spPr>
          <a:xfrm>
            <a:off x="4700961" y="5023345"/>
            <a:ext cx="7491039" cy="738664"/>
          </a:xfrm>
          <a:prstGeom prst="rect">
            <a:avLst/>
          </a:prstGeom>
        </p:spPr>
        <p:txBody>
          <a:bodyPr wrap="square">
            <a:spAutoFit/>
          </a:bodyPr>
          <a:lstStyle/>
          <a:p>
            <a:r>
              <a:rPr lang="en" sz="1400" dirty="0">
                <a:solidFill>
                  <a:srgbClr val="000000"/>
                </a:solidFill>
                <a:latin typeface="Arial" panose="020B0604020202020204" pitchFamily="34" charset="0"/>
                <a:cs typeface="Arial" panose="020B0604020202020204" pitchFamily="34" charset="0"/>
              </a:rPr>
              <a:t>Rutledge AV was challenged to create a PA system that would deliver an ambitious 0.6 </a:t>
            </a:r>
            <a:r>
              <a:rPr lang="en" sz="1400" dirty="0" err="1">
                <a:solidFill>
                  <a:srgbClr val="000000"/>
                </a:solidFill>
                <a:latin typeface="Arial" panose="020B0604020202020204" pitchFamily="34" charset="0"/>
                <a:cs typeface="Arial" panose="020B0604020202020204" pitchFamily="34" charset="0"/>
              </a:rPr>
              <a:t>STi</a:t>
            </a:r>
            <a:r>
              <a:rPr lang="en" sz="1400" dirty="0">
                <a:solidFill>
                  <a:srgbClr val="000000"/>
                </a:solidFill>
                <a:latin typeface="Arial" panose="020B0604020202020204" pitchFamily="34" charset="0"/>
                <a:cs typeface="Arial" panose="020B0604020202020204" pitchFamily="34" charset="0"/>
              </a:rPr>
              <a:t> or above for the entire stadium seating area, referred to as the Main Bowl PA. </a:t>
            </a:r>
          </a:p>
          <a:p>
            <a:r>
              <a:rPr lang="en" sz="1400" dirty="0">
                <a:solidFill>
                  <a:srgbClr val="000000"/>
                </a:solidFill>
                <a:latin typeface="Arial" panose="020B0604020202020204" pitchFamily="34" charset="0"/>
                <a:cs typeface="Arial" panose="020B0604020202020204" pitchFamily="34" charset="0"/>
              </a:rPr>
              <a:t>Additionally, a nominal SPL of 102dB (±3dB) for all the 60,000-seated visitors was stipulated.</a:t>
            </a:r>
            <a:endParaRPr lang="fr-FR" sz="14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5993439-F989-4145-B90D-57DD566671BA}"/>
              </a:ext>
            </a:extLst>
          </p:cNvPr>
          <p:cNvSpPr/>
          <p:nvPr/>
        </p:nvSpPr>
        <p:spPr>
          <a:xfrm>
            <a:off x="4700955" y="5920154"/>
            <a:ext cx="7491045" cy="784830"/>
          </a:xfrm>
          <a:prstGeom prst="rect">
            <a:avLst/>
          </a:prstGeom>
        </p:spPr>
        <p:txBody>
          <a:bodyPr wrap="square">
            <a:spAutoFit/>
          </a:bodyPr>
          <a:lstStyle/>
          <a:p>
            <a:r>
              <a:rPr lang="en" sz="1500" dirty="0">
                <a:solidFill>
                  <a:schemeClr val="bg1">
                    <a:lumMod val="50000"/>
                  </a:schemeClr>
                </a:solidFill>
                <a:latin typeface="Arial" panose="020B0604020202020204" pitchFamily="34" charset="0"/>
                <a:cs typeface="Arial" panose="020B0604020202020204" pitchFamily="34" charset="0"/>
              </a:rPr>
              <a:t>“</a:t>
            </a:r>
            <a:r>
              <a:rPr lang="en" sz="1500" i="1" dirty="0">
                <a:solidFill>
                  <a:schemeClr val="bg1">
                    <a:lumMod val="50000"/>
                  </a:schemeClr>
                </a:solidFill>
                <a:latin typeface="Arial" panose="020B0604020202020204" pitchFamily="34" charset="0"/>
                <a:cs typeface="Arial" panose="020B0604020202020204" pitchFamily="34" charset="0"/>
              </a:rPr>
              <a:t>From the outset, NEXO was the clear winner for a variety of factors and, over the course of the project, the manufacturer proved themselves as great partners providing support whenever we required it</a:t>
            </a:r>
            <a:r>
              <a:rPr lang="en" sz="1500" dirty="0">
                <a:solidFill>
                  <a:schemeClr val="bg1">
                    <a:lumMod val="50000"/>
                  </a:schemeClr>
                </a:solidFill>
                <a:latin typeface="Arial" panose="020B0604020202020204" pitchFamily="34" charset="0"/>
                <a:cs typeface="Arial" panose="020B0604020202020204" pitchFamily="34" charset="0"/>
              </a:rPr>
              <a:t>” - Elijah Steele, Rutledge Project Manager</a:t>
            </a:r>
            <a:endParaRPr lang="fr-FR" sz="1500" dirty="0">
              <a:solidFill>
                <a:schemeClr val="bg1">
                  <a:lumMod val="50000"/>
                </a:schemeClr>
              </a:solidFill>
              <a:latin typeface="Arial" panose="020B0604020202020204" pitchFamily="34" charset="0"/>
              <a:cs typeface="Arial" panose="020B0604020202020204" pitchFamily="34" charset="0"/>
            </a:endParaRPr>
          </a:p>
        </p:txBody>
      </p:sp>
      <p:cxnSp>
        <p:nvCxnSpPr>
          <p:cNvPr id="16" name="Connecteur droit 15">
            <a:extLst>
              <a:ext uri="{FF2B5EF4-FFF2-40B4-BE49-F238E27FC236}">
                <a16:creationId xmlns:a16="http://schemas.microsoft.com/office/drawing/2014/main" id="{55E36B14-5CA2-9549-BFF2-C95FA5A77563}"/>
              </a:ext>
            </a:extLst>
          </p:cNvPr>
          <p:cNvCxnSpPr/>
          <p:nvPr/>
        </p:nvCxnSpPr>
        <p:spPr>
          <a:xfrm>
            <a:off x="4599991" y="5023345"/>
            <a:ext cx="0" cy="183465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626814"/>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Optus Stadium </a:t>
            </a:r>
            <a:r>
              <a:rPr lang="en-GB" sz="2000" dirty="0">
                <a:latin typeface="Arial" panose="020B0604020202020204" pitchFamily="34" charset="0"/>
                <a:ea typeface="Helvetica Neue" panose="02000403000000020004" pitchFamily="2" charset="0"/>
                <a:cs typeface="Arial" panose="020B0604020202020204" pitchFamily="34" charset="0"/>
              </a:rPr>
              <a:t>Perth</a:t>
            </a:r>
            <a:r>
              <a:rPr lang="en-GB" sz="1800" dirty="0">
                <a:latin typeface="Arial" panose="020B0604020202020204" pitchFamily="34" charset="0"/>
                <a:ea typeface="Helvetica Neue" panose="02000403000000020004" pitchFamily="2" charset="0"/>
                <a:cs typeface="Arial" panose="020B0604020202020204" pitchFamily="34" charset="0"/>
              </a:rPr>
              <a:t>, Australia</a:t>
            </a:r>
          </a:p>
        </p:txBody>
      </p:sp>
      <p:pic>
        <p:nvPicPr>
          <p:cNvPr id="7" name="Image 6">
            <a:extLst>
              <a:ext uri="{FF2B5EF4-FFF2-40B4-BE49-F238E27FC236}">
                <a16:creationId xmlns:a16="http://schemas.microsoft.com/office/drawing/2014/main" id="{8D811DBB-1A3E-9A4E-994C-C52666B150A1}"/>
              </a:ext>
            </a:extLst>
          </p:cNvPr>
          <p:cNvPicPr>
            <a:picLocks noChangeAspect="1"/>
          </p:cNvPicPr>
          <p:nvPr/>
        </p:nvPicPr>
        <p:blipFill rotWithShape="1">
          <a:blip r:embed="rId2"/>
          <a:srcRect t="5428"/>
          <a:stretch/>
        </p:blipFill>
        <p:spPr>
          <a:xfrm>
            <a:off x="236844" y="4510049"/>
            <a:ext cx="3725556" cy="2347952"/>
          </a:xfrm>
          <a:prstGeom prst="rect">
            <a:avLst/>
          </a:prstGeom>
        </p:spPr>
      </p:pic>
      <p:sp>
        <p:nvSpPr>
          <p:cNvPr id="11" name="Rectangle 10">
            <a:extLst>
              <a:ext uri="{FF2B5EF4-FFF2-40B4-BE49-F238E27FC236}">
                <a16:creationId xmlns:a16="http://schemas.microsoft.com/office/drawing/2014/main" id="{4A9A2698-BA65-8346-84B7-09491BBC301E}"/>
              </a:ext>
            </a:extLst>
          </p:cNvPr>
          <p:cNvSpPr/>
          <p:nvPr/>
        </p:nvSpPr>
        <p:spPr>
          <a:xfrm>
            <a:off x="5408340" y="5223917"/>
            <a:ext cx="6349333" cy="1384995"/>
          </a:xfrm>
          <a:prstGeom prst="rect">
            <a:avLst/>
          </a:prstGeom>
        </p:spPr>
        <p:txBody>
          <a:bodyPr wrap="square">
            <a:spAutoFit/>
          </a:bodyPr>
          <a:lstStyle/>
          <a:p>
            <a:pPr algn="just"/>
            <a:r>
              <a:rPr lang="en" sz="1400" dirty="0">
                <a:solidFill>
                  <a:srgbClr val="000000"/>
                </a:solidFill>
                <a:latin typeface="Arial" panose="020B0604020202020204" pitchFamily="34" charset="0"/>
                <a:cs typeface="Arial" panose="020B0604020202020204" pitchFamily="34" charset="0"/>
              </a:rPr>
              <a:t>To attain an </a:t>
            </a:r>
            <a:r>
              <a:rPr lang="en" sz="1400" dirty="0" err="1">
                <a:solidFill>
                  <a:srgbClr val="000000"/>
                </a:solidFill>
                <a:latin typeface="Arial" panose="020B0604020202020204" pitchFamily="34" charset="0"/>
                <a:cs typeface="Arial" panose="020B0604020202020204" pitchFamily="34" charset="0"/>
              </a:rPr>
              <a:t>STi</a:t>
            </a:r>
            <a:r>
              <a:rPr lang="en" sz="1400" dirty="0">
                <a:solidFill>
                  <a:srgbClr val="000000"/>
                </a:solidFill>
                <a:latin typeface="Arial" panose="020B0604020202020204" pitchFamily="34" charset="0"/>
                <a:cs typeface="Arial" panose="020B0604020202020204" pitchFamily="34" charset="0"/>
              </a:rPr>
              <a:t> of 0.6 for the under-balcony seating areas on L1, L3 and L4, a further 200x NEXO ID24 cabinets have been installed. Each delayed ID24 incorporates dual 4-inch drivers in a dipole arrangement, providing coverage in those spaces out of the full GEO S12 range. “These deceptively powerful boxes allowed us to fulfil the 100dB SPL handling in what we term the shadow areas, while their compact footprint provides discretion,” explains Steele.</a:t>
            </a:r>
            <a:endParaRPr lang="fr-FR" sz="1400" dirty="0">
              <a:latin typeface="Arial" panose="020B0604020202020204" pitchFamily="34" charset="0"/>
              <a:cs typeface="Arial" panose="020B0604020202020204" pitchFamily="34" charset="0"/>
            </a:endParaRPr>
          </a:p>
        </p:txBody>
      </p:sp>
      <p:pic>
        <p:nvPicPr>
          <p:cNvPr id="20" name="Image 19">
            <a:extLst>
              <a:ext uri="{FF2B5EF4-FFF2-40B4-BE49-F238E27FC236}">
                <a16:creationId xmlns:a16="http://schemas.microsoft.com/office/drawing/2014/main" id="{A2BECE3B-30AF-B647-8B68-885573466681}"/>
              </a:ext>
            </a:extLst>
          </p:cNvPr>
          <p:cNvPicPr>
            <a:picLocks noChangeAspect="1"/>
          </p:cNvPicPr>
          <p:nvPr/>
        </p:nvPicPr>
        <p:blipFill rotWithShape="1">
          <a:blip r:embed="rId3"/>
          <a:srcRect t="1656"/>
          <a:stretch/>
        </p:blipFill>
        <p:spPr>
          <a:xfrm>
            <a:off x="5772432" y="1025385"/>
            <a:ext cx="6182724" cy="4035616"/>
          </a:xfrm>
          <a:prstGeom prst="rect">
            <a:avLst/>
          </a:prstGeom>
        </p:spPr>
      </p:pic>
      <p:sp>
        <p:nvSpPr>
          <p:cNvPr id="13" name="Rectangle 12">
            <a:extLst>
              <a:ext uri="{FF2B5EF4-FFF2-40B4-BE49-F238E27FC236}">
                <a16:creationId xmlns:a16="http://schemas.microsoft.com/office/drawing/2014/main" id="{20C4B1D6-E36E-794E-957E-1699679AE5F0}"/>
              </a:ext>
            </a:extLst>
          </p:cNvPr>
          <p:cNvSpPr/>
          <p:nvPr/>
        </p:nvSpPr>
        <p:spPr>
          <a:xfrm>
            <a:off x="146676" y="1723388"/>
            <a:ext cx="5943370" cy="2677656"/>
          </a:xfrm>
          <a:prstGeom prst="rect">
            <a:avLst/>
          </a:prstGeom>
        </p:spPr>
        <p:txBody>
          <a:bodyPr wrap="square">
            <a:spAutoFit/>
          </a:bodyPr>
          <a:lstStyle/>
          <a:p>
            <a:pPr algn="just"/>
            <a:r>
              <a:rPr lang="en" sz="1400" dirty="0">
                <a:solidFill>
                  <a:srgbClr val="000000"/>
                </a:solidFill>
                <a:latin typeface="Arial" panose="020B0604020202020204" pitchFamily="34" charset="0"/>
                <a:cs typeface="Arial" panose="020B0604020202020204" pitchFamily="34" charset="0"/>
              </a:rPr>
              <a:t>Eighteen arrays, each combining 12x GEO S12 elements together with 3x LS18 sub bass cabinets, were installed to provide the bulk of the stadium’s SPL punch.</a:t>
            </a:r>
          </a:p>
          <a:p>
            <a:pPr algn="just"/>
            <a:r>
              <a:rPr lang="en" sz="1400" dirty="0">
                <a:solidFill>
                  <a:srgbClr val="000000"/>
                </a:solidFill>
                <a:latin typeface="Arial" panose="020B0604020202020204" pitchFamily="34" charset="0"/>
                <a:cs typeface="Arial" panose="020B0604020202020204" pitchFamily="34" charset="0"/>
              </a:rPr>
              <a:t> </a:t>
            </a:r>
          </a:p>
          <a:p>
            <a:pPr algn="just"/>
            <a:r>
              <a:rPr lang="en" sz="1400" dirty="0">
                <a:solidFill>
                  <a:srgbClr val="000000"/>
                </a:solidFill>
                <a:latin typeface="Arial" panose="020B0604020202020204" pitchFamily="34" charset="0"/>
                <a:cs typeface="Arial" panose="020B0604020202020204" pitchFamily="34" charset="0"/>
              </a:rPr>
              <a:t>Largely dictated by simulations using NEXO’s NS-1 software, the special GEO S1210 and S1230 modules provide long-throw capabilities to ensure even coverage down to the L1 seating areas. Vertical and horizontal control is further enhanced by the incorporation of the GEO S12’s Hyperbolic Reflective </a:t>
            </a:r>
            <a:r>
              <a:rPr lang="en" sz="1400" dirty="0" err="1">
                <a:solidFill>
                  <a:srgbClr val="000000"/>
                </a:solidFill>
                <a:latin typeface="Arial" panose="020B0604020202020204" pitchFamily="34" charset="0"/>
                <a:cs typeface="Arial" panose="020B0604020202020204" pitchFamily="34" charset="0"/>
              </a:rPr>
              <a:t>Wavesource</a:t>
            </a:r>
            <a:r>
              <a:rPr lang="en" sz="1400" dirty="0">
                <a:solidFill>
                  <a:srgbClr val="000000"/>
                </a:solidFill>
                <a:latin typeface="Arial" panose="020B0604020202020204" pitchFamily="34" charset="0"/>
                <a:cs typeface="Arial" panose="020B0604020202020204" pitchFamily="34" charset="0"/>
              </a:rPr>
              <a:t>, while a Directivity Phase Device extends coherency below normal LF-HF coupling limits. The presence of three additional LS18 sub bass units within each array extends the LF response to 32Hz at –6dB.</a:t>
            </a:r>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3837928D-0F20-4F4F-8AD7-D5EC9E2FCC97}"/>
              </a:ext>
            </a:extLst>
          </p:cNvPr>
          <p:cNvCxnSpPr>
            <a:cxnSpLocks/>
          </p:cNvCxnSpPr>
          <p:nvPr/>
        </p:nvCxnSpPr>
        <p:spPr>
          <a:xfrm>
            <a:off x="5010289" y="5205064"/>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3BE6846D-E029-474D-8BCA-0508415555BC}"/>
              </a:ext>
            </a:extLst>
          </p:cNvPr>
          <p:cNvCxnSpPr>
            <a:cxnSpLocks/>
          </p:cNvCxnSpPr>
          <p:nvPr/>
        </p:nvCxnSpPr>
        <p:spPr>
          <a:xfrm>
            <a:off x="6206043" y="1755795"/>
            <a:ext cx="0" cy="2574797"/>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187791"/>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167268" y="1306931"/>
            <a:ext cx="11857462" cy="14379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000" b="1" dirty="0">
                <a:latin typeface="Arial" panose="020B0604020202020204" pitchFamily="34" charset="0"/>
                <a:ea typeface="Helvetica Neue" panose="02000403000000020004" pitchFamily="2" charset="0"/>
                <a:cs typeface="Arial" panose="020B0604020202020204" pitchFamily="34" charset="0"/>
              </a:rPr>
              <a:t>Advanced manufacturing processes</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2" name="Rectangle 1">
            <a:extLst>
              <a:ext uri="{FF2B5EF4-FFF2-40B4-BE49-F238E27FC236}">
                <a16:creationId xmlns:a16="http://schemas.microsoft.com/office/drawing/2014/main" id="{1A7A7326-F850-A641-845B-0FBF2CC5461A}"/>
              </a:ext>
            </a:extLst>
          </p:cNvPr>
          <p:cNvSpPr/>
          <p:nvPr/>
        </p:nvSpPr>
        <p:spPr>
          <a:xfrm>
            <a:off x="523501" y="4627738"/>
            <a:ext cx="11144994" cy="923330"/>
          </a:xfrm>
          <a:prstGeom prst="rect">
            <a:avLst/>
          </a:prstGeom>
        </p:spPr>
        <p:txBody>
          <a:bodyPr wrap="square">
            <a:spAutoFit/>
          </a:bodyPr>
          <a:lstStyle/>
          <a:p>
            <a:pPr algn="ctr"/>
            <a:r>
              <a:rPr lang="en" dirty="0">
                <a:solidFill>
                  <a:srgbClr val="000000"/>
                </a:solidFill>
                <a:latin typeface="Arial" panose="020B0604020202020204" pitchFamily="34" charset="0"/>
                <a:cs typeface="Arial" panose="020B0604020202020204" pitchFamily="34" charset="0"/>
              </a:rPr>
              <a:t>Each and every one of NEXO’s loudspeaker cabinets is designed and manufactured in France. Since 2007, the company’s headquarters have been located in modern purpose-built facilities, just 30 km north of Paris and close to Charles de Gaulle International Airport. </a:t>
            </a:r>
            <a:r>
              <a:rPr lang="fr-FR" dirty="0"/>
              <a:t>NEXO has </a:t>
            </a:r>
            <a:r>
              <a:rPr lang="fr-FR" dirty="0" err="1"/>
              <a:t>also</a:t>
            </a:r>
            <a:r>
              <a:rPr lang="fr-FR" dirty="0"/>
              <a:t> a </a:t>
            </a:r>
            <a:r>
              <a:rPr lang="fr-FR" dirty="0" err="1"/>
              <a:t>manufacturing</a:t>
            </a:r>
            <a:r>
              <a:rPr lang="fr-FR" dirty="0"/>
              <a:t> plant in Saint-Pierre-de-</a:t>
            </a:r>
            <a:r>
              <a:rPr lang="fr-FR" dirty="0" err="1"/>
              <a:t>Côle</a:t>
            </a:r>
            <a:r>
              <a:rPr lang="fr-FR" dirty="0"/>
              <a:t>.</a:t>
            </a:r>
            <a:endParaRPr lang="fr-FR"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70248A8-C105-C242-A1E1-7ABD521D2DA9}"/>
              </a:ext>
            </a:extLst>
          </p:cNvPr>
          <p:cNvSpPr/>
          <p:nvPr/>
        </p:nvSpPr>
        <p:spPr>
          <a:xfrm>
            <a:off x="4733286" y="5972213"/>
            <a:ext cx="2725426" cy="830997"/>
          </a:xfrm>
          <a:prstGeom prst="rect">
            <a:avLst/>
          </a:prstGeom>
        </p:spPr>
        <p:txBody>
          <a:bodyPr wrap="none">
            <a:spAutoFit/>
          </a:bodyPr>
          <a:lstStyle/>
          <a:p>
            <a:pPr algn="ctr"/>
            <a:r>
              <a:rPr lang="fr-FR" sz="1600" dirty="0">
                <a:latin typeface="Arial" panose="020B0604020202020204" pitchFamily="34" charset="0"/>
                <a:cs typeface="Arial" panose="020B0604020202020204" pitchFamily="34" charset="0"/>
              </a:rPr>
              <a:t>2 </a:t>
            </a:r>
            <a:r>
              <a:rPr lang="fr-FR" sz="1600" dirty="0" err="1">
                <a:solidFill>
                  <a:srgbClr val="3A57A7"/>
                </a:solidFill>
                <a:latin typeface="Arial" panose="020B0604020202020204" pitchFamily="34" charset="0"/>
                <a:cs typeface="Arial" panose="020B0604020202020204" pitchFamily="34" charset="0"/>
              </a:rPr>
              <a:t>optimized</a:t>
            </a:r>
            <a:r>
              <a:rPr lang="fr-FR" sz="1600" dirty="0">
                <a:solidFill>
                  <a:srgbClr val="3A57A7"/>
                </a:solidFill>
                <a:latin typeface="Arial" panose="020B0604020202020204" pitchFamily="34" charset="0"/>
                <a:cs typeface="Arial" panose="020B0604020202020204" pitchFamily="34" charset="0"/>
              </a:rPr>
              <a:t> production </a:t>
            </a:r>
            <a:r>
              <a:rPr lang="fr-FR" sz="1600" dirty="0" err="1">
                <a:solidFill>
                  <a:srgbClr val="3A57A7"/>
                </a:solidFill>
                <a:latin typeface="Arial" panose="020B0604020202020204" pitchFamily="34" charset="0"/>
                <a:cs typeface="Arial" panose="020B0604020202020204" pitchFamily="34" charset="0"/>
              </a:rPr>
              <a:t>lines</a:t>
            </a:r>
            <a:endParaRPr lang="fr-FR" sz="1600" dirty="0">
              <a:solidFill>
                <a:srgbClr val="3A57A7"/>
              </a:solidFill>
              <a:latin typeface="Arial" panose="020B0604020202020204" pitchFamily="34" charset="0"/>
              <a:cs typeface="Arial" panose="020B0604020202020204" pitchFamily="34" charset="0"/>
            </a:endParaRPr>
          </a:p>
          <a:p>
            <a:pPr algn="ctr"/>
            <a:r>
              <a:rPr lang="fr-FR" sz="1600" dirty="0">
                <a:latin typeface="Arial" panose="020B0604020202020204" pitchFamily="34" charset="0"/>
                <a:cs typeface="Arial" panose="020B0604020202020204" pitchFamily="34" charset="0"/>
              </a:rPr>
              <a:t>5000 </a:t>
            </a:r>
            <a:r>
              <a:rPr lang="fr-FR" sz="1600" dirty="0" err="1">
                <a:latin typeface="Arial" panose="020B0604020202020204" pitchFamily="34" charset="0"/>
                <a:cs typeface="Arial" panose="020B0604020202020204" pitchFamily="34" charset="0"/>
              </a:rPr>
              <a:t>Sqm</a:t>
            </a:r>
            <a:r>
              <a:rPr lang="fr-FR" sz="1600" dirty="0">
                <a:latin typeface="Arial" panose="020B0604020202020204" pitchFamily="34" charset="0"/>
                <a:cs typeface="Arial" panose="020B0604020202020204" pitchFamily="34" charset="0"/>
              </a:rPr>
              <a:t>/</a:t>
            </a:r>
            <a:r>
              <a:rPr lang="fr-FR" sz="1600" dirty="0" err="1">
                <a:latin typeface="Arial" panose="020B0604020202020204" pitchFamily="34" charset="0"/>
                <a:cs typeface="Arial" panose="020B0604020202020204" pitchFamily="34" charset="0"/>
              </a:rPr>
              <a:t>each</a:t>
            </a:r>
            <a:endParaRPr lang="fr-FR" sz="1600" dirty="0">
              <a:latin typeface="Arial" panose="020B0604020202020204" pitchFamily="34" charset="0"/>
              <a:cs typeface="Arial" panose="020B0604020202020204" pitchFamily="34" charset="0"/>
            </a:endParaRPr>
          </a:p>
          <a:p>
            <a:endParaRPr lang="fr-FR"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5E10E29-3533-D045-AE7B-CF696B0AB26A}"/>
              </a:ext>
            </a:extLst>
          </p:cNvPr>
          <p:cNvSpPr/>
          <p:nvPr/>
        </p:nvSpPr>
        <p:spPr>
          <a:xfrm>
            <a:off x="1104834" y="5972213"/>
            <a:ext cx="1986441" cy="584775"/>
          </a:xfrm>
          <a:prstGeom prst="rect">
            <a:avLst/>
          </a:prstGeom>
        </p:spPr>
        <p:txBody>
          <a:bodyPr wrap="none">
            <a:spAutoFit/>
          </a:bodyPr>
          <a:lstStyle/>
          <a:p>
            <a:pPr algn="ctr"/>
            <a:r>
              <a:rPr lang="fr-FR" sz="1600" dirty="0" err="1">
                <a:solidFill>
                  <a:srgbClr val="3A57A7"/>
                </a:solidFill>
                <a:latin typeface="Arial" panose="020B0604020202020204" pitchFamily="34" charset="0"/>
                <a:cs typeface="Arial" panose="020B0604020202020204" pitchFamily="34" charset="0"/>
              </a:rPr>
              <a:t>Highly-automated</a:t>
            </a:r>
            <a:r>
              <a:rPr lang="fr-FR" sz="1600" dirty="0">
                <a:solidFill>
                  <a:srgbClr val="000000"/>
                </a:solidFill>
                <a:latin typeface="Arial" panose="020B0604020202020204" pitchFamily="34" charset="0"/>
                <a:cs typeface="Arial" panose="020B0604020202020204" pitchFamily="34" charset="0"/>
              </a:rPr>
              <a:t> </a:t>
            </a:r>
          </a:p>
          <a:p>
            <a:r>
              <a:rPr lang="fr-FR" sz="1600" dirty="0" err="1">
                <a:solidFill>
                  <a:srgbClr val="000000"/>
                </a:solidFill>
                <a:latin typeface="Arial" panose="020B0604020202020204" pitchFamily="34" charset="0"/>
                <a:cs typeface="Arial" panose="020B0604020202020204" pitchFamily="34" charset="0"/>
              </a:rPr>
              <a:t>manufacturing</a:t>
            </a:r>
            <a:r>
              <a:rPr lang="fr-FR" sz="1600" dirty="0">
                <a:solidFill>
                  <a:srgbClr val="000000"/>
                </a:solidFill>
                <a:latin typeface="Arial" panose="020B0604020202020204" pitchFamily="34" charset="0"/>
                <a:cs typeface="Arial" panose="020B0604020202020204" pitchFamily="34" charset="0"/>
              </a:rPr>
              <a:t> plant</a:t>
            </a:r>
            <a:endParaRPr lang="fr-FR" sz="1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D2D8159-1C85-7C4D-9E26-E30F06008071}"/>
              </a:ext>
            </a:extLst>
          </p:cNvPr>
          <p:cNvSpPr/>
          <p:nvPr/>
        </p:nvSpPr>
        <p:spPr>
          <a:xfrm>
            <a:off x="8366269" y="5972213"/>
            <a:ext cx="3122341" cy="584775"/>
          </a:xfrm>
          <a:prstGeom prst="rect">
            <a:avLst/>
          </a:prstGeom>
        </p:spPr>
        <p:txBody>
          <a:bodyPr wrap="square">
            <a:spAutoFit/>
          </a:bodyPr>
          <a:lstStyle/>
          <a:p>
            <a:pPr algn="ctr"/>
            <a:r>
              <a:rPr lang="fr-FR" sz="1600" dirty="0" err="1">
                <a:solidFill>
                  <a:srgbClr val="3A57A7"/>
                </a:solidFill>
                <a:latin typeface="Arial" panose="020B0604020202020204" pitchFamily="34" charset="0"/>
                <a:cs typeface="Arial" panose="020B0604020202020204" pitchFamily="34" charset="0"/>
              </a:rPr>
              <a:t>Rigorous</a:t>
            </a:r>
            <a:r>
              <a:rPr lang="fr-FR" sz="1600" dirty="0">
                <a:solidFill>
                  <a:srgbClr val="3A57A7"/>
                </a:solidFill>
                <a:latin typeface="Arial" panose="020B0604020202020204" pitchFamily="34" charset="0"/>
                <a:cs typeface="Arial" panose="020B0604020202020204" pitchFamily="34" charset="0"/>
              </a:rPr>
              <a:t> </a:t>
            </a:r>
            <a:r>
              <a:rPr lang="fr-FR" sz="1600" dirty="0" err="1">
                <a:solidFill>
                  <a:srgbClr val="3A57A7"/>
                </a:solidFill>
                <a:latin typeface="Arial" panose="020B0604020202020204" pitchFamily="34" charset="0"/>
                <a:cs typeface="Arial" panose="020B0604020202020204" pitchFamily="34" charset="0"/>
              </a:rPr>
              <a:t>processes</a:t>
            </a:r>
            <a:r>
              <a:rPr lang="fr-FR" sz="1600" dirty="0">
                <a:solidFill>
                  <a:srgbClr val="3A57A7"/>
                </a:solidFill>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 </a:t>
            </a:r>
          </a:p>
          <a:p>
            <a:pPr algn="ctr"/>
            <a:r>
              <a:rPr lang="fr-FR" sz="1600" dirty="0" err="1">
                <a:latin typeface="Arial" panose="020B0604020202020204" pitchFamily="34" charset="0"/>
                <a:cs typeface="Arial" panose="020B0604020202020204" pitchFamily="34" charset="0"/>
              </a:rPr>
              <a:t>Quality</a:t>
            </a:r>
            <a:r>
              <a:rPr lang="fr-FR" sz="1600" dirty="0">
                <a:latin typeface="Arial" panose="020B0604020202020204" pitchFamily="34" charset="0"/>
                <a:cs typeface="Arial" panose="020B0604020202020204" pitchFamily="34" charset="0"/>
              </a:rPr>
              <a:t> management system</a:t>
            </a:r>
          </a:p>
        </p:txBody>
      </p:sp>
      <p:pic>
        <p:nvPicPr>
          <p:cNvPr id="7" name="Image 6">
            <a:extLst>
              <a:ext uri="{FF2B5EF4-FFF2-40B4-BE49-F238E27FC236}">
                <a16:creationId xmlns:a16="http://schemas.microsoft.com/office/drawing/2014/main" id="{9910A70C-B54E-834C-9551-8E096E7FB528}"/>
              </a:ext>
            </a:extLst>
          </p:cNvPr>
          <p:cNvPicPr>
            <a:picLocks noChangeAspect="1"/>
          </p:cNvPicPr>
          <p:nvPr/>
        </p:nvPicPr>
        <p:blipFill>
          <a:blip r:embed="rId2"/>
          <a:stretch>
            <a:fillRect/>
          </a:stretch>
        </p:blipFill>
        <p:spPr>
          <a:xfrm>
            <a:off x="608391" y="2143355"/>
            <a:ext cx="10975215" cy="2571289"/>
          </a:xfrm>
          <a:prstGeom prst="rect">
            <a:avLst/>
          </a:prstGeom>
        </p:spPr>
      </p:pic>
    </p:spTree>
    <p:extLst>
      <p:ext uri="{BB962C8B-B14F-4D97-AF65-F5344CB8AC3E}">
        <p14:creationId xmlns:p14="http://schemas.microsoft.com/office/powerpoint/2010/main" val="336808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1000"/>
                                        <p:tgtEl>
                                          <p:spTgt spid="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E414E6E-A704-234F-9B47-4939C28E631C}"/>
              </a:ext>
            </a:extLst>
          </p:cNvPr>
          <p:cNvPicPr>
            <a:picLocks noChangeAspect="1"/>
          </p:cNvPicPr>
          <p:nvPr/>
        </p:nvPicPr>
        <p:blipFill>
          <a:blip r:embed="rId2"/>
          <a:stretch>
            <a:fillRect/>
          </a:stretch>
        </p:blipFill>
        <p:spPr>
          <a:xfrm>
            <a:off x="0" y="937846"/>
            <a:ext cx="12192000" cy="592015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94113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Stade de France</a:t>
            </a:r>
          </a:p>
          <a:p>
            <a:r>
              <a:rPr lang="en-GB" sz="1800" dirty="0">
                <a:latin typeface="Arial" panose="020B0604020202020204" pitchFamily="34" charset="0"/>
                <a:ea typeface="Helvetica Neue" panose="02000403000000020004" pitchFamily="2" charset="0"/>
                <a:cs typeface="Arial" panose="020B0604020202020204" pitchFamily="34" charset="0"/>
              </a:rPr>
              <a:t>Paris, France</a:t>
            </a:r>
          </a:p>
        </p:txBody>
      </p:sp>
      <p:sp>
        <p:nvSpPr>
          <p:cNvPr id="20" name="Rectangle 19">
            <a:extLst>
              <a:ext uri="{FF2B5EF4-FFF2-40B4-BE49-F238E27FC236}">
                <a16:creationId xmlns:a16="http://schemas.microsoft.com/office/drawing/2014/main" id="{23577FE5-34A3-5040-AABC-78172E5DE49D}"/>
              </a:ext>
            </a:extLst>
          </p:cNvPr>
          <p:cNvSpPr/>
          <p:nvPr/>
        </p:nvSpPr>
        <p:spPr>
          <a:xfrm>
            <a:off x="146676" y="2768767"/>
            <a:ext cx="4577725" cy="1600438"/>
          </a:xfrm>
          <a:prstGeom prst="rect">
            <a:avLst/>
          </a:prstGeom>
        </p:spPr>
        <p:txBody>
          <a:bodyPr wrap="square">
            <a:spAutoFit/>
          </a:bodyPr>
          <a:lstStyle/>
          <a:p>
            <a:r>
              <a:rPr lang="en" sz="1400" dirty="0">
                <a:solidFill>
                  <a:srgbClr val="000000"/>
                </a:solidFill>
                <a:latin typeface="Arial" panose="020B0604020202020204" pitchFamily="34" charset="0"/>
                <a:cs typeface="Arial" panose="020B0604020202020204" pitchFamily="34" charset="0"/>
              </a:rPr>
              <a:t>The Stade de France in St Denis, Paris, is France’s iconic national stadium, with seating capacity for 80,000 beneath its immense floating roof. Built as the principal venue for the 1998 World Cup, hosted and won by France, the stadium has enjoyed a lifelong relationship with local audio equipment manufacturer NEXO, with nearly 300 of its high-output loudspeakers installed.</a:t>
            </a:r>
            <a:endParaRPr lang="fr-FR"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4A5A2-DDD2-224E-BBD4-580A3B9DEDBA}"/>
              </a:ext>
            </a:extLst>
          </p:cNvPr>
          <p:cNvSpPr/>
          <p:nvPr/>
        </p:nvSpPr>
        <p:spPr>
          <a:xfrm>
            <a:off x="10112328" y="6273225"/>
            <a:ext cx="1781257" cy="584775"/>
          </a:xfrm>
          <a:prstGeom prst="rect">
            <a:avLst/>
          </a:prstGeom>
        </p:spPr>
        <p:txBody>
          <a:bodyPr wrap="none">
            <a:spAutoFit/>
          </a:bodyPr>
          <a:lstStyle/>
          <a:p>
            <a:pPr algn="ctr"/>
            <a:r>
              <a:rPr lang="fr-FR" sz="1600" dirty="0" err="1">
                <a:solidFill>
                  <a:srgbClr val="3A57A7"/>
                </a:solidFill>
                <a:latin typeface="Arial" panose="020B0604020202020204" pitchFamily="34" charset="0"/>
                <a:cs typeface="Arial" panose="020B0604020202020204" pitchFamily="34" charset="0"/>
              </a:rPr>
              <a:t>Capacity</a:t>
            </a:r>
            <a:r>
              <a:rPr lang="fr-FR" sz="1600" dirty="0">
                <a:solidFill>
                  <a:srgbClr val="3A57A7"/>
                </a:solidFill>
                <a:latin typeface="Arial" panose="020B0604020202020204" pitchFamily="34" charset="0"/>
                <a:cs typeface="Arial" panose="020B0604020202020204" pitchFamily="34" charset="0"/>
              </a:rPr>
              <a:t> : 80,000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8" y="5213339"/>
            <a:ext cx="4577724" cy="969496"/>
          </a:xfrm>
          <a:prstGeom prst="rect">
            <a:avLst/>
          </a:prstGeom>
        </p:spPr>
        <p:txBody>
          <a:bodyPr wrap="square">
            <a:spAutoFit/>
          </a:bodyPr>
          <a:lstStyle/>
          <a:p>
            <a:r>
              <a:rPr lang="fr-FR" sz="1500" b="1" dirty="0">
                <a:solidFill>
                  <a:srgbClr val="000000"/>
                </a:solidFill>
                <a:latin typeface="Arial" panose="020B0604020202020204" pitchFamily="34" charset="0"/>
                <a:cs typeface="Arial" panose="020B0604020202020204" pitchFamily="34" charset="0"/>
              </a:rPr>
              <a:t>Equipment </a:t>
            </a:r>
            <a:r>
              <a:rPr lang="fr-FR" sz="1500" b="1" dirty="0" err="1">
                <a:solidFill>
                  <a:srgbClr val="000000"/>
                </a:solidFill>
                <a:latin typeface="Arial" panose="020B0604020202020204" pitchFamily="34" charset="0"/>
                <a:cs typeface="Arial" panose="020B0604020202020204" pitchFamily="34" charset="0"/>
              </a:rPr>
              <a:t>list</a:t>
            </a:r>
            <a:endParaRPr lang="fr-FR" sz="15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300 x GEO S12</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30 x RS18</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40 x </a:t>
            </a:r>
            <a:r>
              <a:rPr lang="fr-FR" sz="1400" dirty="0" err="1">
                <a:solidFill>
                  <a:srgbClr val="000000"/>
                </a:solidFill>
                <a:latin typeface="Arial" panose="020B0604020202020204" pitchFamily="34" charset="0"/>
                <a:cs typeface="Arial" panose="020B0604020202020204" pitchFamily="34" charset="0"/>
              </a:rPr>
              <a:t>NXAMPs</a:t>
            </a:r>
            <a:r>
              <a:rPr lang="fr-FR"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5213339"/>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393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750"/>
                                        <p:tgtEl>
                                          <p:spTgt spid="2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84DA326-5A27-A04A-985C-2B2019852E21}"/>
              </a:ext>
            </a:extLst>
          </p:cNvPr>
          <p:cNvPicPr>
            <a:picLocks noChangeAspect="1"/>
          </p:cNvPicPr>
          <p:nvPr/>
        </p:nvPicPr>
        <p:blipFill>
          <a:blip r:embed="rId2"/>
          <a:stretch>
            <a:fillRect/>
          </a:stretch>
        </p:blipFill>
        <p:spPr>
          <a:xfrm>
            <a:off x="5275385" y="943752"/>
            <a:ext cx="6916615" cy="460551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Stade de France </a:t>
            </a:r>
            <a:r>
              <a:rPr lang="en-GB" sz="2000" dirty="0">
                <a:latin typeface="Arial" panose="020B0604020202020204" pitchFamily="34" charset="0"/>
                <a:ea typeface="Helvetica Neue" panose="02000403000000020004" pitchFamily="2" charset="0"/>
                <a:cs typeface="Arial" panose="020B0604020202020204" pitchFamily="34" charset="0"/>
              </a:rPr>
              <a:t>Paris</a:t>
            </a:r>
            <a:r>
              <a:rPr lang="en-GB" sz="1800" dirty="0">
                <a:latin typeface="Arial" panose="020B0604020202020204" pitchFamily="34" charset="0"/>
                <a:ea typeface="Helvetica Neue" panose="02000403000000020004" pitchFamily="2" charset="0"/>
                <a:cs typeface="Arial" panose="020B0604020202020204" pitchFamily="34" charset="0"/>
              </a:rPr>
              <a:t>, France</a:t>
            </a:r>
          </a:p>
        </p:txBody>
      </p:sp>
      <p:cxnSp>
        <p:nvCxnSpPr>
          <p:cNvPr id="16" name="Connecteur droit 15">
            <a:extLst>
              <a:ext uri="{FF2B5EF4-FFF2-40B4-BE49-F238E27FC236}">
                <a16:creationId xmlns:a16="http://schemas.microsoft.com/office/drawing/2014/main" id="{55E36B14-5CA2-9549-BFF2-C95FA5A77563}"/>
              </a:ext>
            </a:extLst>
          </p:cNvPr>
          <p:cNvCxnSpPr/>
          <p:nvPr/>
        </p:nvCxnSpPr>
        <p:spPr>
          <a:xfrm>
            <a:off x="5275385" y="5023345"/>
            <a:ext cx="0" cy="183465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CED87A-03BB-A04B-9417-55F030E71139}"/>
              </a:ext>
            </a:extLst>
          </p:cNvPr>
          <p:cNvSpPr/>
          <p:nvPr/>
        </p:nvSpPr>
        <p:spPr>
          <a:xfrm>
            <a:off x="146675" y="1861514"/>
            <a:ext cx="4870799" cy="1169551"/>
          </a:xfrm>
          <a:prstGeom prst="rect">
            <a:avLst/>
          </a:prstGeom>
        </p:spPr>
        <p:txBody>
          <a:bodyPr wrap="square">
            <a:spAutoFit/>
          </a:bodyPr>
          <a:lstStyle/>
          <a:p>
            <a:r>
              <a:rPr lang="fr-FR" sz="1400" dirty="0">
                <a:latin typeface="Arial" panose="020B0604020202020204" pitchFamily="34" charset="0"/>
                <a:cs typeface="Arial" panose="020B0604020202020204" pitchFamily="34" charset="0"/>
              </a:rPr>
              <a:t>Put </a:t>
            </a:r>
            <a:r>
              <a:rPr lang="fr-FR" sz="1400" dirty="0" err="1">
                <a:latin typeface="Arial" panose="020B0604020202020204" pitchFamily="34" charset="0"/>
                <a:cs typeface="Arial" panose="020B0604020202020204" pitchFamily="34" charset="0"/>
              </a:rPr>
              <a:t>together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with</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NEXO’s</a:t>
            </a:r>
            <a:r>
              <a:rPr lang="fr-FR" sz="1400" dirty="0">
                <a:latin typeface="Arial" panose="020B0604020202020204" pitchFamily="34" charset="0"/>
                <a:cs typeface="Arial" panose="020B0604020202020204" pitchFamily="34" charset="0"/>
              </a:rPr>
              <a:t> NS1 programme and EASE, the </a:t>
            </a:r>
            <a:r>
              <a:rPr lang="fr-FR" sz="1400" dirty="0" err="1">
                <a:latin typeface="Arial" panose="020B0604020202020204" pitchFamily="34" charset="0"/>
                <a:cs typeface="Arial" panose="020B0604020202020204" pitchFamily="34" charset="0"/>
              </a:rPr>
              <a:t>integrator’s</a:t>
            </a:r>
            <a:r>
              <a:rPr lang="fr-FR" sz="1400" dirty="0">
                <a:latin typeface="Arial" panose="020B0604020202020204" pitchFamily="34" charset="0"/>
                <a:cs typeface="Arial" panose="020B0604020202020204" pitchFamily="34" charset="0"/>
              </a:rPr>
              <a:t> design </a:t>
            </a:r>
            <a:r>
              <a:rPr lang="fr-FR" sz="1400" dirty="0" err="1">
                <a:latin typeface="Arial" panose="020B0604020202020204" pitchFamily="34" charset="0"/>
                <a:cs typeface="Arial" panose="020B0604020202020204" pitchFamily="34" charset="0"/>
              </a:rPr>
              <a:t>featured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nearly</a:t>
            </a:r>
            <a:r>
              <a:rPr lang="fr-FR" sz="1400" dirty="0">
                <a:latin typeface="Arial" panose="020B0604020202020204" pitchFamily="34" charset="0"/>
                <a:cs typeface="Arial" panose="020B0604020202020204" pitchFamily="34" charset="0"/>
              </a:rPr>
              <a:t> 300x</a:t>
            </a:r>
            <a:r>
              <a:rPr lang="en" sz="1400" dirty="0">
                <a:latin typeface="Arial" panose="020B0604020202020204" pitchFamily="34" charset="0"/>
                <a:cs typeface="Arial" panose="020B0604020202020204" pitchFamily="34" charset="0"/>
              </a:rPr>
              <a:t> GEO S12 loudspeaker cabinets, specially enhanced for this project, and nearly 30x RS18s, the first time NEXO has delivered these sub-bass units into a sports stadium install.</a:t>
            </a:r>
            <a:endParaRPr lang="fr-FR" sz="1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EFC30CA-F858-4842-8A2E-0A6D97AFF622}"/>
              </a:ext>
            </a:extLst>
          </p:cNvPr>
          <p:cNvSpPr/>
          <p:nvPr/>
        </p:nvSpPr>
        <p:spPr>
          <a:xfrm>
            <a:off x="5460237" y="5274373"/>
            <a:ext cx="6793380" cy="1384995"/>
          </a:xfrm>
          <a:prstGeom prst="rect">
            <a:avLst/>
          </a:prstGeom>
        </p:spPr>
        <p:txBody>
          <a:bodyPr wrap="square">
            <a:spAutoFit/>
          </a:bodyPr>
          <a:lstStyle/>
          <a:p>
            <a:r>
              <a:rPr lang="fr-FR" sz="1400" dirty="0">
                <a:latin typeface="Arial" panose="020B0604020202020204" pitchFamily="34" charset="0"/>
                <a:cs typeface="Arial" panose="020B0604020202020204" pitchFamily="34" charset="0"/>
              </a:rPr>
              <a:t>Split to </a:t>
            </a:r>
            <a:r>
              <a:rPr lang="fr-FR" sz="1400" dirty="0" err="1">
                <a:latin typeface="Arial" panose="020B0604020202020204" pitchFamily="34" charset="0"/>
                <a:cs typeface="Arial" panose="020B0604020202020204" pitchFamily="34" charset="0"/>
              </a:rPr>
              <a:t>cover</a:t>
            </a:r>
            <a:r>
              <a:rPr lang="fr-FR" sz="1400" dirty="0">
                <a:latin typeface="Arial" panose="020B0604020202020204" pitchFamily="34" charset="0"/>
                <a:cs typeface="Arial" panose="020B0604020202020204" pitchFamily="34" charset="0"/>
              </a:rPr>
              <a:t> the </a:t>
            </a:r>
            <a:r>
              <a:rPr lang="fr-FR" sz="1400" dirty="0" err="1">
                <a:latin typeface="Arial" panose="020B0604020202020204" pitchFamily="34" charset="0"/>
                <a:cs typeface="Arial" panose="020B0604020202020204" pitchFamily="34" charset="0"/>
              </a:rPr>
              <a:t>upper</a:t>
            </a:r>
            <a:r>
              <a:rPr lang="fr-FR" sz="1400" dirty="0">
                <a:latin typeface="Arial" panose="020B0604020202020204" pitchFamily="34" charset="0"/>
                <a:cs typeface="Arial" panose="020B0604020202020204" pitchFamily="34" charset="0"/>
              </a:rPr>
              <a:t> and </a:t>
            </a:r>
            <a:r>
              <a:rPr lang="fr-FR" sz="1400" dirty="0" err="1">
                <a:latin typeface="Arial" panose="020B0604020202020204" pitchFamily="34" charset="0"/>
                <a:cs typeface="Arial" panose="020B0604020202020204" pitchFamily="34" charset="0"/>
              </a:rPr>
              <a:t>lower</a:t>
            </a:r>
            <a:r>
              <a:rPr lang="fr-FR" sz="1400" dirty="0">
                <a:latin typeface="Arial" panose="020B0604020202020204" pitchFamily="34" charset="0"/>
                <a:cs typeface="Arial" panose="020B0604020202020204" pitchFamily="34" charset="0"/>
              </a:rPr>
              <a:t> parts of the stadium, the system uses 40 clusters of NEXO cabinets for the stands; </a:t>
            </a:r>
            <a:r>
              <a:rPr lang="fr-FR" sz="1400" dirty="0" err="1">
                <a:latin typeface="Arial" panose="020B0604020202020204" pitchFamily="34" charset="0"/>
                <a:cs typeface="Arial" panose="020B0604020202020204" pitchFamily="34" charset="0"/>
              </a:rPr>
              <a:t>flown</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from</a:t>
            </a:r>
            <a:r>
              <a:rPr lang="fr-FR" sz="1400" dirty="0">
                <a:latin typeface="Arial" panose="020B0604020202020204" pitchFamily="34" charset="0"/>
                <a:cs typeface="Arial" panose="020B0604020202020204" pitchFamily="34" charset="0"/>
              </a:rPr>
              <a:t> the roof, 7x S12s are </a:t>
            </a:r>
            <a:r>
              <a:rPr lang="fr-FR" sz="1400" dirty="0" err="1">
                <a:latin typeface="Arial" panose="020B0604020202020204" pitchFamily="34" charset="0"/>
                <a:cs typeface="Arial" panose="020B0604020202020204" pitchFamily="34" charset="0"/>
              </a:rPr>
              <a:t>directed</a:t>
            </a:r>
            <a:r>
              <a:rPr lang="fr-FR" sz="1400" dirty="0">
                <a:latin typeface="Arial" panose="020B0604020202020204" pitchFamily="34" charset="0"/>
                <a:cs typeface="Arial" panose="020B0604020202020204" pitchFamily="34" charset="0"/>
              </a:rPr>
              <a:t> at the </a:t>
            </a:r>
            <a:r>
              <a:rPr lang="fr-FR" sz="1400" dirty="0" err="1">
                <a:latin typeface="Arial" panose="020B0604020202020204" pitchFamily="34" charset="0"/>
                <a:cs typeface="Arial" panose="020B0604020202020204" pitchFamily="34" charset="0"/>
              </a:rPr>
              <a:t>upper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levels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while</a:t>
            </a:r>
            <a:r>
              <a:rPr lang="fr-FR" sz="1400" dirty="0">
                <a:latin typeface="Arial" panose="020B0604020202020204" pitchFamily="34" charset="0"/>
                <a:cs typeface="Arial" panose="020B0604020202020204" pitchFamily="34" charset="0"/>
              </a:rPr>
              <a:t> a </a:t>
            </a:r>
            <a:r>
              <a:rPr lang="fr-FR" sz="1400" dirty="0" err="1">
                <a:latin typeface="Arial" panose="020B0604020202020204" pitchFamily="34" charset="0"/>
                <a:cs typeface="Arial" panose="020B0604020202020204" pitchFamily="34" charset="0"/>
              </a:rPr>
              <a:t>separate</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array</a:t>
            </a:r>
            <a:r>
              <a:rPr lang="fr-FR" sz="1400" dirty="0">
                <a:latin typeface="Arial" panose="020B0604020202020204" pitchFamily="34" charset="0"/>
                <a:cs typeface="Arial" panose="020B0604020202020204" pitchFamily="34" charset="0"/>
              </a:rPr>
              <a:t> of 6x S12s faces </a:t>
            </a:r>
            <a:r>
              <a:rPr lang="fr-FR" sz="1400" dirty="0" err="1">
                <a:latin typeface="Arial" panose="020B0604020202020204" pitchFamily="34" charset="0"/>
                <a:cs typeface="Arial" panose="020B0604020202020204" pitchFamily="34" charset="0"/>
              </a:rPr>
              <a:t>directly</a:t>
            </a:r>
            <a:r>
              <a:rPr lang="fr-FR" sz="1400" dirty="0">
                <a:latin typeface="Arial" panose="020B0604020202020204" pitchFamily="34" charset="0"/>
                <a:cs typeface="Arial" panose="020B0604020202020204" pitchFamily="34" charset="0"/>
              </a:rPr>
              <a:t> down </a:t>
            </a:r>
            <a:r>
              <a:rPr lang="fr-FR" sz="1400" dirty="0" err="1">
                <a:latin typeface="Arial" panose="020B0604020202020204" pitchFamily="34" charset="0"/>
                <a:cs typeface="Arial" panose="020B0604020202020204" pitchFamily="34" charset="0"/>
              </a:rPr>
              <a:t>towards</a:t>
            </a:r>
            <a:r>
              <a:rPr lang="fr-FR" sz="1400" dirty="0">
                <a:latin typeface="Arial" panose="020B0604020202020204" pitchFamily="34" charset="0"/>
                <a:cs typeface="Arial" panose="020B0604020202020204" pitchFamily="34" charset="0"/>
              </a:rPr>
              <a:t> the </a:t>
            </a:r>
            <a:r>
              <a:rPr lang="fr-FR" sz="1400" dirty="0" err="1">
                <a:latin typeface="Arial" panose="020B0604020202020204" pitchFamily="34" charset="0"/>
                <a:cs typeface="Arial" panose="020B0604020202020204" pitchFamily="34" charset="0"/>
              </a:rPr>
              <a:t>lower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levels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Another</a:t>
            </a:r>
            <a:r>
              <a:rPr lang="fr-FR" sz="1400" dirty="0">
                <a:latin typeface="Arial" panose="020B0604020202020204" pitchFamily="34" charset="0"/>
                <a:cs typeface="Arial" panose="020B0604020202020204" pitchFamily="34" charset="0"/>
              </a:rPr>
              <a:t> 32 cabinets of S12 are </a:t>
            </a:r>
            <a:r>
              <a:rPr lang="fr-FR" sz="1400" dirty="0" err="1">
                <a:latin typeface="Arial" panose="020B0604020202020204" pitchFamily="34" charset="0"/>
                <a:cs typeface="Arial" panose="020B0604020202020204" pitchFamily="34" charset="0"/>
              </a:rPr>
              <a:t>used</a:t>
            </a:r>
            <a:r>
              <a:rPr lang="fr-FR" sz="1400" dirty="0">
                <a:latin typeface="Arial" panose="020B0604020202020204" pitchFamily="34" charset="0"/>
                <a:cs typeface="Arial" panose="020B0604020202020204" pitchFamily="34" charset="0"/>
              </a:rPr>
              <a:t> for </a:t>
            </a:r>
            <a:r>
              <a:rPr lang="fr-FR" sz="1400" dirty="0" err="1">
                <a:latin typeface="Arial" panose="020B0604020202020204" pitchFamily="34" charset="0"/>
                <a:cs typeface="Arial" panose="020B0604020202020204" pitchFamily="34" charset="0"/>
              </a:rPr>
              <a:t>fill</a:t>
            </a:r>
            <a:r>
              <a:rPr lang="fr-FR" sz="1400" dirty="0">
                <a:latin typeface="Arial" panose="020B0604020202020204" pitchFamily="34" charset="0"/>
                <a:cs typeface="Arial" panose="020B0604020202020204" pitchFamily="34" charset="0"/>
              </a:rPr>
              <a:t> at </a:t>
            </a:r>
            <a:r>
              <a:rPr lang="fr-FR" sz="1400" dirty="0" err="1">
                <a:latin typeface="Arial" panose="020B0604020202020204" pitchFamily="34" charset="0"/>
                <a:cs typeface="Arial" panose="020B0604020202020204" pitchFamily="34" charset="0"/>
              </a:rPr>
              <a:t>ground</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level</a:t>
            </a:r>
            <a:r>
              <a:rPr lang="fr-FR" sz="1400" dirty="0">
                <a:latin typeface="Arial" panose="020B0604020202020204" pitchFamily="34" charset="0"/>
                <a:cs typeface="Arial" panose="020B0604020202020204" pitchFamily="34" charset="0"/>
              </a:rPr>
              <a:t>. RS18s are </a:t>
            </a:r>
            <a:r>
              <a:rPr lang="fr-FR" sz="1400" dirty="0" err="1">
                <a:latin typeface="Arial" panose="020B0604020202020204" pitchFamily="34" charset="0"/>
                <a:cs typeface="Arial" panose="020B0604020202020204" pitchFamily="34" charset="0"/>
              </a:rPr>
              <a:t>flown</a:t>
            </a:r>
            <a:r>
              <a:rPr lang="fr-FR" sz="1400" dirty="0">
                <a:latin typeface="Arial" panose="020B0604020202020204" pitchFamily="34" charset="0"/>
                <a:cs typeface="Arial" panose="020B0604020202020204" pitchFamily="34" charset="0"/>
              </a:rPr>
              <a:t>, 27 in total. Any </a:t>
            </a:r>
            <a:r>
              <a:rPr lang="fr-FR" sz="1400" dirty="0" err="1">
                <a:latin typeface="Arial" panose="020B0604020202020204" pitchFamily="34" charset="0"/>
                <a:cs typeface="Arial" panose="020B0604020202020204" pitchFamily="34" charset="0"/>
              </a:rPr>
              <a:t>loudspeaker</a:t>
            </a:r>
            <a:r>
              <a:rPr lang="fr-FR" sz="1400" dirty="0">
                <a:latin typeface="Arial" panose="020B0604020202020204" pitchFamily="34" charset="0"/>
                <a:cs typeface="Arial" panose="020B0604020202020204" pitchFamily="34" charset="0"/>
              </a:rPr>
              <a:t> in any cabinet </a:t>
            </a:r>
            <a:r>
              <a:rPr lang="fr-FR" sz="1400" dirty="0" err="1">
                <a:latin typeface="Arial" panose="020B0604020202020204" pitchFamily="34" charset="0"/>
                <a:cs typeface="Arial" panose="020B0604020202020204" pitchFamily="34" charset="0"/>
              </a:rPr>
              <a:t>can</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be</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changed</a:t>
            </a:r>
            <a:r>
              <a:rPr lang="fr-FR" sz="1400" dirty="0">
                <a:latin typeface="Arial" panose="020B0604020202020204" pitchFamily="34" charset="0"/>
                <a:cs typeface="Arial" panose="020B0604020202020204" pitchFamily="34" charset="0"/>
              </a:rPr>
              <a:t> in 30 minutes, </a:t>
            </a:r>
            <a:r>
              <a:rPr lang="fr-FR" sz="1400" dirty="0" err="1">
                <a:latin typeface="Arial" panose="020B0604020202020204" pitchFamily="34" charset="0"/>
                <a:cs typeface="Arial" panose="020B0604020202020204" pitchFamily="34" charset="0"/>
              </a:rPr>
              <a:t>supplementing</a:t>
            </a:r>
            <a:r>
              <a:rPr lang="fr-FR" sz="1400" dirty="0">
                <a:latin typeface="Arial" panose="020B0604020202020204" pitchFamily="34" charset="0"/>
                <a:cs typeface="Arial" panose="020B0604020202020204" pitchFamily="34" charset="0"/>
              </a:rPr>
              <a:t> the protection </a:t>
            </a:r>
            <a:r>
              <a:rPr lang="fr-FR" sz="1400" dirty="0" err="1">
                <a:latin typeface="Arial" panose="020B0604020202020204" pitchFamily="34" charset="0"/>
                <a:cs typeface="Arial" panose="020B0604020202020204" pitchFamily="34" charset="0"/>
              </a:rPr>
              <a:t>afforded</a:t>
            </a:r>
            <a:r>
              <a:rPr lang="fr-FR" sz="1400" dirty="0">
                <a:latin typeface="Arial" panose="020B0604020202020204" pitchFamily="34" charset="0"/>
                <a:cs typeface="Arial" panose="020B0604020202020204" pitchFamily="34" charset="0"/>
              </a:rPr>
              <a:t> by the NEXO </a:t>
            </a:r>
            <a:r>
              <a:rPr lang="fr-FR" sz="1400" dirty="0" err="1">
                <a:latin typeface="Arial" panose="020B0604020202020204" pitchFamily="34" charset="0"/>
                <a:cs typeface="Arial" panose="020B0604020202020204" pitchFamily="34" charset="0"/>
              </a:rPr>
              <a:t>NXAMPs</a:t>
            </a:r>
            <a:r>
              <a:rPr lang="fr-FR" sz="1400" dirty="0">
                <a:latin typeface="Arial" panose="020B0604020202020204" pitchFamily="34" charset="0"/>
                <a:cs typeface="Arial" panose="020B0604020202020204" pitchFamily="34" charset="0"/>
              </a:rPr>
              <a:t>.</a:t>
            </a:r>
          </a:p>
        </p:txBody>
      </p:sp>
      <p:pic>
        <p:nvPicPr>
          <p:cNvPr id="10" name="Image 9">
            <a:extLst>
              <a:ext uri="{FF2B5EF4-FFF2-40B4-BE49-F238E27FC236}">
                <a16:creationId xmlns:a16="http://schemas.microsoft.com/office/drawing/2014/main" id="{8DEB26C3-507D-4847-91E2-7361D637DAA2}"/>
              </a:ext>
            </a:extLst>
          </p:cNvPr>
          <p:cNvPicPr>
            <a:picLocks noChangeAspect="1"/>
          </p:cNvPicPr>
          <p:nvPr/>
        </p:nvPicPr>
        <p:blipFill rotWithShape="1">
          <a:blip r:embed="rId3"/>
          <a:srcRect t="2972" b="11606"/>
          <a:stretch/>
        </p:blipFill>
        <p:spPr>
          <a:xfrm>
            <a:off x="780813" y="3200400"/>
            <a:ext cx="3333636" cy="3657600"/>
          </a:xfrm>
          <a:prstGeom prst="rect">
            <a:avLst/>
          </a:prstGeom>
        </p:spPr>
      </p:pic>
    </p:spTree>
    <p:extLst>
      <p:ext uri="{BB962C8B-B14F-4D97-AF65-F5344CB8AC3E}">
        <p14:creationId xmlns:p14="http://schemas.microsoft.com/office/powerpoint/2010/main" val="1498315318"/>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24EDC3-D9D2-CB41-9D0A-098ED96F5E78}"/>
              </a:ext>
            </a:extLst>
          </p:cNvPr>
          <p:cNvPicPr>
            <a:picLocks noChangeAspect="1"/>
          </p:cNvPicPr>
          <p:nvPr/>
        </p:nvPicPr>
        <p:blipFill>
          <a:blip r:embed="rId2"/>
          <a:stretch>
            <a:fillRect/>
          </a:stretch>
        </p:blipFill>
        <p:spPr>
          <a:xfrm>
            <a:off x="0" y="921488"/>
            <a:ext cx="12192000" cy="593651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94113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Toyota Stadium</a:t>
            </a:r>
          </a:p>
          <a:p>
            <a:r>
              <a:rPr lang="en-GB" sz="1800" dirty="0">
                <a:latin typeface="Arial" panose="020B0604020202020204" pitchFamily="34" charset="0"/>
                <a:ea typeface="Helvetica Neue" panose="02000403000000020004" pitchFamily="2" charset="0"/>
                <a:cs typeface="Arial" panose="020B0604020202020204" pitchFamily="34" charset="0"/>
              </a:rPr>
              <a:t>Toyota City, Japan</a:t>
            </a:r>
          </a:p>
        </p:txBody>
      </p:sp>
      <p:sp>
        <p:nvSpPr>
          <p:cNvPr id="20" name="Rectangle 19">
            <a:extLst>
              <a:ext uri="{FF2B5EF4-FFF2-40B4-BE49-F238E27FC236}">
                <a16:creationId xmlns:a16="http://schemas.microsoft.com/office/drawing/2014/main" id="{23577FE5-34A3-5040-AABC-78172E5DE49D}"/>
              </a:ext>
            </a:extLst>
          </p:cNvPr>
          <p:cNvSpPr/>
          <p:nvPr/>
        </p:nvSpPr>
        <p:spPr>
          <a:xfrm>
            <a:off x="146676" y="2981982"/>
            <a:ext cx="4577725" cy="1384995"/>
          </a:xfrm>
          <a:prstGeom prst="rect">
            <a:avLst/>
          </a:prstGeom>
        </p:spPr>
        <p:txBody>
          <a:bodyPr wrap="square">
            <a:spAutoFit/>
          </a:bodyPr>
          <a:lstStyle/>
          <a:p>
            <a:r>
              <a:rPr lang="en" sz="1400" dirty="0">
                <a:solidFill>
                  <a:srgbClr val="000000"/>
                </a:solidFill>
                <a:latin typeface="Arial" panose="020B0604020202020204" pitchFamily="34" charset="0"/>
                <a:cs typeface="Arial" panose="020B0604020202020204" pitchFamily="34" charset="0"/>
              </a:rPr>
              <a:t>The Toyota Stadium in Aichi Prefecture is one of the largest football stadiums in Japan, and is also used for rugby. A major upgrade of its sound system was undertaken in preparation for the 2019 World Cup, equipping it with a world-class installation of NEXO loudspeakers and amplifiers, and Yamaha electronics. </a:t>
            </a:r>
            <a:endParaRPr lang="fr-FR"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4A5A2-DDD2-224E-BBD4-580A3B9DEDBA}"/>
              </a:ext>
            </a:extLst>
          </p:cNvPr>
          <p:cNvSpPr/>
          <p:nvPr/>
        </p:nvSpPr>
        <p:spPr>
          <a:xfrm>
            <a:off x="10112329" y="6273225"/>
            <a:ext cx="1781257" cy="584775"/>
          </a:xfrm>
          <a:prstGeom prst="rect">
            <a:avLst/>
          </a:prstGeom>
        </p:spPr>
        <p:txBody>
          <a:bodyPr wrap="none">
            <a:spAutoFit/>
          </a:bodyPr>
          <a:lstStyle/>
          <a:p>
            <a:pPr algn="ctr"/>
            <a:r>
              <a:rPr lang="fr-FR" sz="1600" dirty="0" err="1">
                <a:solidFill>
                  <a:srgbClr val="3A57A7"/>
                </a:solidFill>
                <a:latin typeface="Arial" panose="020B0604020202020204" pitchFamily="34" charset="0"/>
                <a:cs typeface="Arial" panose="020B0604020202020204" pitchFamily="34" charset="0"/>
              </a:rPr>
              <a:t>Capacity</a:t>
            </a:r>
            <a:r>
              <a:rPr lang="fr-FR" sz="1600" dirty="0">
                <a:solidFill>
                  <a:srgbClr val="3A57A7"/>
                </a:solidFill>
                <a:latin typeface="Arial" panose="020B0604020202020204" pitchFamily="34" charset="0"/>
                <a:cs typeface="Arial" panose="020B0604020202020204" pitchFamily="34" charset="0"/>
              </a:rPr>
              <a:t> : 45,000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9" y="4604117"/>
            <a:ext cx="4577724" cy="2292935"/>
          </a:xfrm>
          <a:prstGeom prst="rect">
            <a:avLst/>
          </a:prstGeom>
        </p:spPr>
        <p:txBody>
          <a:bodyPr wrap="square">
            <a:spAutoFit/>
          </a:bodyPr>
          <a:lstStyle/>
          <a:p>
            <a:r>
              <a:rPr lang="fr-FR" sz="1500" b="1" dirty="0">
                <a:solidFill>
                  <a:srgbClr val="000000"/>
                </a:solidFill>
                <a:latin typeface="Arial" panose="020B0604020202020204" pitchFamily="34" charset="0"/>
                <a:cs typeface="Arial" panose="020B0604020202020204" pitchFamily="34" charset="0"/>
              </a:rPr>
              <a:t>Equipment </a:t>
            </a:r>
            <a:r>
              <a:rPr lang="fr-FR" sz="1500" b="1" dirty="0" err="1">
                <a:solidFill>
                  <a:srgbClr val="000000"/>
                </a:solidFill>
                <a:latin typeface="Arial" panose="020B0604020202020204" pitchFamily="34" charset="0"/>
                <a:cs typeface="Arial" panose="020B0604020202020204" pitchFamily="34" charset="0"/>
              </a:rPr>
              <a:t>list</a:t>
            </a:r>
            <a:endParaRPr lang="fr-FR" sz="15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GEO S12</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PS15</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PS10</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NXAMP</a:t>
            </a:r>
            <a:r>
              <a:rPr lang="fr-FR" sz="900" dirty="0">
                <a:solidFill>
                  <a:srgbClr val="000000"/>
                </a:solidFill>
                <a:latin typeface="Arial" panose="020B0604020202020204" pitchFamily="34" charset="0"/>
                <a:cs typeface="Arial" panose="020B0604020202020204" pitchFamily="34" charset="0"/>
              </a:rPr>
              <a:t>MKII</a:t>
            </a:r>
          </a:p>
          <a:p>
            <a:pPr marL="285750" indent="-285750">
              <a:buFont typeface="Arial" panose="020B0604020202020204" pitchFamily="34" charset="0"/>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Yamaha CL5 console</a:t>
            </a:r>
          </a:p>
          <a:p>
            <a:pPr marL="285750" indent="-285750">
              <a:buFont typeface="Arial" panose="020B0604020202020204" pitchFamily="34" charset="0"/>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MSP5 STUDIO</a:t>
            </a:r>
          </a:p>
          <a:p>
            <a:pPr marL="285750" indent="-285750">
              <a:buFont typeface="Arial" panose="020B0604020202020204" pitchFamily="34" charset="0"/>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Rio3224-D2 / Rio1608-D2</a:t>
            </a:r>
          </a:p>
          <a:p>
            <a:pPr marL="285750" indent="-285750">
              <a:buFont typeface="Arial" panose="020B0604020202020204" pitchFamily="34" charset="0"/>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SWX2300-16G / 24G</a:t>
            </a:r>
          </a:p>
          <a:p>
            <a:pPr marL="285750" indent="-285750">
              <a:buFont typeface="Arial" panose="020B0604020202020204" pitchFamily="34" charset="0"/>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YSFP-G-SXA / LX</a:t>
            </a:r>
          </a:p>
          <a:p>
            <a:pPr marL="285750" indent="-285750">
              <a:buFont typeface="Arial" panose="020B0604020202020204" pitchFamily="34" charset="0"/>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SWP1-8MMF</a:t>
            </a: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4664990"/>
            <a:ext cx="0" cy="220128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36E62288-8C6E-4E42-818D-396DE4E423E2}"/>
              </a:ext>
            </a:extLst>
          </p:cNvPr>
          <p:cNvPicPr>
            <a:picLocks noChangeAspect="1"/>
          </p:cNvPicPr>
          <p:nvPr/>
        </p:nvPicPr>
        <p:blipFill>
          <a:blip r:embed="rId3"/>
          <a:stretch>
            <a:fillRect/>
          </a:stretch>
        </p:blipFill>
        <p:spPr>
          <a:xfrm>
            <a:off x="9813062" y="5466303"/>
            <a:ext cx="2194577" cy="731526"/>
          </a:xfrm>
          <a:prstGeom prst="rect">
            <a:avLst/>
          </a:prstGeom>
        </p:spPr>
      </p:pic>
    </p:spTree>
    <p:extLst>
      <p:ext uri="{BB962C8B-B14F-4D97-AF65-F5344CB8AC3E}">
        <p14:creationId xmlns:p14="http://schemas.microsoft.com/office/powerpoint/2010/main" val="38167954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Toyota Stadium </a:t>
            </a:r>
            <a:r>
              <a:rPr lang="en-GB" sz="2000" dirty="0">
                <a:latin typeface="Arial" panose="020B0604020202020204" pitchFamily="34" charset="0"/>
                <a:ea typeface="Helvetica Neue" panose="02000403000000020004" pitchFamily="2" charset="0"/>
                <a:cs typeface="Arial" panose="020B0604020202020204" pitchFamily="34" charset="0"/>
              </a:rPr>
              <a:t>Toyota City</a:t>
            </a:r>
            <a:r>
              <a:rPr lang="en-GB" sz="1800" dirty="0">
                <a:latin typeface="Arial" panose="020B0604020202020204" pitchFamily="34" charset="0"/>
                <a:ea typeface="Helvetica Neue" panose="02000403000000020004" pitchFamily="2" charset="0"/>
                <a:cs typeface="Arial" panose="020B0604020202020204" pitchFamily="34" charset="0"/>
              </a:rPr>
              <a:t>, Japan</a:t>
            </a:r>
          </a:p>
        </p:txBody>
      </p:sp>
      <p:cxnSp>
        <p:nvCxnSpPr>
          <p:cNvPr id="16" name="Connecteur droit 15">
            <a:extLst>
              <a:ext uri="{FF2B5EF4-FFF2-40B4-BE49-F238E27FC236}">
                <a16:creationId xmlns:a16="http://schemas.microsoft.com/office/drawing/2014/main" id="{55E36B14-5CA2-9549-BFF2-C95FA5A77563}"/>
              </a:ext>
            </a:extLst>
          </p:cNvPr>
          <p:cNvCxnSpPr/>
          <p:nvPr/>
        </p:nvCxnSpPr>
        <p:spPr>
          <a:xfrm>
            <a:off x="301366" y="4633045"/>
            <a:ext cx="0" cy="183465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F8E0AA-5BE9-6246-9A8D-2F1FFFFD6457}"/>
              </a:ext>
            </a:extLst>
          </p:cNvPr>
          <p:cNvSpPr/>
          <p:nvPr/>
        </p:nvSpPr>
        <p:spPr>
          <a:xfrm>
            <a:off x="381824" y="4534711"/>
            <a:ext cx="5307696" cy="2031325"/>
          </a:xfrm>
          <a:prstGeom prst="rect">
            <a:avLst/>
          </a:prstGeom>
        </p:spPr>
        <p:txBody>
          <a:bodyPr wrap="square">
            <a:spAutoFit/>
          </a:bodyPr>
          <a:lstStyle/>
          <a:p>
            <a:r>
              <a:rPr lang="en" sz="1400" dirty="0">
                <a:solidFill>
                  <a:srgbClr val="000000"/>
                </a:solidFill>
                <a:latin typeface="Arial" panose="020B0604020202020204" pitchFamily="34" charset="0"/>
                <a:cs typeface="Arial" panose="020B0604020202020204" pitchFamily="34" charset="0"/>
              </a:rPr>
              <a:t>The loudspeakers in the new system, primarily featuring NEXO’s high-spec GEO S12-ST line array modules, are discreetly installed amongst the steel beams of the stadium structure, ensuring ultra-low visibility.  They are used for music at half-time, for the stadium DJ, for venue announcements and to play sound to accompany the big LED screen.  It is also used to amplify the </a:t>
            </a:r>
            <a:r>
              <a:rPr lang="en" sz="1400" dirty="0" err="1">
                <a:solidFill>
                  <a:srgbClr val="000000"/>
                </a:solidFill>
                <a:latin typeface="Arial" panose="020B0604020202020204" pitchFamily="34" charset="0"/>
                <a:cs typeface="Arial" panose="020B0604020202020204" pitchFamily="34" charset="0"/>
              </a:rPr>
              <a:t>pitchside</a:t>
            </a:r>
            <a:r>
              <a:rPr lang="en" sz="1400" dirty="0">
                <a:solidFill>
                  <a:srgbClr val="000000"/>
                </a:solidFill>
                <a:latin typeface="Arial" panose="020B0604020202020204" pitchFamily="34" charset="0"/>
                <a:cs typeface="Arial" panose="020B0604020202020204" pitchFamily="34" charset="0"/>
              </a:rPr>
              <a:t> interviews, so speech clarity was an absolute priority for the designers, as well as high SPL to provide the volume needed to handle loud cheering and applause.</a:t>
            </a:r>
            <a:endParaRPr lang="fr-FR" sz="1400" dirty="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09226237-F2F1-7745-A053-41041FA778C3}"/>
              </a:ext>
            </a:extLst>
          </p:cNvPr>
          <p:cNvPicPr>
            <a:picLocks noChangeAspect="1"/>
          </p:cNvPicPr>
          <p:nvPr/>
        </p:nvPicPr>
        <p:blipFill rotWithShape="1">
          <a:blip r:embed="rId2"/>
          <a:srcRect b="26016"/>
          <a:stretch/>
        </p:blipFill>
        <p:spPr>
          <a:xfrm>
            <a:off x="301366" y="1755795"/>
            <a:ext cx="5199385" cy="2570878"/>
          </a:xfrm>
          <a:prstGeom prst="rect">
            <a:avLst/>
          </a:prstGeom>
        </p:spPr>
      </p:pic>
      <p:sp>
        <p:nvSpPr>
          <p:cNvPr id="14" name="Rectangle 13">
            <a:extLst>
              <a:ext uri="{FF2B5EF4-FFF2-40B4-BE49-F238E27FC236}">
                <a16:creationId xmlns:a16="http://schemas.microsoft.com/office/drawing/2014/main" id="{CAD21E49-5925-3A43-871E-B43599A15452}"/>
              </a:ext>
            </a:extLst>
          </p:cNvPr>
          <p:cNvSpPr/>
          <p:nvPr/>
        </p:nvSpPr>
        <p:spPr>
          <a:xfrm>
            <a:off x="6322740" y="1069235"/>
            <a:ext cx="5567889" cy="1815882"/>
          </a:xfrm>
          <a:prstGeom prst="rect">
            <a:avLst/>
          </a:prstGeom>
        </p:spPr>
        <p:txBody>
          <a:bodyPr wrap="square">
            <a:spAutoFit/>
          </a:bodyPr>
          <a:lstStyle/>
          <a:p>
            <a:r>
              <a:rPr lang="en" sz="1400" dirty="0">
                <a:latin typeface="Arial" panose="020B0604020202020204" pitchFamily="34" charset="0"/>
                <a:cs typeface="Arial" panose="020B0604020202020204" pitchFamily="34" charset="0"/>
              </a:rPr>
              <a:t>All the NEXO equipment, line array and point source loudspeakers, have been supplied by Yamaha Sound Systems, which has also delivered a Yamaha CL5 digital console as the main mixer in the Toyota Stadium operation room.  With NEXO’s new NXAMP4x2Mk2 Series amplifiers spread out amongst different amp rooms in the four corners of the stadium, there is significant distance between ops room and amp rooms.  The Dante network has been converted to optical </a:t>
            </a:r>
            <a:r>
              <a:rPr lang="en" sz="1400" dirty="0" err="1">
                <a:latin typeface="Arial" panose="020B0604020202020204" pitchFamily="34" charset="0"/>
                <a:cs typeface="Arial" panose="020B0604020202020204" pitchFamily="34" charset="0"/>
              </a:rPr>
              <a:t>fibre</a:t>
            </a:r>
            <a:r>
              <a:rPr lang="en" sz="1400" dirty="0">
                <a:latin typeface="Arial" panose="020B0604020202020204" pitchFamily="34" charset="0"/>
                <a:cs typeface="Arial" panose="020B0604020202020204" pitchFamily="34" charset="0"/>
              </a:rPr>
              <a:t> for transmission.</a:t>
            </a:r>
            <a:endParaRPr lang="fr-FR" sz="1400" dirty="0">
              <a:latin typeface="Arial" panose="020B0604020202020204" pitchFamily="34" charset="0"/>
              <a:cs typeface="Arial" panose="020B0604020202020204" pitchFamily="34" charset="0"/>
            </a:endParaRPr>
          </a:p>
        </p:txBody>
      </p:sp>
      <p:cxnSp>
        <p:nvCxnSpPr>
          <p:cNvPr id="17" name="Connecteur droit 16">
            <a:extLst>
              <a:ext uri="{FF2B5EF4-FFF2-40B4-BE49-F238E27FC236}">
                <a16:creationId xmlns:a16="http://schemas.microsoft.com/office/drawing/2014/main" id="{4F263149-4EA9-3640-AD66-E2F23316DF75}"/>
              </a:ext>
            </a:extLst>
          </p:cNvPr>
          <p:cNvCxnSpPr>
            <a:cxnSpLocks/>
          </p:cNvCxnSpPr>
          <p:nvPr/>
        </p:nvCxnSpPr>
        <p:spPr>
          <a:xfrm>
            <a:off x="6202479" y="1188301"/>
            <a:ext cx="0" cy="169681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65633CE-28B6-C045-85DE-A91939D5BE8C}"/>
              </a:ext>
            </a:extLst>
          </p:cNvPr>
          <p:cNvSpPr/>
          <p:nvPr/>
        </p:nvSpPr>
        <p:spPr>
          <a:xfrm>
            <a:off x="6322740" y="5316197"/>
            <a:ext cx="5773925" cy="1384995"/>
          </a:xfrm>
          <a:prstGeom prst="rect">
            <a:avLst/>
          </a:prstGeom>
        </p:spPr>
        <p:txBody>
          <a:bodyPr wrap="square">
            <a:spAutoFit/>
          </a:bodyPr>
          <a:lstStyle/>
          <a:p>
            <a:r>
              <a:rPr lang="en" sz="1400" dirty="0">
                <a:solidFill>
                  <a:schemeClr val="bg1">
                    <a:lumMod val="50000"/>
                  </a:schemeClr>
                </a:solidFill>
                <a:latin typeface="Arial" panose="020B0604020202020204" pitchFamily="34" charset="0"/>
                <a:cs typeface="Arial" panose="020B0604020202020204" pitchFamily="34" charset="0"/>
              </a:rPr>
              <a:t>“The NEXO speakers have higher efficiency than the previous ones, so we can output louder sound than before. Something that is important in this kind of facility is durability. Speakers in this kind of facility often break due to exposure to wind and rain. With the new NEXO system, we are able to achieve theatre-class high sound quality even in severe conditions.” - </a:t>
            </a:r>
            <a:r>
              <a:rPr lang="fr-FR" sz="1400" dirty="0" err="1">
                <a:solidFill>
                  <a:schemeClr val="bg1">
                    <a:lumMod val="50000"/>
                  </a:schemeClr>
                </a:solidFill>
                <a:latin typeface="Arial" panose="020B0604020202020204" pitchFamily="34" charset="0"/>
                <a:cs typeface="Arial" panose="020B0604020202020204" pitchFamily="34" charset="0"/>
              </a:rPr>
              <a:t>Yoshiteru</a:t>
            </a:r>
            <a:r>
              <a:rPr lang="fr-FR" sz="1400" dirty="0">
                <a:solidFill>
                  <a:schemeClr val="bg1">
                    <a:lumMod val="50000"/>
                  </a:schemeClr>
                </a:solidFill>
                <a:latin typeface="Arial" panose="020B0604020202020204" pitchFamily="34" charset="0"/>
                <a:cs typeface="Arial" panose="020B0604020202020204" pitchFamily="34" charset="0"/>
              </a:rPr>
              <a:t> </a:t>
            </a:r>
            <a:r>
              <a:rPr lang="fr-FR" sz="1400" dirty="0" err="1">
                <a:solidFill>
                  <a:schemeClr val="bg1">
                    <a:lumMod val="50000"/>
                  </a:schemeClr>
                </a:solidFill>
                <a:latin typeface="Arial" panose="020B0604020202020204" pitchFamily="34" charset="0"/>
                <a:cs typeface="Arial" panose="020B0604020202020204" pitchFamily="34" charset="0"/>
              </a:rPr>
              <a:t>Mimura</a:t>
            </a:r>
            <a:r>
              <a:rPr lang="fr-FR" sz="1400" dirty="0">
                <a:solidFill>
                  <a:schemeClr val="bg1">
                    <a:lumMod val="50000"/>
                  </a:schemeClr>
                </a:solidFill>
                <a:latin typeface="Arial" panose="020B0604020202020204" pitchFamily="34" charset="0"/>
                <a:cs typeface="Arial" panose="020B0604020202020204" pitchFamily="34" charset="0"/>
              </a:rPr>
              <a:t>, </a:t>
            </a:r>
            <a:r>
              <a:rPr lang="en" sz="1400" dirty="0">
                <a:solidFill>
                  <a:schemeClr val="bg1">
                    <a:lumMod val="50000"/>
                  </a:schemeClr>
                </a:solidFill>
                <a:latin typeface="Arial" panose="020B0604020202020204" pitchFamily="34" charset="0"/>
                <a:cs typeface="Arial" panose="020B0604020202020204" pitchFamily="34" charset="0"/>
              </a:rPr>
              <a:t>President of M&amp;H Laboratory Co. Ltd</a:t>
            </a:r>
            <a:endParaRPr lang="fr-FR" sz="1400" dirty="0">
              <a:solidFill>
                <a:schemeClr val="bg1">
                  <a:lumMod val="50000"/>
                </a:schemeClr>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B1B963F1-443C-E948-A7A3-B96A159212B3}"/>
              </a:ext>
            </a:extLst>
          </p:cNvPr>
          <p:cNvPicPr>
            <a:picLocks noChangeAspect="1"/>
          </p:cNvPicPr>
          <p:nvPr/>
        </p:nvPicPr>
        <p:blipFill rotWithShape="1">
          <a:blip r:embed="rId3"/>
          <a:srcRect t="22163" b="14789"/>
          <a:stretch/>
        </p:blipFill>
        <p:spPr>
          <a:xfrm>
            <a:off x="6404611" y="2963435"/>
            <a:ext cx="5404145" cy="2287344"/>
          </a:xfrm>
          <a:prstGeom prst="rect">
            <a:avLst/>
          </a:prstGeom>
        </p:spPr>
      </p:pic>
    </p:spTree>
    <p:extLst>
      <p:ext uri="{BB962C8B-B14F-4D97-AF65-F5344CB8AC3E}">
        <p14:creationId xmlns:p14="http://schemas.microsoft.com/office/powerpoint/2010/main" val="38672544"/>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Rectangle 5">
            <a:extLst>
              <a:ext uri="{FF2B5EF4-FFF2-40B4-BE49-F238E27FC236}">
                <a16:creationId xmlns:a16="http://schemas.microsoft.com/office/drawing/2014/main" id="{29DA1908-A4E5-D14C-A151-4426927A90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D08E95A-D830-E649-B98D-A9666D2D7951}"/>
              </a:ext>
            </a:extLst>
          </p:cNvPr>
          <p:cNvPicPr>
            <a:picLocks noChangeAspect="1"/>
          </p:cNvPicPr>
          <p:nvPr/>
        </p:nvPicPr>
        <p:blipFill>
          <a:blip r:embed="rId2"/>
          <a:stretch>
            <a:fillRect/>
          </a:stretch>
        </p:blipFill>
        <p:spPr>
          <a:xfrm>
            <a:off x="5179800" y="1956828"/>
            <a:ext cx="1832400" cy="665772"/>
          </a:xfrm>
          <a:prstGeom prst="rect">
            <a:avLst/>
          </a:prstGeom>
        </p:spPr>
      </p:pic>
      <p:pic>
        <p:nvPicPr>
          <p:cNvPr id="10" name="Image 9">
            <a:extLst>
              <a:ext uri="{FF2B5EF4-FFF2-40B4-BE49-F238E27FC236}">
                <a16:creationId xmlns:a16="http://schemas.microsoft.com/office/drawing/2014/main" id="{935E730D-4114-E549-9E6E-31901480D79A}"/>
              </a:ext>
            </a:extLst>
          </p:cNvPr>
          <p:cNvPicPr>
            <a:picLocks noChangeAspect="1"/>
          </p:cNvPicPr>
          <p:nvPr/>
        </p:nvPicPr>
        <p:blipFill rotWithShape="1">
          <a:blip r:embed="rId3"/>
          <a:srcRect r="7829" b="16701"/>
          <a:stretch/>
        </p:blipFill>
        <p:spPr>
          <a:xfrm>
            <a:off x="6336000" y="3329759"/>
            <a:ext cx="5855997" cy="3528242"/>
          </a:xfrm>
          <a:prstGeom prst="rect">
            <a:avLst/>
          </a:prstGeom>
        </p:spPr>
      </p:pic>
      <p:sp>
        <p:nvSpPr>
          <p:cNvPr id="7" name="Rectangle 6">
            <a:extLst>
              <a:ext uri="{FF2B5EF4-FFF2-40B4-BE49-F238E27FC236}">
                <a16:creationId xmlns:a16="http://schemas.microsoft.com/office/drawing/2014/main" id="{058121CE-0F07-7845-B2EB-7CD54F8EDB81}"/>
              </a:ext>
            </a:extLst>
          </p:cNvPr>
          <p:cNvSpPr/>
          <p:nvPr/>
        </p:nvSpPr>
        <p:spPr>
          <a:xfrm>
            <a:off x="3391798" y="2913352"/>
            <a:ext cx="5408401" cy="1600438"/>
          </a:xfrm>
          <a:prstGeom prst="rect">
            <a:avLst/>
          </a:prstGeom>
        </p:spPr>
        <p:txBody>
          <a:bodyPr wrap="square">
            <a:spAutoFit/>
          </a:bodyPr>
          <a:lstStyle/>
          <a:p>
            <a:pPr algn="ctr"/>
            <a:r>
              <a:rPr lang="fr-FR" sz="1400" dirty="0">
                <a:solidFill>
                  <a:schemeClr val="tx1">
                    <a:lumMod val="50000"/>
                    <a:lumOff val="50000"/>
                  </a:schemeClr>
                </a:solidFill>
                <a:latin typeface="Arial" panose="020B0604020202020204" pitchFamily="34" charset="0"/>
                <a:cs typeface="Arial" panose="020B0604020202020204" pitchFamily="34" charset="0"/>
              </a:rPr>
              <a:t>Parc d’Activité du Pré de la Dame Jeanne, B.P. 5</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60128 Plailly</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France</a:t>
            </a:r>
          </a:p>
          <a:p>
            <a:pPr algn="ctr"/>
            <a:endParaRPr lang="fr-FR" sz="1400" dirty="0">
              <a:solidFill>
                <a:srgbClr val="000000"/>
              </a:solidFill>
              <a:latin typeface="Arial" panose="020B0604020202020204" pitchFamily="34" charset="0"/>
              <a:cs typeface="Arial" panose="020B0604020202020204" pitchFamily="34" charset="0"/>
            </a:endParaRPr>
          </a:p>
          <a:p>
            <a:pPr algn="ctr"/>
            <a:r>
              <a:rPr lang="fr-FR" sz="1400" dirty="0">
                <a:solidFill>
                  <a:schemeClr val="tx1">
                    <a:lumMod val="50000"/>
                    <a:lumOff val="50000"/>
                  </a:schemeClr>
                </a:solidFill>
                <a:latin typeface="Arial" panose="020B0604020202020204" pitchFamily="34" charset="0"/>
                <a:cs typeface="Arial" panose="020B0604020202020204" pitchFamily="34" charset="0"/>
              </a:rPr>
              <a:t>Tel: +33 (0) 3 44 99 00 70</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Email: </a:t>
            </a:r>
            <a:r>
              <a:rPr lang="fr-FR" sz="1400" dirty="0" err="1">
                <a:solidFill>
                  <a:schemeClr val="tx1">
                    <a:lumMod val="50000"/>
                    <a:lumOff val="50000"/>
                  </a:schemeClr>
                </a:solidFill>
                <a:latin typeface="Arial" panose="020B0604020202020204" pitchFamily="34" charset="0"/>
                <a:cs typeface="Arial" panose="020B0604020202020204" pitchFamily="34" charset="0"/>
              </a:rPr>
              <a:t>info@nexo.fr</a:t>
            </a:r>
            <a:endParaRPr lang="fr-FR" sz="1400"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9E74F8-F527-5341-8C4C-2C9D6670EFB8}"/>
              </a:ext>
            </a:extLst>
          </p:cNvPr>
          <p:cNvSpPr/>
          <p:nvPr/>
        </p:nvSpPr>
        <p:spPr>
          <a:xfrm>
            <a:off x="3391799" y="4513790"/>
            <a:ext cx="5408401" cy="523220"/>
          </a:xfrm>
          <a:prstGeom prst="rect">
            <a:avLst/>
          </a:prstGeom>
        </p:spPr>
        <p:txBody>
          <a:bodyPr wrap="square">
            <a:spAutoFit/>
          </a:bodyPr>
          <a:lstStyle/>
          <a:p>
            <a:pPr algn="ctr"/>
            <a:r>
              <a:rPr lang="fr-FR" sz="1400" b="1" dirty="0" err="1">
                <a:solidFill>
                  <a:schemeClr val="tx1">
                    <a:lumMod val="50000"/>
                    <a:lumOff val="50000"/>
                  </a:schemeClr>
                </a:solidFill>
                <a:latin typeface="Arial" panose="020B0604020202020204" pitchFamily="34" charset="0"/>
                <a:cs typeface="Arial" panose="020B0604020202020204" pitchFamily="34" charset="0"/>
              </a:rPr>
              <a:t>nexo-sa.com</a:t>
            </a:r>
            <a:endParaRPr lang="fr-FR" sz="1400" b="1"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36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828906" y="1337822"/>
            <a:ext cx="10534186"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000" b="1" dirty="0">
                <a:latin typeface="Arial" panose="020B0604020202020204" pitchFamily="34" charset="0"/>
                <a:ea typeface="Helvetica Neue" panose="02000403000000020004" pitchFamily="2" charset="0"/>
                <a:cs typeface="Arial" panose="020B0604020202020204" pitchFamily="34" charset="0"/>
              </a:rPr>
              <a:t>Modern purpose-built facilities</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004F97D5-FC68-6D45-B58A-9E831D54B5C3}"/>
              </a:ext>
            </a:extLst>
          </p:cNvPr>
          <p:cNvPicPr>
            <a:picLocks noChangeAspect="1"/>
          </p:cNvPicPr>
          <p:nvPr/>
        </p:nvPicPr>
        <p:blipFill>
          <a:blip r:embed="rId2"/>
          <a:stretch>
            <a:fillRect/>
          </a:stretch>
        </p:blipFill>
        <p:spPr>
          <a:xfrm>
            <a:off x="648757" y="2274020"/>
            <a:ext cx="10894485" cy="2309959"/>
          </a:xfrm>
          <a:prstGeom prst="rect">
            <a:avLst/>
          </a:prstGeom>
        </p:spPr>
      </p:pic>
      <p:sp>
        <p:nvSpPr>
          <p:cNvPr id="5" name="Rectangle 4">
            <a:extLst>
              <a:ext uri="{FF2B5EF4-FFF2-40B4-BE49-F238E27FC236}">
                <a16:creationId xmlns:a16="http://schemas.microsoft.com/office/drawing/2014/main" id="{42173182-0F76-7C47-AFF5-A6E59F2DD7E8}"/>
              </a:ext>
            </a:extLst>
          </p:cNvPr>
          <p:cNvSpPr/>
          <p:nvPr/>
        </p:nvSpPr>
        <p:spPr>
          <a:xfrm>
            <a:off x="564996" y="5902877"/>
            <a:ext cx="3103735" cy="830997"/>
          </a:xfrm>
          <a:prstGeom prst="rect">
            <a:avLst/>
          </a:prstGeom>
        </p:spPr>
        <p:txBody>
          <a:bodyPr wrap="none">
            <a:spAutoFit/>
          </a:bodyPr>
          <a:lstStyle/>
          <a:p>
            <a:pPr algn="ctr"/>
            <a:r>
              <a:rPr lang="pt" sz="1600" dirty="0">
                <a:solidFill>
                  <a:srgbClr val="3A57A7"/>
                </a:solidFill>
                <a:latin typeface="Arial" panose="020B0604020202020204" pitchFamily="34" charset="0"/>
                <a:cs typeface="Arial" panose="020B0604020202020204" pitchFamily="34" charset="0"/>
              </a:rPr>
              <a:t>R&amp;D centre </a:t>
            </a:r>
            <a:r>
              <a:rPr lang="pt" sz="1600" dirty="0">
                <a:latin typeface="Arial" panose="020B0604020202020204" pitchFamily="34" charset="0"/>
                <a:cs typeface="Arial" panose="020B0604020202020204" pitchFamily="34" charset="0"/>
              </a:rPr>
              <a:t>: 2000m2 </a:t>
            </a:r>
            <a:r>
              <a:rPr lang="pt" sz="1600" dirty="0" err="1">
                <a:latin typeface="Arial" panose="020B0604020202020204" pitchFamily="34" charset="0"/>
                <a:cs typeface="Arial" panose="020B0604020202020204" pitchFamily="34" charset="0"/>
              </a:rPr>
              <a:t>dedicated</a:t>
            </a:r>
            <a:endParaRPr lang="pt" sz="1600" dirty="0">
              <a:latin typeface="Arial" panose="020B0604020202020204" pitchFamily="34" charset="0"/>
              <a:cs typeface="Arial" panose="020B0604020202020204" pitchFamily="34" charset="0"/>
            </a:endParaRPr>
          </a:p>
          <a:p>
            <a:pPr algn="ctr"/>
            <a:r>
              <a:rPr lang="en" sz="1600" dirty="0">
                <a:latin typeface="Arial" panose="020B0604020202020204" pitchFamily="34" charset="0"/>
                <a:cs typeface="Arial" panose="020B0604020202020204" pitchFamily="34" charset="0"/>
              </a:rPr>
              <a:t>State of the art facilities</a:t>
            </a: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F10A82F-0D28-0C40-9D0F-507698E4317A}"/>
              </a:ext>
            </a:extLst>
          </p:cNvPr>
          <p:cNvSpPr/>
          <p:nvPr/>
        </p:nvSpPr>
        <p:spPr>
          <a:xfrm>
            <a:off x="1359946" y="4583979"/>
            <a:ext cx="9472106" cy="923330"/>
          </a:xfrm>
          <a:prstGeom prst="rect">
            <a:avLst/>
          </a:prstGeom>
        </p:spPr>
        <p:txBody>
          <a:bodyPr wrap="square">
            <a:spAutoFit/>
          </a:bodyPr>
          <a:lstStyle/>
          <a:p>
            <a:pPr algn="ctr"/>
            <a:r>
              <a:rPr lang="en" dirty="0">
                <a:solidFill>
                  <a:srgbClr val="000000"/>
                </a:solidFill>
                <a:latin typeface="Arial" panose="020B0604020202020204" pitchFamily="34" charset="0"/>
                <a:cs typeface="Arial" panose="020B0604020202020204" pitchFamily="34" charset="0"/>
              </a:rPr>
              <a:t>Each new system begins with sophisticated computer simulations, executed by </a:t>
            </a:r>
            <a:r>
              <a:rPr lang="en" dirty="0" err="1">
                <a:solidFill>
                  <a:srgbClr val="000000"/>
                </a:solidFill>
                <a:latin typeface="Arial" panose="020B0604020202020204" pitchFamily="34" charset="0"/>
                <a:cs typeface="Arial" panose="020B0604020202020204" pitchFamily="34" charset="0"/>
              </a:rPr>
              <a:t>specialised</a:t>
            </a:r>
            <a:r>
              <a:rPr lang="en" dirty="0">
                <a:solidFill>
                  <a:srgbClr val="000000"/>
                </a:solidFill>
                <a:latin typeface="Arial" panose="020B0604020202020204" pitchFamily="34" charset="0"/>
                <a:cs typeface="Arial" panose="020B0604020202020204" pitchFamily="34" charset="0"/>
              </a:rPr>
              <a:t> proprietary software. The entire electro-acoustic signal chain is thoroughly modelled and product performance rigorously evaluated to </a:t>
            </a:r>
            <a:r>
              <a:rPr lang="en" dirty="0" err="1">
                <a:solidFill>
                  <a:srgbClr val="000000"/>
                </a:solidFill>
                <a:latin typeface="Arial" panose="020B0604020202020204" pitchFamily="34" charset="0"/>
                <a:cs typeface="Arial" panose="020B0604020202020204" pitchFamily="34" charset="0"/>
              </a:rPr>
              <a:t>maximise</a:t>
            </a:r>
            <a:r>
              <a:rPr lang="en" dirty="0">
                <a:solidFill>
                  <a:srgbClr val="000000"/>
                </a:solidFill>
                <a:latin typeface="Arial" panose="020B0604020202020204" pitchFamily="34" charset="0"/>
                <a:cs typeface="Arial" panose="020B0604020202020204" pitchFamily="34" charset="0"/>
              </a:rPr>
              <a:t> system performance.</a:t>
            </a:r>
            <a:endParaRPr lang="fr-FR"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2E1A50F-CC2D-0A4E-9C7F-E244B47FF3EF}"/>
              </a:ext>
            </a:extLst>
          </p:cNvPr>
          <p:cNvSpPr/>
          <p:nvPr/>
        </p:nvSpPr>
        <p:spPr>
          <a:xfrm>
            <a:off x="4254996" y="5876012"/>
            <a:ext cx="3719182" cy="830997"/>
          </a:xfrm>
          <a:prstGeom prst="rect">
            <a:avLst/>
          </a:prstGeom>
        </p:spPr>
        <p:txBody>
          <a:bodyPr wrap="square">
            <a:spAutoFit/>
          </a:bodyPr>
          <a:lstStyle/>
          <a:p>
            <a:pPr algn="ctr"/>
            <a:r>
              <a:rPr lang="en" sz="1600" dirty="0">
                <a:solidFill>
                  <a:srgbClr val="3A57A7"/>
                </a:solidFill>
                <a:latin typeface="Arial" panose="020B0604020202020204" pitchFamily="34" charset="0"/>
                <a:cs typeface="Arial" panose="020B0604020202020204" pitchFamily="34" charset="0"/>
              </a:rPr>
              <a:t>Anechoic chamber </a:t>
            </a:r>
            <a:r>
              <a:rPr lang="en" sz="1600" dirty="0">
                <a:solidFill>
                  <a:srgbClr val="000000"/>
                </a:solidFill>
                <a:latin typeface="Arial" panose="020B0604020202020204" pitchFamily="34" charset="0"/>
                <a:cs typeface="Arial" panose="020B0604020202020204" pitchFamily="34" charset="0"/>
              </a:rPr>
              <a:t>: 12m x 8m x 6.5m, this chamber allows the R&amp;D team to measure down to 28Hz.</a:t>
            </a:r>
            <a:endParaRPr lang="fr-FR"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4428AA9-98C2-8843-A290-5D1D083027C1}"/>
              </a:ext>
            </a:extLst>
          </p:cNvPr>
          <p:cNvSpPr/>
          <p:nvPr/>
        </p:nvSpPr>
        <p:spPr>
          <a:xfrm>
            <a:off x="8859796" y="5902877"/>
            <a:ext cx="2521884" cy="584775"/>
          </a:xfrm>
          <a:prstGeom prst="rect">
            <a:avLst/>
          </a:prstGeom>
        </p:spPr>
        <p:txBody>
          <a:bodyPr wrap="square">
            <a:spAutoFit/>
          </a:bodyPr>
          <a:lstStyle/>
          <a:p>
            <a:pPr algn="ctr">
              <a:buClr>
                <a:srgbClr val="4968AB"/>
              </a:buClr>
              <a:buSzPct val="129000"/>
            </a:pPr>
            <a:r>
              <a:rPr lang="en-US" sz="1600" dirty="0">
                <a:latin typeface="Arial" panose="020B0604020202020204" pitchFamily="34" charset="0"/>
                <a:ea typeface="Pacifico" panose="02000000000000000000" pitchFamily="2" charset="0"/>
                <a:cs typeface="Arial" panose="020B0604020202020204" pitchFamily="34" charset="0"/>
              </a:rPr>
              <a:t>Passionate, rigorous and </a:t>
            </a:r>
            <a:r>
              <a:rPr lang="en-US" sz="1600" dirty="0">
                <a:solidFill>
                  <a:srgbClr val="3A57A7"/>
                </a:solidFill>
                <a:latin typeface="Arial" panose="020B0604020202020204" pitchFamily="34" charset="0"/>
                <a:ea typeface="Pacifico" panose="02000000000000000000" pitchFamily="2" charset="0"/>
                <a:cs typeface="Arial" panose="020B0604020202020204" pitchFamily="34" charset="0"/>
              </a:rPr>
              <a:t>high level engineers</a:t>
            </a:r>
          </a:p>
        </p:txBody>
      </p:sp>
    </p:spTree>
    <p:extLst>
      <p:ext uri="{BB962C8B-B14F-4D97-AF65-F5344CB8AC3E}">
        <p14:creationId xmlns:p14="http://schemas.microsoft.com/office/powerpoint/2010/main" val="1095830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1000"/>
                                        <p:tgtEl>
                                          <p:spTgt spid="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2364058" y="1254490"/>
            <a:ext cx="7709209"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dirty="0">
                <a:solidFill>
                  <a:srgbClr val="3A57A7"/>
                </a:solidFill>
                <a:latin typeface="Arial" panose="020B0604020202020204" pitchFamily="34" charset="0"/>
                <a:ea typeface="Helvetica Neue" panose="02000403000000020004" pitchFamily="2" charset="0"/>
                <a:cs typeface="Arial" panose="020B0604020202020204" pitchFamily="34" charset="0"/>
              </a:rPr>
              <a:t>Thinking. </a:t>
            </a:r>
            <a:r>
              <a:rPr lang="en-GB" sz="5000" b="1" dirty="0">
                <a:latin typeface="Arial" panose="020B0604020202020204" pitchFamily="34" charset="0"/>
                <a:ea typeface="Helvetica Neue" panose="02000403000000020004" pitchFamily="2" charset="0"/>
                <a:cs typeface="Arial" panose="020B0604020202020204" pitchFamily="34" charset="0"/>
              </a:rPr>
              <a:t>Inside the box.</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7" name="Rectangle 6">
            <a:extLst>
              <a:ext uri="{FF2B5EF4-FFF2-40B4-BE49-F238E27FC236}">
                <a16:creationId xmlns:a16="http://schemas.microsoft.com/office/drawing/2014/main" id="{85F10CA8-57DC-E64D-AFF6-D8E2C0C8AB81}"/>
              </a:ext>
            </a:extLst>
          </p:cNvPr>
          <p:cNvSpPr/>
          <p:nvPr/>
        </p:nvSpPr>
        <p:spPr>
          <a:xfrm>
            <a:off x="1102966" y="2043077"/>
            <a:ext cx="10231390" cy="830997"/>
          </a:xfrm>
          <a:prstGeom prst="rect">
            <a:avLst/>
          </a:prstGeom>
        </p:spPr>
        <p:txBody>
          <a:bodyPr wrap="square">
            <a:spAutoFit/>
          </a:bodyPr>
          <a:lstStyle/>
          <a:p>
            <a:pPr algn="ctr"/>
            <a:r>
              <a:rPr lang="en" sz="1600" dirty="0">
                <a:latin typeface="Arial" panose="020B0604020202020204" pitchFamily="34" charset="0"/>
                <a:cs typeface="Arial" panose="020B0604020202020204" pitchFamily="34" charset="0"/>
              </a:rPr>
              <a:t>What separates NEXO from its competition is its innovative, integrated systems approach to loudspeaker research and development. The company’s R&amp;D mission to innovate is acknowledged in the form of numerous patents, some of which are included here.</a:t>
            </a:r>
            <a:endParaRPr lang="fr-FR" sz="1600" dirty="0">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2FCB878D-1845-FF47-A498-D821C61E4C85}"/>
              </a:ext>
            </a:extLst>
          </p:cNvPr>
          <p:cNvPicPr>
            <a:picLocks noChangeAspect="1"/>
          </p:cNvPicPr>
          <p:nvPr/>
        </p:nvPicPr>
        <p:blipFill>
          <a:blip r:embed="rId2"/>
          <a:stretch>
            <a:fillRect/>
          </a:stretch>
        </p:blipFill>
        <p:spPr>
          <a:xfrm>
            <a:off x="68131" y="3794629"/>
            <a:ext cx="2602381" cy="2546775"/>
          </a:xfrm>
          <a:prstGeom prst="rect">
            <a:avLst/>
          </a:prstGeom>
        </p:spPr>
      </p:pic>
      <p:pic>
        <p:nvPicPr>
          <p:cNvPr id="10" name="Image 9">
            <a:extLst>
              <a:ext uri="{FF2B5EF4-FFF2-40B4-BE49-F238E27FC236}">
                <a16:creationId xmlns:a16="http://schemas.microsoft.com/office/drawing/2014/main" id="{63EBAC9C-4CF5-6546-A640-76860C8E2FA6}"/>
              </a:ext>
            </a:extLst>
          </p:cNvPr>
          <p:cNvPicPr>
            <a:picLocks noChangeAspect="1"/>
          </p:cNvPicPr>
          <p:nvPr/>
        </p:nvPicPr>
        <p:blipFill>
          <a:blip r:embed="rId3"/>
          <a:stretch>
            <a:fillRect/>
          </a:stretch>
        </p:blipFill>
        <p:spPr>
          <a:xfrm>
            <a:off x="5679330" y="3851933"/>
            <a:ext cx="3568739" cy="2470665"/>
          </a:xfrm>
          <a:prstGeom prst="rect">
            <a:avLst/>
          </a:prstGeom>
        </p:spPr>
      </p:pic>
      <p:cxnSp>
        <p:nvCxnSpPr>
          <p:cNvPr id="14" name="Connecteur droit 13">
            <a:extLst>
              <a:ext uri="{FF2B5EF4-FFF2-40B4-BE49-F238E27FC236}">
                <a16:creationId xmlns:a16="http://schemas.microsoft.com/office/drawing/2014/main" id="{750E4C5B-F0E9-FF43-8117-F5214D8E3799}"/>
              </a:ext>
            </a:extLst>
          </p:cNvPr>
          <p:cNvCxnSpPr/>
          <p:nvPr/>
        </p:nvCxnSpPr>
        <p:spPr>
          <a:xfrm>
            <a:off x="5563951" y="3723204"/>
            <a:ext cx="0" cy="26182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67A981E-C5C8-9240-8896-8335FFBB4E0B}"/>
              </a:ext>
            </a:extLst>
          </p:cNvPr>
          <p:cNvSpPr/>
          <p:nvPr/>
        </p:nvSpPr>
        <p:spPr>
          <a:xfrm>
            <a:off x="1336414" y="3213556"/>
            <a:ext cx="2996645" cy="430887"/>
          </a:xfrm>
          <a:prstGeom prst="rect">
            <a:avLst/>
          </a:prstGeom>
        </p:spPr>
        <p:txBody>
          <a:bodyPr wrap="squar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THE HRW HYPERBOLIC </a:t>
            </a:r>
          </a:p>
          <a:p>
            <a:pPr algn="ctr"/>
            <a:r>
              <a:rPr lang="en" sz="1100" cap="all" dirty="0">
                <a:solidFill>
                  <a:schemeClr val="bg1">
                    <a:lumMod val="50000"/>
                  </a:schemeClr>
                </a:solidFill>
                <a:latin typeface="Arial" panose="020B0604020202020204" pitchFamily="34" charset="0"/>
                <a:cs typeface="Arial" panose="020B0604020202020204" pitchFamily="34" charset="0"/>
              </a:rPr>
              <a:t>REFLECTOR WAVEGUIDE</a:t>
            </a:r>
            <a:endParaRPr lang="en" sz="1100" b="0" i="0" cap="all" dirty="0">
              <a:solidFill>
                <a:schemeClr val="bg1">
                  <a:lumMod val="50000"/>
                </a:schemeClr>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CCCC119-2880-FF4E-BE14-C9F24EB9C672}"/>
              </a:ext>
            </a:extLst>
          </p:cNvPr>
          <p:cNvSpPr/>
          <p:nvPr/>
        </p:nvSpPr>
        <p:spPr>
          <a:xfrm>
            <a:off x="6855303" y="3213556"/>
            <a:ext cx="2007280" cy="430887"/>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THE CDD CONFIGURABLE </a:t>
            </a:r>
          </a:p>
          <a:p>
            <a:pPr algn="ctr"/>
            <a:r>
              <a:rPr lang="en" sz="1100" cap="all" dirty="0">
                <a:solidFill>
                  <a:schemeClr val="bg1">
                    <a:lumMod val="50000"/>
                  </a:schemeClr>
                </a:solidFill>
                <a:latin typeface="Arial" panose="020B0604020202020204" pitchFamily="34" charset="0"/>
                <a:cs typeface="Arial" panose="020B0604020202020204" pitchFamily="34" charset="0"/>
              </a:rPr>
              <a:t>DIRECTIVITY DEVICE</a:t>
            </a:r>
          </a:p>
        </p:txBody>
      </p:sp>
      <p:sp>
        <p:nvSpPr>
          <p:cNvPr id="19" name="Rectangle 18">
            <a:extLst>
              <a:ext uri="{FF2B5EF4-FFF2-40B4-BE49-F238E27FC236}">
                <a16:creationId xmlns:a16="http://schemas.microsoft.com/office/drawing/2014/main" id="{CBE48DFE-3FA0-7C4C-A422-FE434FF5D461}"/>
              </a:ext>
            </a:extLst>
          </p:cNvPr>
          <p:cNvSpPr/>
          <p:nvPr/>
        </p:nvSpPr>
        <p:spPr>
          <a:xfrm>
            <a:off x="2726437" y="3820583"/>
            <a:ext cx="2837514" cy="2577629"/>
          </a:xfrm>
          <a:prstGeom prst="rect">
            <a:avLst/>
          </a:prstGeom>
        </p:spPr>
        <p:txBody>
          <a:bodyPr wrap="square">
            <a:spAutoFit/>
          </a:bodyPr>
          <a:lstStyle/>
          <a:p>
            <a:r>
              <a:rPr lang="en" sz="950" dirty="0">
                <a:solidFill>
                  <a:srgbClr val="000000"/>
                </a:solidFill>
                <a:latin typeface="Arial" panose="020B0604020202020204" pitchFamily="34" charset="0"/>
                <a:cs typeface="Arial" panose="020B0604020202020204" pitchFamily="34" charset="0"/>
              </a:rPr>
              <a:t>Conventional speakers cannot be coupled in the high frequency range if not generating a continuous </a:t>
            </a:r>
            <a:r>
              <a:rPr lang="en" sz="950" dirty="0" err="1">
                <a:solidFill>
                  <a:srgbClr val="000000"/>
                </a:solidFill>
                <a:latin typeface="Arial" panose="020B0604020202020204" pitchFamily="34" charset="0"/>
                <a:cs typeface="Arial" panose="020B0604020202020204" pitchFamily="34" charset="0"/>
              </a:rPr>
              <a:t>wavefront</a:t>
            </a:r>
            <a:r>
              <a:rPr lang="en" sz="950" dirty="0">
                <a:solidFill>
                  <a:srgbClr val="000000"/>
                </a:solidFill>
                <a:latin typeface="Arial" panose="020B0604020202020204" pitchFamily="34" charset="0"/>
                <a:cs typeface="Arial" panose="020B0604020202020204" pitchFamily="34" charset="0"/>
              </a:rPr>
              <a:t> along the height or the width of the enclosure. </a:t>
            </a:r>
          </a:p>
          <a:p>
            <a:endParaRPr lang="en" sz="950" dirty="0">
              <a:solidFill>
                <a:srgbClr val="000000"/>
              </a:solidFill>
              <a:latin typeface="Arial" panose="020B0604020202020204" pitchFamily="34" charset="0"/>
              <a:cs typeface="Arial" panose="020B0604020202020204" pitchFamily="34" charset="0"/>
            </a:endParaRPr>
          </a:p>
          <a:p>
            <a:r>
              <a:rPr lang="en" sz="950" dirty="0">
                <a:solidFill>
                  <a:srgbClr val="000000"/>
                </a:solidFill>
                <a:latin typeface="Arial" panose="020B0604020202020204" pitchFamily="34" charset="0"/>
                <a:cs typeface="Arial" panose="020B0604020202020204" pitchFamily="34" charset="0"/>
              </a:rPr>
              <a:t>HRW waveguide converts the spherical wave front generated by a high frequency compression driver into a flat or convex </a:t>
            </a:r>
            <a:r>
              <a:rPr lang="en" sz="950" dirty="0" err="1">
                <a:solidFill>
                  <a:srgbClr val="000000"/>
                </a:solidFill>
                <a:latin typeface="Arial" panose="020B0604020202020204" pitchFamily="34" charset="0"/>
                <a:cs typeface="Arial" panose="020B0604020202020204" pitchFamily="34" charset="0"/>
              </a:rPr>
              <a:t>wavefront</a:t>
            </a:r>
            <a:r>
              <a:rPr lang="en" sz="950" dirty="0">
                <a:solidFill>
                  <a:srgbClr val="000000"/>
                </a:solidFill>
                <a:latin typeface="Arial" panose="020B0604020202020204" pitchFamily="34" charset="0"/>
                <a:cs typeface="Arial" panose="020B0604020202020204" pitchFamily="34" charset="0"/>
              </a:rPr>
              <a:t> by means of an acoustic reflector. </a:t>
            </a:r>
          </a:p>
          <a:p>
            <a:endParaRPr lang="en" sz="950" dirty="0">
              <a:solidFill>
                <a:srgbClr val="000000"/>
              </a:solidFill>
              <a:latin typeface="Arial" panose="020B0604020202020204" pitchFamily="34" charset="0"/>
              <a:cs typeface="Arial" panose="020B0604020202020204" pitchFamily="34" charset="0"/>
            </a:endParaRPr>
          </a:p>
          <a:p>
            <a:r>
              <a:rPr lang="en" sz="950" dirty="0">
                <a:solidFill>
                  <a:srgbClr val="000000"/>
                </a:solidFill>
                <a:latin typeface="Arial" panose="020B0604020202020204" pitchFamily="34" charset="0"/>
                <a:cs typeface="Arial" panose="020B0604020202020204" pitchFamily="34" charset="0"/>
              </a:rPr>
              <a:t>It allows speaker cabinet acoustical coupling without interference up to 20 kHz, with inter-cabinet angle sequences ranging from 0° up to 30° or more.</a:t>
            </a:r>
          </a:p>
          <a:p>
            <a:endParaRPr lang="en" sz="950" dirty="0">
              <a:solidFill>
                <a:srgbClr val="000000"/>
              </a:solidFill>
              <a:latin typeface="Arial" panose="020B0604020202020204" pitchFamily="34" charset="0"/>
              <a:cs typeface="Arial" panose="020B0604020202020204" pitchFamily="34" charset="0"/>
            </a:endParaRPr>
          </a:p>
          <a:p>
            <a:r>
              <a:rPr lang="en" sz="950" i="1" dirty="0">
                <a:solidFill>
                  <a:schemeClr val="bg1">
                    <a:lumMod val="50000"/>
                  </a:schemeClr>
                </a:solidFill>
                <a:latin typeface="Arial" panose="020B0604020202020204" pitchFamily="34" charset="0"/>
                <a:cs typeface="Arial" panose="020B0604020202020204" pitchFamily="34" charset="0"/>
              </a:rPr>
              <a:t>Used in GEO M Series, GEO S1210 and S1230, STM M28 and M46 cabinets.</a:t>
            </a:r>
            <a:endParaRPr lang="fr-FR" sz="950" i="1" dirty="0">
              <a:solidFill>
                <a:schemeClr val="bg1">
                  <a:lumMod val="50000"/>
                </a:scheme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498EDA9-AA69-4141-A6FB-DAB892ED23FF}"/>
              </a:ext>
            </a:extLst>
          </p:cNvPr>
          <p:cNvSpPr/>
          <p:nvPr/>
        </p:nvSpPr>
        <p:spPr>
          <a:xfrm>
            <a:off x="9252875" y="3820583"/>
            <a:ext cx="2888320" cy="2870016"/>
          </a:xfrm>
          <a:prstGeom prst="rect">
            <a:avLst/>
          </a:prstGeom>
        </p:spPr>
        <p:txBody>
          <a:bodyPr wrap="square">
            <a:spAutoFit/>
          </a:bodyPr>
          <a:lstStyle/>
          <a:p>
            <a:r>
              <a:rPr lang="en" sz="950" dirty="0">
                <a:solidFill>
                  <a:srgbClr val="3A57A7"/>
                </a:solidFill>
                <a:latin typeface="Arial" panose="020B0604020202020204" pitchFamily="34" charset="0"/>
                <a:cs typeface="Arial" panose="020B0604020202020204" pitchFamily="34" charset="0"/>
              </a:rPr>
              <a:t>CDD</a:t>
            </a:r>
            <a:r>
              <a:rPr lang="en" sz="950" dirty="0">
                <a:solidFill>
                  <a:srgbClr val="000000"/>
                </a:solidFill>
                <a:latin typeface="Arial" panose="020B0604020202020204" pitchFamily="34" charset="0"/>
                <a:cs typeface="Arial" panose="020B0604020202020204" pitchFamily="34" charset="0"/>
              </a:rPr>
              <a:t> flanges are superposed to a horn or a waveguide to modify its dispersion characteristics. </a:t>
            </a:r>
          </a:p>
          <a:p>
            <a:r>
              <a:rPr lang="en" sz="950" dirty="0">
                <a:solidFill>
                  <a:srgbClr val="000000"/>
                </a:solidFill>
                <a:latin typeface="Arial" panose="020B0604020202020204" pitchFamily="34" charset="0"/>
                <a:cs typeface="Arial" panose="020B0604020202020204" pitchFamily="34" charset="0"/>
              </a:rPr>
              <a:t>The same speaker cabinet reference can therefore produce a wide range of directivity features, from 80° or (narrow coverage needed at long distances) less to 120° or more (wider coverage needed at short distances).</a:t>
            </a:r>
          </a:p>
          <a:p>
            <a:endParaRPr lang="en" sz="950" dirty="0">
              <a:solidFill>
                <a:srgbClr val="000000"/>
              </a:solidFill>
              <a:latin typeface="Arial" panose="020B0604020202020204" pitchFamily="34" charset="0"/>
              <a:cs typeface="Arial" panose="020B0604020202020204" pitchFamily="34" charset="0"/>
            </a:endParaRPr>
          </a:p>
          <a:p>
            <a:r>
              <a:rPr lang="en" sz="950" dirty="0">
                <a:solidFill>
                  <a:srgbClr val="3A57A7"/>
                </a:solidFill>
                <a:latin typeface="Arial" panose="020B0604020202020204" pitchFamily="34" charset="0"/>
                <a:cs typeface="Arial" panose="020B0604020202020204" pitchFamily="34" charset="0"/>
              </a:rPr>
              <a:t>PDD</a:t>
            </a:r>
            <a:r>
              <a:rPr lang="en" sz="950" dirty="0">
                <a:solidFill>
                  <a:srgbClr val="000000"/>
                </a:solidFill>
                <a:latin typeface="Arial" panose="020B0604020202020204" pitchFamily="34" charset="0"/>
                <a:cs typeface="Arial" panose="020B0604020202020204" pitchFamily="34" charset="0"/>
              </a:rPr>
              <a:t> : Coupled direct radiation drivers will interfere when the distance between them exceeds half a wavelength, which sets a strong constraint on cross-over frequency to high frequency drivers (these are very likely to distort below 1 kHz). The Phase Directivity device splits the radiating surface of the driver in 2, thus dividing by 2 the acoustic distance between coupled devices.</a:t>
            </a:r>
          </a:p>
          <a:p>
            <a:endParaRPr lang="en" sz="950" dirty="0">
              <a:solidFill>
                <a:srgbClr val="000000"/>
              </a:solidFill>
              <a:latin typeface="Arial" panose="020B0604020202020204" pitchFamily="34" charset="0"/>
              <a:cs typeface="Arial" panose="020B0604020202020204" pitchFamily="34" charset="0"/>
            </a:endParaRPr>
          </a:p>
          <a:p>
            <a:r>
              <a:rPr lang="en" sz="950" i="1" dirty="0">
                <a:solidFill>
                  <a:schemeClr val="bg1">
                    <a:lumMod val="50000"/>
                  </a:schemeClr>
                </a:solidFill>
                <a:latin typeface="Arial" panose="020B0604020202020204" pitchFamily="34" charset="0"/>
                <a:cs typeface="Arial" panose="020B0604020202020204" pitchFamily="34" charset="0"/>
              </a:rPr>
              <a:t>Used in GEO M Series, GEO S1210 and S1230, STM M28 cabinets.</a:t>
            </a:r>
            <a:endParaRPr lang="fr-FR" sz="950" i="1" dirty="0">
              <a:solidFill>
                <a:schemeClr val="bg1">
                  <a:lumMod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C28D611-5BE7-CB48-9CC9-90346510A18F}"/>
              </a:ext>
            </a:extLst>
          </p:cNvPr>
          <p:cNvSpPr/>
          <p:nvPr/>
        </p:nvSpPr>
        <p:spPr>
          <a:xfrm>
            <a:off x="9612148" y="3213556"/>
            <a:ext cx="1630575" cy="430887"/>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THE PDD PHASE </a:t>
            </a:r>
          </a:p>
          <a:p>
            <a:pPr algn="ctr"/>
            <a:r>
              <a:rPr lang="en" sz="1100" cap="all" dirty="0">
                <a:solidFill>
                  <a:schemeClr val="bg1">
                    <a:lumMod val="50000"/>
                  </a:schemeClr>
                </a:solidFill>
                <a:latin typeface="Arial" panose="020B0604020202020204" pitchFamily="34" charset="0"/>
                <a:cs typeface="Arial" panose="020B0604020202020204" pitchFamily="34" charset="0"/>
              </a:rPr>
              <a:t>DIRECTIVITY DEVICE</a:t>
            </a:r>
          </a:p>
        </p:txBody>
      </p:sp>
      <p:sp>
        <p:nvSpPr>
          <p:cNvPr id="22" name="Rectangle 21">
            <a:extLst>
              <a:ext uri="{FF2B5EF4-FFF2-40B4-BE49-F238E27FC236}">
                <a16:creationId xmlns:a16="http://schemas.microsoft.com/office/drawing/2014/main" id="{5E28D35A-3DC6-A547-A39E-86483F38B176}"/>
              </a:ext>
            </a:extLst>
          </p:cNvPr>
          <p:cNvSpPr/>
          <p:nvPr/>
        </p:nvSpPr>
        <p:spPr>
          <a:xfrm>
            <a:off x="9097743" y="3279699"/>
            <a:ext cx="279244" cy="261610"/>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&amp;</a:t>
            </a:r>
          </a:p>
        </p:txBody>
      </p:sp>
    </p:spTree>
    <p:extLst>
      <p:ext uri="{BB962C8B-B14F-4D97-AF65-F5344CB8AC3E}">
        <p14:creationId xmlns:p14="http://schemas.microsoft.com/office/powerpoint/2010/main" val="3269527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30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3500"/>
                            </p:stCondLst>
                            <p:childTnLst>
                              <p:par>
                                <p:cTn id="30" presetID="16" presetClass="entr" presetSubtype="37"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outVertical)">
                                      <p:cBhvr>
                                        <p:cTn id="32" dur="500"/>
                                        <p:tgtEl>
                                          <p:spTgt spid="17"/>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outVertical)">
                                      <p:cBhvr>
                                        <p:cTn id="35" dur="500"/>
                                        <p:tgtEl>
                                          <p:spTgt spid="22"/>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2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17"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396EF59-D5CB-FF42-A1CF-8A856B9B58CA}"/>
              </a:ext>
            </a:extLst>
          </p:cNvPr>
          <p:cNvPicPr>
            <a:picLocks noChangeAspect="1"/>
          </p:cNvPicPr>
          <p:nvPr/>
        </p:nvPicPr>
        <p:blipFill rotWithShape="1">
          <a:blip r:embed="rId2"/>
          <a:srcRect l="6797" b="37144"/>
          <a:stretch/>
        </p:blipFill>
        <p:spPr>
          <a:xfrm>
            <a:off x="1" y="4656984"/>
            <a:ext cx="6096000" cy="2201016"/>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Title 1">
            <a:extLst>
              <a:ext uri="{FF2B5EF4-FFF2-40B4-BE49-F238E27FC236}">
                <a16:creationId xmlns:a16="http://schemas.microsoft.com/office/drawing/2014/main" id="{F7F20739-6A37-2B47-85A7-92C6BCA9B5B6}"/>
              </a:ext>
            </a:extLst>
          </p:cNvPr>
          <p:cNvSpPr txBox="1">
            <a:spLocks/>
          </p:cNvSpPr>
          <p:nvPr/>
        </p:nvSpPr>
        <p:spPr>
          <a:xfrm>
            <a:off x="335642" y="1197924"/>
            <a:ext cx="5377824"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Custom solutions</a:t>
            </a:r>
            <a:endParaRPr lang="en-GB" sz="4000" dirty="0">
              <a:latin typeface="Arial" panose="020B0604020202020204" pitchFamily="34" charset="0"/>
              <a:ea typeface="Helvetica Neue" panose="02000403000000020004" pitchFamily="2" charset="0"/>
              <a:cs typeface="Arial" panose="020B0604020202020204" pitchFamily="34" charset="0"/>
            </a:endParaRPr>
          </a:p>
        </p:txBody>
      </p:sp>
      <p:pic>
        <p:nvPicPr>
          <p:cNvPr id="3" name="Image 2">
            <a:extLst>
              <a:ext uri="{FF2B5EF4-FFF2-40B4-BE49-F238E27FC236}">
                <a16:creationId xmlns:a16="http://schemas.microsoft.com/office/drawing/2014/main" id="{9A4C60C6-1D8D-9247-817F-FF008C59A847}"/>
              </a:ext>
            </a:extLst>
          </p:cNvPr>
          <p:cNvPicPr>
            <a:picLocks noChangeAspect="1"/>
          </p:cNvPicPr>
          <p:nvPr/>
        </p:nvPicPr>
        <p:blipFill rotWithShape="1">
          <a:blip r:embed="rId3"/>
          <a:srcRect l="7304" r="27586" b="12358"/>
          <a:stretch/>
        </p:blipFill>
        <p:spPr>
          <a:xfrm rot="16200000">
            <a:off x="6155595" y="282365"/>
            <a:ext cx="5378363" cy="6694447"/>
          </a:xfrm>
          <a:prstGeom prst="rect">
            <a:avLst/>
          </a:prstGeom>
        </p:spPr>
      </p:pic>
      <p:sp>
        <p:nvSpPr>
          <p:cNvPr id="5" name="Rectangle 4">
            <a:extLst>
              <a:ext uri="{FF2B5EF4-FFF2-40B4-BE49-F238E27FC236}">
                <a16:creationId xmlns:a16="http://schemas.microsoft.com/office/drawing/2014/main" id="{AE309C56-283D-7B4F-A3E9-62CE735E7803}"/>
              </a:ext>
            </a:extLst>
          </p:cNvPr>
          <p:cNvSpPr/>
          <p:nvPr/>
        </p:nvSpPr>
        <p:spPr>
          <a:xfrm>
            <a:off x="222022" y="1989799"/>
            <a:ext cx="5651957" cy="2616101"/>
          </a:xfrm>
          <a:prstGeom prst="rect">
            <a:avLst/>
          </a:prstGeom>
        </p:spPr>
        <p:txBody>
          <a:bodyPr wrap="square">
            <a:spAutoFit/>
          </a:bodyPr>
          <a:lstStyle/>
          <a:p>
            <a:r>
              <a:rPr lang="fr-FR" dirty="0">
                <a:latin typeface="Arial" panose="020B0604020202020204" pitchFamily="34" charset="0"/>
                <a:cs typeface="Arial" panose="020B0604020202020204" pitchFamily="34" charset="0"/>
              </a:rPr>
              <a:t>Our installation versions cabinets and </a:t>
            </a:r>
            <a:r>
              <a:rPr lang="fr-FR" dirty="0" err="1">
                <a:latin typeface="Arial" panose="020B0604020202020204" pitchFamily="34" charset="0"/>
                <a:cs typeface="Arial" panose="020B0604020202020204" pitchFamily="34" charset="0"/>
              </a:rPr>
              <a:t>accessories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can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specified</a:t>
            </a:r>
            <a:r>
              <a:rPr lang="fr-FR" dirty="0">
                <a:latin typeface="Arial" panose="020B0604020202020204" pitchFamily="34" charset="0"/>
                <a:cs typeface="Arial" panose="020B0604020202020204" pitchFamily="34" charset="0"/>
              </a:rPr>
              <a:t> in black, white or any RAL </a:t>
            </a:r>
            <a:r>
              <a:rPr lang="fr-FR" dirty="0" err="1">
                <a:latin typeface="Arial" panose="020B0604020202020204" pitchFamily="34" charset="0"/>
                <a:cs typeface="Arial" panose="020B0604020202020204" pitchFamily="34" charset="0"/>
              </a:rPr>
              <a:t>colour</a:t>
            </a:r>
            <a:r>
              <a:rPr lang="fr-FR" dirty="0">
                <a:latin typeface="Arial" panose="020B0604020202020204" pitchFamily="34" charset="0"/>
                <a:cs typeface="Arial" panose="020B0604020202020204" pitchFamily="34" charset="0"/>
              </a:rPr>
              <a:t> for </a:t>
            </a:r>
            <a:r>
              <a:rPr lang="fr-FR" dirty="0" err="1">
                <a:latin typeface="Arial" panose="020B0604020202020204" pitchFamily="34" charset="0"/>
                <a:cs typeface="Arial" panose="020B0604020202020204" pitchFamily="34" charset="0"/>
              </a:rPr>
              <a:t>projects</a:t>
            </a:r>
            <a:r>
              <a:rPr lang="fr-FR" dirty="0">
                <a:latin typeface="Arial" panose="020B0604020202020204" pitchFamily="34" charset="0"/>
                <a:cs typeface="Arial" panose="020B0604020202020204" pitchFamily="34" charset="0"/>
              </a:rPr>
              <a:t> </a:t>
            </a:r>
            <a:r>
              <a:rPr lang="en" dirty="0">
                <a:latin typeface="Arial" panose="020B0604020202020204" pitchFamily="34" charset="0"/>
                <a:cs typeface="Arial" panose="020B0604020202020204" pitchFamily="34" charset="0"/>
              </a:rPr>
              <a:t>that require the greatest degree of customi</a:t>
            </a:r>
            <a:r>
              <a:rPr lang="fr-FR" dirty="0">
                <a:latin typeface="Arial" panose="020B0604020202020204" pitchFamily="34" charset="0"/>
                <a:cs typeface="Arial" panose="020B0604020202020204" pitchFamily="34" charset="0"/>
              </a:rPr>
              <a:t>z</a:t>
            </a:r>
            <a:r>
              <a:rPr lang="en" dirty="0">
                <a:latin typeface="Arial" panose="020B0604020202020204" pitchFamily="34" charset="0"/>
                <a:cs typeface="Arial" panose="020B0604020202020204" pitchFamily="34" charset="0"/>
              </a:rPr>
              <a:t>ation. </a:t>
            </a:r>
          </a:p>
          <a:p>
            <a:endParaRPr lang="en"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For sports &amp; </a:t>
            </a:r>
            <a:r>
              <a:rPr lang="fr-FR" dirty="0" err="1">
                <a:latin typeface="Arial" panose="020B0604020202020204" pitchFamily="34" charset="0"/>
                <a:cs typeface="Arial" panose="020B0604020202020204" pitchFamily="34" charset="0"/>
              </a:rPr>
              <a:t>arenas</a:t>
            </a:r>
            <a:r>
              <a:rPr lang="fr-FR" dirty="0">
                <a:latin typeface="Arial" panose="020B0604020202020204" pitchFamily="34" charset="0"/>
                <a:cs typeface="Arial" panose="020B0604020202020204" pitchFamily="34" charset="0"/>
              </a:rPr>
              <a:t>, the RAL </a:t>
            </a:r>
            <a:r>
              <a:rPr lang="fr-FR" dirty="0" err="1">
                <a:latin typeface="Arial" panose="020B0604020202020204" pitchFamily="34" charset="0"/>
                <a:cs typeface="Arial" panose="020B0604020202020204" pitchFamily="34" charset="0"/>
              </a:rPr>
              <a:t>colour</a:t>
            </a:r>
            <a:r>
              <a:rPr lang="fr-FR" dirty="0">
                <a:latin typeface="Arial" panose="020B0604020202020204" pitchFamily="34" charset="0"/>
                <a:cs typeface="Arial" panose="020B0604020202020204" pitchFamily="34" charset="0"/>
              </a:rPr>
              <a:t> option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usually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required</a:t>
            </a:r>
            <a:r>
              <a:rPr lang="fr-FR" dirty="0">
                <a:latin typeface="Arial" panose="020B0604020202020204" pitchFamily="34" charset="0"/>
                <a:cs typeface="Arial" panose="020B0604020202020204" pitchFamily="34" charset="0"/>
              </a:rPr>
              <a:t> </a:t>
            </a:r>
            <a:r>
              <a:rPr lang="en" dirty="0">
                <a:latin typeface="Arial" panose="020B0604020202020204" pitchFamily="34" charset="0"/>
                <a:cs typeface="Arial" panose="020B0604020202020204" pitchFamily="34" charset="0"/>
              </a:rPr>
              <a:t>to match the steel beams of a roof for example, assuring a </a:t>
            </a:r>
            <a:r>
              <a:rPr lang="en" dirty="0">
                <a:solidFill>
                  <a:srgbClr val="3A57A7"/>
                </a:solidFill>
                <a:latin typeface="Arial" panose="020B0604020202020204" pitchFamily="34" charset="0"/>
                <a:cs typeface="Arial" panose="020B0604020202020204" pitchFamily="34" charset="0"/>
              </a:rPr>
              <a:t>low visual impact</a:t>
            </a:r>
            <a:r>
              <a:rPr lang="en" dirty="0">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cxnSp>
        <p:nvCxnSpPr>
          <p:cNvPr id="13" name="Connecteur droit 12">
            <a:extLst>
              <a:ext uri="{FF2B5EF4-FFF2-40B4-BE49-F238E27FC236}">
                <a16:creationId xmlns:a16="http://schemas.microsoft.com/office/drawing/2014/main" id="{9B4A3F4B-D47A-6B42-90B9-A1491FBF383A}"/>
              </a:ext>
            </a:extLst>
          </p:cNvPr>
          <p:cNvCxnSpPr>
            <a:cxnSpLocks/>
          </p:cNvCxnSpPr>
          <p:nvPr/>
        </p:nvCxnSpPr>
        <p:spPr>
          <a:xfrm>
            <a:off x="0" y="4656984"/>
            <a:ext cx="6049108"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382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par>
                          <p:cTn id="16" fill="hold">
                            <p:stCondLst>
                              <p:cond delay="375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425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3C4D7643-F617-8844-ABB3-1802E94B8AE2}"/>
              </a:ext>
            </a:extLst>
          </p:cNvPr>
          <p:cNvPicPr>
            <a:picLocks noChangeAspect="1"/>
          </p:cNvPicPr>
          <p:nvPr/>
        </p:nvPicPr>
        <p:blipFill>
          <a:blip r:embed="rId2"/>
          <a:stretch>
            <a:fillRect/>
          </a:stretch>
        </p:blipFill>
        <p:spPr>
          <a:xfrm>
            <a:off x="0" y="945504"/>
            <a:ext cx="10371368" cy="5912496"/>
          </a:xfrm>
          <a:prstGeom prst="rect">
            <a:avLst/>
          </a:prstGeom>
        </p:spPr>
      </p:pic>
      <p:sp>
        <p:nvSpPr>
          <p:cNvPr id="5" name="Rectangle 4">
            <a:extLst>
              <a:ext uri="{FF2B5EF4-FFF2-40B4-BE49-F238E27FC236}">
                <a16:creationId xmlns:a16="http://schemas.microsoft.com/office/drawing/2014/main" id="{53E67503-3FD4-1B4F-B097-FCC88B5368D4}"/>
              </a:ext>
            </a:extLst>
          </p:cNvPr>
          <p:cNvSpPr/>
          <p:nvPr/>
        </p:nvSpPr>
        <p:spPr>
          <a:xfrm>
            <a:off x="7872762" y="2209651"/>
            <a:ext cx="4125950" cy="830997"/>
          </a:xfrm>
          <a:prstGeom prst="rect">
            <a:avLst/>
          </a:prstGeom>
        </p:spPr>
        <p:txBody>
          <a:bodyPr wrap="square">
            <a:spAutoFit/>
          </a:bodyPr>
          <a:lstStyle/>
          <a:p>
            <a:r>
              <a:rPr lang="fr-FR" sz="1200" dirty="0">
                <a:latin typeface="Arial" panose="020B0604020202020204" pitchFamily="34" charset="0"/>
                <a:cs typeface="Arial" panose="020B0604020202020204" pitchFamily="34" charset="0"/>
              </a:rPr>
              <a:t>NEXO </a:t>
            </a:r>
            <a:r>
              <a:rPr lang="fr-FR" sz="1200" dirty="0" err="1">
                <a:latin typeface="Arial" panose="020B0604020202020204" pitchFamily="34" charset="0"/>
                <a:cs typeface="Arial" panose="020B0604020202020204" pitchFamily="34" charset="0"/>
              </a:rPr>
              <a:t>systems</a:t>
            </a:r>
            <a:r>
              <a:rPr lang="fr-FR" sz="1200" dirty="0">
                <a:latin typeface="Arial" panose="020B0604020202020204" pitchFamily="34" charset="0"/>
                <a:cs typeface="Arial" panose="020B0604020202020204" pitchFamily="34" charset="0"/>
              </a:rPr>
              <a:t> are </a:t>
            </a:r>
            <a:r>
              <a:rPr lang="fr-FR" sz="1200" dirty="0" err="1">
                <a:latin typeface="Arial" panose="020B0604020202020204" pitchFamily="34" charset="0"/>
                <a:cs typeface="Arial" panose="020B0604020202020204" pitchFamily="34" charset="0"/>
              </a:rPr>
              <a:t>distributed</a:t>
            </a:r>
            <a:r>
              <a:rPr lang="fr-FR" sz="1200" dirty="0">
                <a:latin typeface="Arial" panose="020B0604020202020204" pitchFamily="34" charset="0"/>
                <a:cs typeface="Arial" panose="020B0604020202020204" pitchFamily="34" charset="0"/>
              </a:rPr>
              <a:t> by a network of 50 </a:t>
            </a:r>
            <a:r>
              <a:rPr lang="fr-FR" sz="1200" dirty="0" err="1">
                <a:latin typeface="Arial" panose="020B0604020202020204" pitchFamily="34" charset="0"/>
                <a:cs typeface="Arial" panose="020B0604020202020204" pitchFamily="34" charset="0"/>
              </a:rPr>
              <a:t>independent</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distributors</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worldwide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each</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chosen</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carefully</a:t>
            </a:r>
            <a:r>
              <a:rPr lang="fr-FR" sz="1200" dirty="0">
                <a:latin typeface="Arial" panose="020B0604020202020204" pitchFamily="34" charset="0"/>
                <a:cs typeface="Arial" panose="020B0604020202020204" pitchFamily="34" charset="0"/>
              </a:rPr>
              <a:t> for </a:t>
            </a:r>
            <a:r>
              <a:rPr lang="fr-FR" sz="1200" dirty="0" err="1">
                <a:latin typeface="Arial" panose="020B0604020202020204" pitchFamily="34" charset="0"/>
                <a:cs typeface="Arial" panose="020B0604020202020204" pitchFamily="34" charset="0"/>
              </a:rPr>
              <a:t>their</a:t>
            </a:r>
            <a:r>
              <a:rPr lang="fr-FR" sz="1200" dirty="0">
                <a:latin typeface="Arial" panose="020B0604020202020204" pitchFamily="34" charset="0"/>
                <a:cs typeface="Arial" panose="020B0604020202020204" pitchFamily="34" charset="0"/>
              </a:rPr>
              <a:t> expertise and provision of high-</a:t>
            </a:r>
            <a:r>
              <a:rPr lang="fr-FR" sz="1200" dirty="0" err="1">
                <a:latin typeface="Arial" panose="020B0604020202020204" pitchFamily="34" charset="0"/>
                <a:cs typeface="Arial" panose="020B0604020202020204" pitchFamily="34" charset="0"/>
              </a:rPr>
              <a:t>level</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technical</a:t>
            </a:r>
            <a:r>
              <a:rPr lang="fr-FR" sz="1200" dirty="0">
                <a:latin typeface="Arial" panose="020B0604020202020204" pitchFamily="34" charset="0"/>
                <a:cs typeface="Arial" panose="020B0604020202020204" pitchFamily="34" charset="0"/>
              </a:rPr>
              <a:t> and </a:t>
            </a:r>
            <a:r>
              <a:rPr lang="fr-FR" sz="1200" dirty="0" err="1">
                <a:latin typeface="Arial" panose="020B0604020202020204" pitchFamily="34" charset="0"/>
                <a:cs typeface="Arial" panose="020B0604020202020204" pitchFamily="34" charset="0"/>
              </a:rPr>
              <a:t>customer</a:t>
            </a:r>
            <a:r>
              <a:rPr lang="fr-FR" sz="1200" dirty="0">
                <a:latin typeface="Arial" panose="020B0604020202020204" pitchFamily="34" charset="0"/>
                <a:cs typeface="Arial" panose="020B0604020202020204" pitchFamily="34" charset="0"/>
              </a:rPr>
              <a:t> support.</a:t>
            </a:r>
          </a:p>
        </p:txBody>
      </p:sp>
      <p:sp>
        <p:nvSpPr>
          <p:cNvPr id="7" name="Title 1">
            <a:extLst>
              <a:ext uri="{FF2B5EF4-FFF2-40B4-BE49-F238E27FC236}">
                <a16:creationId xmlns:a16="http://schemas.microsoft.com/office/drawing/2014/main" id="{29CF77E7-9F22-D442-94B0-F9F026D16F3F}"/>
              </a:ext>
            </a:extLst>
          </p:cNvPr>
          <p:cNvSpPr txBox="1">
            <a:spLocks/>
          </p:cNvSpPr>
          <p:nvPr/>
        </p:nvSpPr>
        <p:spPr>
          <a:xfrm>
            <a:off x="7872762" y="1024967"/>
            <a:ext cx="4245517"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sz="4000" dirty="0">
                <a:solidFill>
                  <a:srgbClr val="3A57A7"/>
                </a:solidFill>
                <a:latin typeface="Arial" panose="020B0604020202020204" pitchFamily="34" charset="0"/>
                <a:ea typeface="Helvetica Neue" panose="02000403000000020004" pitchFamily="2" charset="0"/>
                <a:cs typeface="Arial" panose="020B0604020202020204" pitchFamily="34" charset="0"/>
              </a:rPr>
              <a:t>A global sales &amp; </a:t>
            </a:r>
            <a:r>
              <a:rPr lang="en" sz="4000" dirty="0">
                <a:latin typeface="Arial" panose="020B0604020202020204" pitchFamily="34" charset="0"/>
                <a:ea typeface="Helvetica Neue" panose="02000403000000020004" pitchFamily="2" charset="0"/>
                <a:cs typeface="Arial" panose="020B0604020202020204" pitchFamily="34" charset="0"/>
              </a:rPr>
              <a:t>support network</a:t>
            </a:r>
            <a:endParaRPr lang="en-GB" sz="4000" dirty="0">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4137246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926C638-AD05-4145-8C15-2163C96EDCAF}"/>
              </a:ext>
            </a:extLst>
          </p:cNvPr>
          <p:cNvPicPr>
            <a:picLocks noChangeAspect="1"/>
          </p:cNvPicPr>
          <p:nvPr/>
        </p:nvPicPr>
        <p:blipFill rotWithShape="1">
          <a:blip r:embed="rId2"/>
          <a:srcRect b="3046"/>
          <a:stretch/>
        </p:blipFill>
        <p:spPr>
          <a:xfrm>
            <a:off x="794243" y="945740"/>
            <a:ext cx="10603514" cy="5912260"/>
          </a:xfrm>
          <a:prstGeom prst="rect">
            <a:avLst/>
          </a:prstGeom>
        </p:spPr>
      </p:pic>
      <p:sp>
        <p:nvSpPr>
          <p:cNvPr id="13" name="Title 1">
            <a:extLst>
              <a:ext uri="{FF2B5EF4-FFF2-40B4-BE49-F238E27FC236}">
                <a16:creationId xmlns:a16="http://schemas.microsoft.com/office/drawing/2014/main" id="{2D79818C-7C09-1E43-8269-9C55CCD8731C}"/>
              </a:ext>
            </a:extLst>
          </p:cNvPr>
          <p:cNvSpPr txBox="1">
            <a:spLocks/>
          </p:cNvSpPr>
          <p:nvPr/>
        </p:nvSpPr>
        <p:spPr>
          <a:xfrm>
            <a:off x="177800" y="1278010"/>
            <a:ext cx="5377824"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Product Legacy </a:t>
            </a:r>
          </a:p>
          <a:p>
            <a:r>
              <a:rPr lang="en-GB" sz="4000" dirty="0">
                <a:latin typeface="Arial" panose="020B0604020202020204" pitchFamily="34" charset="0"/>
                <a:ea typeface="Helvetica Neue" panose="02000403000000020004" pitchFamily="2" charset="0"/>
                <a:cs typeface="Arial" panose="020B0604020202020204" pitchFamily="34" charset="0"/>
              </a:rPr>
              <a:t>and Timeline.</a:t>
            </a:r>
          </a:p>
        </p:txBody>
      </p:sp>
      <p:sp>
        <p:nvSpPr>
          <p:cNvPr id="14" name="Title 1">
            <a:extLst>
              <a:ext uri="{FF2B5EF4-FFF2-40B4-BE49-F238E27FC236}">
                <a16:creationId xmlns:a16="http://schemas.microsoft.com/office/drawing/2014/main" id="{11E74CBA-ADD6-9242-8A66-CAA8DF705297}"/>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Tree>
    <p:extLst>
      <p:ext uri="{BB962C8B-B14F-4D97-AF65-F5344CB8AC3E}">
        <p14:creationId xmlns:p14="http://schemas.microsoft.com/office/powerpoint/2010/main" val="3452965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39A45367-946C-5D4A-B0AA-9052CDEB42E9}"/>
              </a:ext>
            </a:extLst>
          </p:cNvPr>
          <p:cNvPicPr>
            <a:picLocks noChangeAspect="1"/>
          </p:cNvPicPr>
          <p:nvPr/>
        </p:nvPicPr>
        <p:blipFill>
          <a:blip r:embed="rId2"/>
          <a:stretch>
            <a:fillRect/>
          </a:stretch>
        </p:blipFill>
        <p:spPr>
          <a:xfrm>
            <a:off x="0" y="929269"/>
            <a:ext cx="12199000" cy="592873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Title 1">
            <a:extLst>
              <a:ext uri="{FF2B5EF4-FFF2-40B4-BE49-F238E27FC236}">
                <a16:creationId xmlns:a16="http://schemas.microsoft.com/office/drawing/2014/main" id="{F7F20739-6A37-2B47-85A7-92C6BCA9B5B6}"/>
              </a:ext>
            </a:extLst>
          </p:cNvPr>
          <p:cNvSpPr txBox="1">
            <a:spLocks/>
          </p:cNvSpPr>
          <p:nvPr/>
        </p:nvSpPr>
        <p:spPr>
          <a:xfrm>
            <a:off x="5483074" y="1276542"/>
            <a:ext cx="5377824"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chemeClr val="bg1"/>
                </a:solidFill>
                <a:latin typeface="Arial" panose="020B0604020202020204" pitchFamily="34" charset="0"/>
                <a:ea typeface="Helvetica Neue" panose="02000403000000020004" pitchFamily="2" charset="0"/>
                <a:cs typeface="Arial" panose="020B0604020202020204" pitchFamily="34" charset="0"/>
              </a:rPr>
              <a:t>Quality</a:t>
            </a: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 </a:t>
            </a:r>
            <a:r>
              <a:rPr lang="en-GB" sz="4000" dirty="0">
                <a:solidFill>
                  <a:schemeClr val="bg1"/>
                </a:solidFill>
                <a:latin typeface="Arial" panose="020B0604020202020204" pitchFamily="34" charset="0"/>
                <a:ea typeface="Helvetica Neue" panose="02000403000000020004" pitchFamily="2" charset="0"/>
                <a:cs typeface="Arial" panose="020B0604020202020204" pitchFamily="34" charset="0"/>
              </a:rPr>
              <a:t>&amp; Certifications</a:t>
            </a:r>
          </a:p>
        </p:txBody>
      </p:sp>
      <p:pic>
        <p:nvPicPr>
          <p:cNvPr id="11" name="Image 10">
            <a:extLst>
              <a:ext uri="{FF2B5EF4-FFF2-40B4-BE49-F238E27FC236}">
                <a16:creationId xmlns:a16="http://schemas.microsoft.com/office/drawing/2014/main" id="{4277D8AA-2ECF-5546-B6F6-CD972382E23A}"/>
              </a:ext>
            </a:extLst>
          </p:cNvPr>
          <p:cNvPicPr>
            <a:picLocks noChangeAspect="1"/>
          </p:cNvPicPr>
          <p:nvPr/>
        </p:nvPicPr>
        <p:blipFill>
          <a:blip r:embed="rId3"/>
          <a:stretch>
            <a:fillRect/>
          </a:stretch>
        </p:blipFill>
        <p:spPr>
          <a:xfrm>
            <a:off x="6051178" y="5313544"/>
            <a:ext cx="1630960" cy="754270"/>
          </a:xfrm>
          <a:prstGeom prst="rect">
            <a:avLst/>
          </a:prstGeom>
        </p:spPr>
      </p:pic>
      <p:pic>
        <p:nvPicPr>
          <p:cNvPr id="25" name="Image 24">
            <a:extLst>
              <a:ext uri="{FF2B5EF4-FFF2-40B4-BE49-F238E27FC236}">
                <a16:creationId xmlns:a16="http://schemas.microsoft.com/office/drawing/2014/main" id="{21583BE2-0B6F-D748-BFD0-8FDAF091E314}"/>
              </a:ext>
            </a:extLst>
          </p:cNvPr>
          <p:cNvPicPr>
            <a:picLocks noChangeAspect="1"/>
          </p:cNvPicPr>
          <p:nvPr/>
        </p:nvPicPr>
        <p:blipFill>
          <a:blip r:embed="rId4"/>
          <a:stretch>
            <a:fillRect/>
          </a:stretch>
        </p:blipFill>
        <p:spPr>
          <a:xfrm>
            <a:off x="6421536" y="3893635"/>
            <a:ext cx="897626" cy="641055"/>
          </a:xfrm>
          <a:prstGeom prst="rect">
            <a:avLst/>
          </a:prstGeom>
        </p:spPr>
      </p:pic>
      <p:pic>
        <p:nvPicPr>
          <p:cNvPr id="27" name="Image 26">
            <a:extLst>
              <a:ext uri="{FF2B5EF4-FFF2-40B4-BE49-F238E27FC236}">
                <a16:creationId xmlns:a16="http://schemas.microsoft.com/office/drawing/2014/main" id="{237DA3A6-B4C7-A74C-9EB1-154086FF7EB6}"/>
              </a:ext>
            </a:extLst>
          </p:cNvPr>
          <p:cNvPicPr>
            <a:picLocks noChangeAspect="1"/>
          </p:cNvPicPr>
          <p:nvPr/>
        </p:nvPicPr>
        <p:blipFill>
          <a:blip r:embed="rId5"/>
          <a:stretch>
            <a:fillRect/>
          </a:stretch>
        </p:blipFill>
        <p:spPr>
          <a:xfrm>
            <a:off x="8930873" y="3438970"/>
            <a:ext cx="1337485" cy="1341508"/>
          </a:xfrm>
          <a:prstGeom prst="rect">
            <a:avLst/>
          </a:prstGeom>
        </p:spPr>
      </p:pic>
      <p:pic>
        <p:nvPicPr>
          <p:cNvPr id="29" name="Image 28">
            <a:extLst>
              <a:ext uri="{FF2B5EF4-FFF2-40B4-BE49-F238E27FC236}">
                <a16:creationId xmlns:a16="http://schemas.microsoft.com/office/drawing/2014/main" id="{E236F921-3C69-584F-92FD-8C64DC1BC365}"/>
              </a:ext>
            </a:extLst>
          </p:cNvPr>
          <p:cNvPicPr>
            <a:picLocks noChangeAspect="1"/>
          </p:cNvPicPr>
          <p:nvPr/>
        </p:nvPicPr>
        <p:blipFill>
          <a:blip r:embed="rId6"/>
          <a:stretch>
            <a:fillRect/>
          </a:stretch>
        </p:blipFill>
        <p:spPr>
          <a:xfrm>
            <a:off x="9101470" y="5054536"/>
            <a:ext cx="996289" cy="1003077"/>
          </a:xfrm>
          <a:prstGeom prst="rect">
            <a:avLst/>
          </a:prstGeom>
        </p:spPr>
      </p:pic>
      <p:sp>
        <p:nvSpPr>
          <p:cNvPr id="30" name="Rectangle 29">
            <a:extLst>
              <a:ext uri="{FF2B5EF4-FFF2-40B4-BE49-F238E27FC236}">
                <a16:creationId xmlns:a16="http://schemas.microsoft.com/office/drawing/2014/main" id="{C28A1CA9-2594-3F46-8775-9971FB3D6DE1}"/>
              </a:ext>
            </a:extLst>
          </p:cNvPr>
          <p:cNvSpPr/>
          <p:nvPr/>
        </p:nvSpPr>
        <p:spPr>
          <a:xfrm>
            <a:off x="4274635" y="1990211"/>
            <a:ext cx="7794702" cy="1077218"/>
          </a:xfrm>
          <a:prstGeom prst="rect">
            <a:avLst/>
          </a:prstGeom>
        </p:spPr>
        <p:txBody>
          <a:bodyPr wrap="square">
            <a:spAutoFit/>
          </a:bodyPr>
          <a:lstStyle/>
          <a:p>
            <a:pPr algn="ctr"/>
            <a:r>
              <a:rPr lang="fr-FR" sz="1600" dirty="0">
                <a:solidFill>
                  <a:schemeClr val="bg1"/>
                </a:solidFill>
                <a:latin typeface="Arial" panose="020B0604020202020204" pitchFamily="34" charset="0"/>
                <a:cs typeface="Arial" panose="020B0604020202020204" pitchFamily="34" charset="0"/>
              </a:rPr>
              <a:t>In </a:t>
            </a:r>
            <a:r>
              <a:rPr lang="fr-FR" sz="1600" dirty="0" err="1">
                <a:solidFill>
                  <a:schemeClr val="bg1"/>
                </a:solidFill>
                <a:latin typeface="Arial" panose="020B0604020202020204" pitchFamily="34" charset="0"/>
                <a:cs typeface="Arial" panose="020B0604020202020204" pitchFamily="34" charset="0"/>
              </a:rPr>
              <a:t>order</a:t>
            </a:r>
            <a:r>
              <a:rPr lang="fr-FR" sz="1600" dirty="0">
                <a:solidFill>
                  <a:schemeClr val="bg1"/>
                </a:solidFill>
                <a:latin typeface="Arial" panose="020B0604020202020204" pitchFamily="34" charset="0"/>
                <a:cs typeface="Arial" panose="020B0604020202020204" pitchFamily="34" charset="0"/>
              </a:rPr>
              <a:t> to </a:t>
            </a:r>
            <a:r>
              <a:rPr lang="fr-FR" sz="1600" dirty="0" err="1">
                <a:solidFill>
                  <a:schemeClr val="bg1"/>
                </a:solidFill>
                <a:latin typeface="Arial" panose="020B0604020202020204" pitchFamily="34" charset="0"/>
                <a:cs typeface="Arial" panose="020B0604020202020204" pitchFamily="34" charset="0"/>
              </a:rPr>
              <a:t>meet</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our</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customers</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requirements</a:t>
            </a:r>
            <a:r>
              <a:rPr lang="fr-FR" sz="1600" dirty="0">
                <a:solidFill>
                  <a:schemeClr val="bg1"/>
                </a:solidFill>
                <a:latin typeface="Arial" panose="020B0604020202020204" pitchFamily="34" charset="0"/>
                <a:cs typeface="Arial" panose="020B0604020202020204" pitchFamily="34" charset="0"/>
              </a:rPr>
              <a:t> and </a:t>
            </a:r>
            <a:r>
              <a:rPr lang="fr-FR" sz="1600" dirty="0" err="1">
                <a:solidFill>
                  <a:schemeClr val="bg1"/>
                </a:solidFill>
                <a:latin typeface="Arial" panose="020B0604020202020204" pitchFamily="34" charset="0"/>
                <a:cs typeface="Arial" panose="020B0604020202020204" pitchFamily="34" charset="0"/>
              </a:rPr>
              <a:t>enhance</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their</a:t>
            </a:r>
            <a:r>
              <a:rPr lang="fr-FR" sz="1600" dirty="0">
                <a:solidFill>
                  <a:schemeClr val="bg1"/>
                </a:solidFill>
                <a:latin typeface="Arial" panose="020B0604020202020204" pitchFamily="34" charset="0"/>
                <a:cs typeface="Arial" panose="020B0604020202020204" pitchFamily="34" charset="0"/>
              </a:rPr>
              <a:t> satisfaction, NEXO </a:t>
            </a:r>
            <a:r>
              <a:rPr lang="fr-FR" sz="1600" dirty="0" err="1">
                <a:solidFill>
                  <a:schemeClr val="bg1"/>
                </a:solidFill>
                <a:latin typeface="Arial" panose="020B0604020202020204" pitchFamily="34" charset="0"/>
                <a:cs typeface="Arial" panose="020B0604020202020204" pitchFamily="34" charset="0"/>
              </a:rPr>
              <a:t>is</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continually</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identifying</a:t>
            </a:r>
            <a:r>
              <a:rPr lang="fr-FR" sz="1600" dirty="0">
                <a:solidFill>
                  <a:schemeClr val="bg1"/>
                </a:solidFill>
                <a:latin typeface="Arial" panose="020B0604020202020204" pitchFamily="34" charset="0"/>
                <a:cs typeface="Arial" panose="020B0604020202020204" pitchFamily="34" charset="0"/>
              </a:rPr>
              <a:t> the best options </a:t>
            </a:r>
            <a:r>
              <a:rPr lang="fr-FR" sz="1600" dirty="0" err="1">
                <a:solidFill>
                  <a:schemeClr val="bg1"/>
                </a:solidFill>
                <a:latin typeface="Arial" panose="020B0604020202020204" pitchFamily="34" charset="0"/>
                <a:cs typeface="Arial" panose="020B0604020202020204" pitchFamily="34" charset="0"/>
              </a:rPr>
              <a:t>necessary</a:t>
            </a:r>
            <a:r>
              <a:rPr lang="fr-FR" sz="1600" dirty="0">
                <a:solidFill>
                  <a:schemeClr val="bg1"/>
                </a:solidFill>
                <a:latin typeface="Arial" panose="020B0604020202020204" pitchFamily="34" charset="0"/>
                <a:cs typeface="Arial" panose="020B0604020202020204" pitchFamily="34" charset="0"/>
              </a:rPr>
              <a:t> to set an </a:t>
            </a:r>
            <a:r>
              <a:rPr lang="fr-FR" sz="1600" dirty="0" err="1">
                <a:solidFill>
                  <a:schemeClr val="bg1"/>
                </a:solidFill>
                <a:latin typeface="Arial" panose="020B0604020202020204" pitchFamily="34" charset="0"/>
                <a:cs typeface="Arial" panose="020B0604020202020204" pitchFamily="34" charset="0"/>
              </a:rPr>
              <a:t>exceptional</a:t>
            </a:r>
            <a:r>
              <a:rPr lang="fr-FR" sz="1600" dirty="0">
                <a:solidFill>
                  <a:schemeClr val="bg1"/>
                </a:solidFill>
                <a:latin typeface="Arial" panose="020B0604020202020204" pitchFamily="34" charset="0"/>
                <a:cs typeface="Arial" panose="020B0604020202020204" pitchFamily="34" charset="0"/>
              </a:rPr>
              <a:t> standard of </a:t>
            </a:r>
            <a:r>
              <a:rPr lang="fr-FR" sz="1600" dirty="0" err="1">
                <a:solidFill>
                  <a:schemeClr val="bg1"/>
                </a:solidFill>
                <a:latin typeface="Arial" panose="020B0604020202020204" pitchFamily="34" charset="0"/>
                <a:cs typeface="Arial" panose="020B0604020202020204" pitchFamily="34" charset="0"/>
              </a:rPr>
              <a:t>products</a:t>
            </a:r>
            <a:r>
              <a:rPr lang="fr-FR" sz="1600" dirty="0">
                <a:solidFill>
                  <a:schemeClr val="bg1"/>
                </a:solidFill>
                <a:latin typeface="Arial" panose="020B0604020202020204" pitchFamily="34" charset="0"/>
                <a:cs typeface="Arial" panose="020B0604020202020204" pitchFamily="34" charset="0"/>
              </a:rPr>
              <a:t> and services. The high </a:t>
            </a:r>
            <a:r>
              <a:rPr lang="fr-FR" sz="1600" dirty="0" err="1">
                <a:solidFill>
                  <a:schemeClr val="bg1"/>
                </a:solidFill>
                <a:latin typeface="Arial" panose="020B0604020202020204" pitchFamily="34" charset="0"/>
                <a:cs typeface="Arial" panose="020B0604020202020204" pitchFamily="34" charset="0"/>
              </a:rPr>
              <a:t>quality</a:t>
            </a:r>
            <a:r>
              <a:rPr lang="fr-FR" sz="1600" dirty="0">
                <a:solidFill>
                  <a:schemeClr val="bg1"/>
                </a:solidFill>
                <a:latin typeface="Arial" panose="020B0604020202020204" pitchFamily="34" charset="0"/>
                <a:cs typeface="Arial" panose="020B0604020202020204" pitchFamily="34" charset="0"/>
              </a:rPr>
              <a:t> of </a:t>
            </a:r>
            <a:r>
              <a:rPr lang="fr-FR" sz="1600" dirty="0" err="1">
                <a:solidFill>
                  <a:schemeClr val="bg1"/>
                </a:solidFill>
                <a:latin typeface="Arial" panose="020B0604020202020204" pitchFamily="34" charset="0"/>
                <a:cs typeface="Arial" panose="020B0604020202020204" pitchFamily="34" charset="0"/>
              </a:rPr>
              <a:t>our</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products</a:t>
            </a:r>
            <a:r>
              <a:rPr lang="fr-FR" sz="1600" dirty="0">
                <a:solidFill>
                  <a:schemeClr val="bg1"/>
                </a:solidFill>
                <a:latin typeface="Arial" panose="020B0604020202020204" pitchFamily="34" charset="0"/>
                <a:cs typeface="Arial" panose="020B0604020202020204" pitchFamily="34" charset="0"/>
              </a:rPr>
              <a:t> and services </a:t>
            </a:r>
            <a:r>
              <a:rPr lang="fr-FR" sz="1600" dirty="0" err="1">
                <a:solidFill>
                  <a:schemeClr val="bg1"/>
                </a:solidFill>
                <a:latin typeface="Arial" panose="020B0604020202020204" pitchFamily="34" charset="0"/>
                <a:cs typeface="Arial" panose="020B0604020202020204" pitchFamily="34" charset="0"/>
              </a:rPr>
              <a:t>is</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endorsed</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through</a:t>
            </a:r>
            <a:r>
              <a:rPr lang="fr-FR" sz="1600" dirty="0">
                <a:solidFill>
                  <a:schemeClr val="bg1"/>
                </a:solidFill>
                <a:latin typeface="Arial" panose="020B0604020202020204" pitchFamily="34" charset="0"/>
                <a:cs typeface="Arial" panose="020B0604020202020204" pitchFamily="34" charset="0"/>
              </a:rPr>
              <a:t> certification and a </a:t>
            </a:r>
            <a:r>
              <a:rPr lang="fr-FR" sz="1600" dirty="0" err="1">
                <a:solidFill>
                  <a:schemeClr val="bg1"/>
                </a:solidFill>
                <a:latin typeface="Arial" panose="020B0604020202020204" pitchFamily="34" charset="0"/>
                <a:cs typeface="Arial" panose="020B0604020202020204" pitchFamily="34" charset="0"/>
              </a:rPr>
              <a:t>commitment</a:t>
            </a:r>
            <a:r>
              <a:rPr lang="fr-FR" sz="1600" dirty="0">
                <a:solidFill>
                  <a:schemeClr val="bg1"/>
                </a:solidFill>
                <a:latin typeface="Arial" panose="020B0604020202020204" pitchFamily="34" charset="0"/>
                <a:cs typeface="Arial" panose="020B0604020202020204" pitchFamily="34" charset="0"/>
              </a:rPr>
              <a:t> to </a:t>
            </a:r>
            <a:r>
              <a:rPr lang="fr-FR" sz="1600" dirty="0" err="1">
                <a:solidFill>
                  <a:schemeClr val="bg1"/>
                </a:solidFill>
                <a:latin typeface="Arial" panose="020B0604020202020204" pitchFamily="34" charset="0"/>
                <a:cs typeface="Arial" panose="020B0604020202020204" pitchFamily="34" charset="0"/>
              </a:rPr>
              <a:t>recognised</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methodical</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processes</a:t>
            </a:r>
            <a:r>
              <a:rPr lang="fr-FR" sz="1600" dirty="0">
                <a:solidFill>
                  <a:schemeClr val="bg1"/>
                </a:solidFill>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AB14E1E0-7C2E-FE47-BFEE-108470BD04F3}"/>
              </a:ext>
            </a:extLst>
          </p:cNvPr>
          <p:cNvSpPr/>
          <p:nvPr/>
        </p:nvSpPr>
        <p:spPr>
          <a:xfrm>
            <a:off x="8830012" y="6177782"/>
            <a:ext cx="1539204"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TÜV Certification</a:t>
            </a:r>
          </a:p>
        </p:txBody>
      </p:sp>
      <p:sp>
        <p:nvSpPr>
          <p:cNvPr id="32" name="Rectangle 31">
            <a:extLst>
              <a:ext uri="{FF2B5EF4-FFF2-40B4-BE49-F238E27FC236}">
                <a16:creationId xmlns:a16="http://schemas.microsoft.com/office/drawing/2014/main" id="{518631B6-3333-4242-9F54-B8A0D04A27D6}"/>
              </a:ext>
            </a:extLst>
          </p:cNvPr>
          <p:cNvSpPr/>
          <p:nvPr/>
        </p:nvSpPr>
        <p:spPr>
          <a:xfrm>
            <a:off x="9017691" y="4626589"/>
            <a:ext cx="1163845"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IP 54 Rating</a:t>
            </a:r>
          </a:p>
        </p:txBody>
      </p:sp>
      <p:sp>
        <p:nvSpPr>
          <p:cNvPr id="33" name="Rectangle 32">
            <a:extLst>
              <a:ext uri="{FF2B5EF4-FFF2-40B4-BE49-F238E27FC236}">
                <a16:creationId xmlns:a16="http://schemas.microsoft.com/office/drawing/2014/main" id="{CCA89792-35FE-AF40-8131-0BE3E13BC701}"/>
              </a:ext>
            </a:extLst>
          </p:cNvPr>
          <p:cNvSpPr/>
          <p:nvPr/>
        </p:nvSpPr>
        <p:spPr>
          <a:xfrm>
            <a:off x="5618243" y="4693263"/>
            <a:ext cx="2504212" cy="307777"/>
          </a:xfrm>
          <a:prstGeom prst="rect">
            <a:avLst/>
          </a:prstGeom>
        </p:spPr>
        <p:txBody>
          <a:bodyPr wrap="none">
            <a:spAutoFit/>
          </a:bodyPr>
          <a:lstStyle/>
          <a:p>
            <a:pPr algn="ctr"/>
            <a:r>
              <a:rPr lang="fr-FR" sz="1400" i="1" dirty="0">
                <a:solidFill>
                  <a:schemeClr val="bg1"/>
                </a:solidFill>
                <a:latin typeface="Arial" panose="020B0604020202020204" pitchFamily="34" charset="0"/>
                <a:cs typeface="Arial" panose="020B0604020202020204" pitchFamily="34" charset="0"/>
              </a:rPr>
              <a:t>EC </a:t>
            </a:r>
            <a:r>
              <a:rPr lang="fr-FR" sz="1400" i="1" dirty="0" err="1">
                <a:solidFill>
                  <a:schemeClr val="bg1"/>
                </a:solidFill>
                <a:latin typeface="Arial" panose="020B0604020202020204" pitchFamily="34" charset="0"/>
                <a:cs typeface="Arial" panose="020B0604020202020204" pitchFamily="34" charset="0"/>
              </a:rPr>
              <a:t>Declaration</a:t>
            </a:r>
            <a:r>
              <a:rPr lang="fr-FR" sz="1400" i="1" dirty="0">
                <a:solidFill>
                  <a:schemeClr val="bg1"/>
                </a:solidFill>
                <a:latin typeface="Arial" panose="020B0604020202020204" pitchFamily="34" charset="0"/>
                <a:cs typeface="Arial" panose="020B0604020202020204" pitchFamily="34" charset="0"/>
              </a:rPr>
              <a:t> of </a:t>
            </a:r>
            <a:r>
              <a:rPr lang="fr-FR" sz="1400" i="1" dirty="0" err="1">
                <a:solidFill>
                  <a:schemeClr val="bg1"/>
                </a:solidFill>
                <a:latin typeface="Arial" panose="020B0604020202020204" pitchFamily="34" charset="0"/>
                <a:cs typeface="Arial" panose="020B0604020202020204" pitchFamily="34" charset="0"/>
              </a:rPr>
              <a:t>Conformity</a:t>
            </a:r>
            <a:endParaRPr lang="fr-FR" sz="1400" i="1"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2BA7416-3483-144E-8EE4-1CB1DECA9B4A}"/>
              </a:ext>
            </a:extLst>
          </p:cNvPr>
          <p:cNvSpPr/>
          <p:nvPr/>
        </p:nvSpPr>
        <p:spPr>
          <a:xfrm>
            <a:off x="6421536" y="6120129"/>
            <a:ext cx="941283"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ISO 9001</a:t>
            </a:r>
          </a:p>
        </p:txBody>
      </p:sp>
    </p:spTree>
    <p:extLst>
      <p:ext uri="{BB962C8B-B14F-4D97-AF65-F5344CB8AC3E}">
        <p14:creationId xmlns:p14="http://schemas.microsoft.com/office/powerpoint/2010/main" val="19344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250"/>
                                        <p:tgtEl>
                                          <p:spTgt spid="6"/>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250"/>
                                        <p:tgtEl>
                                          <p:spTgt spid="30"/>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4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1" grpId="0"/>
      <p:bldP spid="32" grpId="0"/>
      <p:bldP spid="33" grpId="0"/>
      <p:bldP spid="3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8214A018-CBEF-C847-863B-F537C40B4A9C}" vid="{2CE7EC7E-1B53-C14C-AA7C-3F4101C01917}"/>
    </a:ext>
  </a:extLst>
</a:theme>
</file>

<file path=docProps/app.xml><?xml version="1.0" encoding="utf-8"?>
<Properties xmlns="http://schemas.openxmlformats.org/officeDocument/2006/extended-properties" xmlns:vt="http://schemas.openxmlformats.org/officeDocument/2006/docPropsVTypes">
  <Template>Thème Office</Template>
  <TotalTime>2755</TotalTime>
  <Words>3158</Words>
  <Application>Microsoft Macintosh PowerPoint</Application>
  <PresentationFormat>Grand écran</PresentationFormat>
  <Paragraphs>237</Paragraphs>
  <Slides>34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34</vt:i4>
      </vt:variant>
    </vt:vector>
  </HeadingPairs>
  <TitlesOfParts>
    <vt:vector size="38"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Florian EUSTACHE</dc:creator>
  <cp:lastModifiedBy>Florian EUSTACHE</cp:lastModifiedBy>
  <cp:revision>126</cp:revision>
  <dcterms:created xsi:type="dcterms:W3CDTF">2020-09-11T13:27:49Z</dcterms:created>
  <dcterms:modified xsi:type="dcterms:W3CDTF">2021-01-27T13:44:38Z</dcterms:modified>
</cp:coreProperties>
</file>