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85" r:id="rId4"/>
    <p:sldId id="287" r:id="rId5"/>
    <p:sldId id="286" r:id="rId6"/>
    <p:sldId id="288" r:id="rId7"/>
    <p:sldId id="289" r:id="rId8"/>
    <p:sldId id="290" r:id="rId9"/>
    <p:sldId id="291" r:id="rId10"/>
    <p:sldId id="292" r:id="rId11"/>
    <p:sldId id="304" r:id="rId12"/>
    <p:sldId id="293" r:id="rId13"/>
    <p:sldId id="305" r:id="rId14"/>
    <p:sldId id="306" r:id="rId15"/>
    <p:sldId id="307" r:id="rId16"/>
    <p:sldId id="308" r:id="rId17"/>
    <p:sldId id="302" r:id="rId18"/>
    <p:sldId id="299" r:id="rId19"/>
    <p:sldId id="311" r:id="rId20"/>
    <p:sldId id="301" r:id="rId21"/>
    <p:sldId id="313" r:id="rId22"/>
    <p:sldId id="312" r:id="rId23"/>
    <p:sldId id="314" r:id="rId24"/>
    <p:sldId id="315" r:id="rId25"/>
    <p:sldId id="317" r:id="rId26"/>
    <p:sldId id="316" r:id="rId27"/>
    <p:sldId id="310" r:id="rId28"/>
    <p:sldId id="303" r:id="rId29"/>
    <p:sldId id="28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7A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63"/>
    <p:restoredTop sz="94670"/>
  </p:normalViewPr>
  <p:slideViewPr>
    <p:cSldViewPr snapToGrid="0" snapToObjects="1">
      <p:cViewPr varScale="1">
        <p:scale>
          <a:sx n="115" d="100"/>
          <a:sy n="115" d="100"/>
        </p:scale>
        <p:origin x="52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hPercent val="40"/>
      <c:rotY val="216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12121"/>
            </a:solidFill>
            <a:ln w="12700" cap="flat">
              <a:noFill/>
              <a:miter lim="400000"/>
            </a:ln>
            <a:effectLst>
              <a:outerShdw blurRad="76200" dist="12700" dir="2700000" algn="tl">
                <a:srgbClr val="000000">
                  <a:alpha val="80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51D-8B42-B33E-0873E5BC1D6A}"/>
              </c:ext>
            </c:extLst>
          </c:dPt>
          <c:dPt>
            <c:idx val="1"/>
            <c:bubble3D val="0"/>
            <c:spPr>
              <a:solidFill>
                <a:srgbClr val="D6D6D6"/>
              </a:solid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80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2-651D-8B42-B33E-0873E5BC1D6A}"/>
              </c:ext>
            </c:extLst>
          </c:dPt>
          <c:dPt>
            <c:idx val="2"/>
            <c:bubble3D val="0"/>
            <c:spPr>
              <a:solidFill>
                <a:srgbClr val="000000"/>
              </a:solid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80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4-651D-8B42-B33E-0873E5BC1D6A}"/>
              </c:ext>
            </c:extLst>
          </c:dPt>
          <c:cat>
            <c:strRef>
              <c:f>Sheet1!$B$1:$D$1</c:f>
              <c:strCache>
                <c:ptCount val="3"/>
                <c:pt idx="0">
                  <c:v>Rental Revenue</c:v>
                </c:pt>
                <c:pt idx="1">
                  <c:v>Resale Price</c:v>
                </c:pt>
                <c:pt idx="2">
                  <c:v>Purchase Price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95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1D-8B42-B33E-0873E5BC1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08654-B720-CE4D-BAB8-1E702CCA8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EA45CB-4239-AF4D-9297-73CE02E3D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6C5BEB-742E-5C43-8F5E-19C111FB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3E241A-E518-9242-B0D0-801545A4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EA56D5-732B-C845-AF21-28F41A00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56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E6EBF-68CA-CA45-AA57-A40D75CF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704F86-C35F-124F-9723-20FD2729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2F12D2-0CEF-5549-A667-D7C818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877A7-7821-6B4C-8497-E07028369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4B1A3-067A-1D4D-A86B-4B831D64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46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737318-0876-0C42-AEDC-B9F4A3E55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C5DA6E-B3F8-AC46-B7F9-E47E80694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85D1E3-163B-F340-84DF-52D0E3BF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3471C4-0A0E-5F48-9620-E7C13707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4D1395-1D1C-C141-986B-23D66008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71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948F6-090E-844A-9254-2FF96ADF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45BCA8-0F57-B84D-A34A-749407232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F36511-C517-7B44-8162-4CBD8126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9BBDBF-615A-3547-9F5F-79A9C623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28E270-A6B2-9C4A-BC68-21FB9B32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92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FCD95-2C40-B843-B3DC-5C37C832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B359D9-0F5F-6B43-B3F8-85ACF79E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8A7137-C419-4849-86DA-C013000D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9147D1-1285-7643-BFE8-96EA1A95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80B21-C754-E54C-A95E-4134B9DB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7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2DBF0-1371-7747-9033-3D3EE636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96206-49F2-2943-AA49-A3FDD1C38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E82C8B-F343-9A4B-B790-5B5205052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BAC31-4C9E-E643-B3A0-A2A58A88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1BCC9-C16C-194D-A669-03BC94C7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F6B667-364A-F54D-8039-318559DA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4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AED8C-3A6A-AB40-ACA1-30637641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4E8981-CAD1-1C4D-9880-9615C37D4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DC9C01-9C56-0946-BF76-75F899EBF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C1749C-2855-E544-A981-848EE4B66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0218F6-FB04-764F-8A24-AAAAA6692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C535CC-62CB-0848-BABC-0C16F5C5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D13881-78FD-CC47-A96B-3D4944B5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3899A5-B5EE-AB45-835A-E0E8C8DB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9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B0794-ED62-5A4D-9D51-77060198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05622A-56E5-1148-9B78-BBCB5E26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0732AB-6D64-DC4C-84C4-3FFC909F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49E96C-6220-7E42-A8BD-61787EC3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08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F30377-5793-5846-9CD5-687FE2C5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7B3C68-C39E-564A-A4FB-FD729460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63547-654E-DA44-A7DB-8DB2E426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74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F2FC0-692B-8B49-893D-D4E3899D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47953-3E3D-F546-9C10-14108147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2742A9-ADA5-4F4C-A3C2-AB37AFBC7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188F28-BF7E-3142-A247-6F829F75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A1475A-7670-EE4E-A5ED-CC3C8EB8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C758A3-DB73-6843-868F-96FABAD9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49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42D50-6C22-A14D-97BE-177569AD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5BDF92-B1E3-9346-ABAD-4F5E22DC6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3E7D-288D-0C41-9319-BA63A7AC2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7F69EC-2D30-6F4B-8556-D8B7090E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944D8A-45E6-0A44-9F99-472A385F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7B1784-00D2-E444-A7C5-536B21E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73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BD2EAB-C5BD-4345-83B9-9CC22454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C8DD8E-2D0D-4D4E-ACB4-F54C015C4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AD3B7-50D1-444C-8067-C329CC0AB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E4C4-AD90-6947-935B-6E3A667C3A68}" type="datetimeFigureOut">
              <a:rPr lang="fr-FR" smtClean="0"/>
              <a:t>04/05/2021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1AB338-C25F-F34F-B5F8-C060B80AE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968280-77E1-CA4C-9B67-3016FBB8A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54ADE3-37B7-0148-8640-F246B40603A4}"/>
              </a:ext>
            </a:extLst>
          </p:cNvPr>
          <p:cNvCxnSpPr/>
          <p:nvPr userDrawn="1"/>
        </p:nvCxnSpPr>
        <p:spPr>
          <a:xfrm>
            <a:off x="0" y="910676"/>
            <a:ext cx="12192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DF72F36A-5E0C-E94D-8364-9E078F8ABC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17042" y="185738"/>
            <a:ext cx="1627247" cy="5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3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43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43.t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tif"/><Relationship Id="rId4" Type="http://schemas.openxmlformats.org/officeDocument/2006/relationships/image" Target="../media/image42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éléments, table, arrangé, ordinateur&#10;&#10;Description générée automatiquement">
            <a:extLst>
              <a:ext uri="{FF2B5EF4-FFF2-40B4-BE49-F238E27FC236}">
                <a16:creationId xmlns:a16="http://schemas.microsoft.com/office/drawing/2014/main" id="{2D393531-45FB-184A-95B5-174D2BA99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" b="20143"/>
          <a:stretch/>
        </p:blipFill>
        <p:spPr>
          <a:xfrm>
            <a:off x="-1" y="1996068"/>
            <a:ext cx="4529271" cy="4777229"/>
          </a:xfrm>
          <a:prstGeom prst="rect">
            <a:avLst/>
          </a:prstGeom>
        </p:spPr>
      </p:pic>
      <p:pic>
        <p:nvPicPr>
          <p:cNvPr id="7" name="Image 6" descr="Une image contenant extérieur, portable, ordinateur, assis&#10;&#10;Description générée automatiquement">
            <a:extLst>
              <a:ext uri="{FF2B5EF4-FFF2-40B4-BE49-F238E27FC236}">
                <a16:creationId xmlns:a16="http://schemas.microsoft.com/office/drawing/2014/main" id="{90FAFCE1-0380-8644-856E-B06839BE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434"/>
          <a:stretch/>
        </p:blipFill>
        <p:spPr>
          <a:xfrm>
            <a:off x="6601880" y="921690"/>
            <a:ext cx="5590119" cy="40442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95AE3B-79D3-CF4A-89AC-8001E48C2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56" y="3214087"/>
            <a:ext cx="3327485" cy="11048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E312DAB-4360-C445-912F-0D9F640BD4CE}"/>
              </a:ext>
            </a:extLst>
          </p:cNvPr>
          <p:cNvSpPr txBox="1"/>
          <p:nvPr/>
        </p:nvSpPr>
        <p:spPr>
          <a:xfrm>
            <a:off x="3955498" y="5613144"/>
            <a:ext cx="42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Enceintes point source compactes</a:t>
            </a:r>
          </a:p>
          <a:p>
            <a:pPr algn="ctr"/>
            <a:r>
              <a:rPr lang="fr-FR" dirty="0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à haute puissance et caisson de graves</a:t>
            </a:r>
          </a:p>
        </p:txBody>
      </p:sp>
    </p:spTree>
    <p:extLst>
      <p:ext uri="{BB962C8B-B14F-4D97-AF65-F5344CB8AC3E}">
        <p14:creationId xmlns:p14="http://schemas.microsoft.com/office/powerpoint/2010/main" val="40379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6E870B3-E027-FA4F-A090-E87C4FC24D63}"/>
              </a:ext>
            </a:extLst>
          </p:cNvPr>
          <p:cNvSpPr/>
          <p:nvPr/>
        </p:nvSpPr>
        <p:spPr>
          <a:xfrm rot="16200000">
            <a:off x="5954632" y="-525246"/>
            <a:ext cx="2660177" cy="9814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3" name="L15 POS BLUE NEW.pdf" descr="L15 POS BLUE NEW.pdf">
            <a:extLst>
              <a:ext uri="{FF2B5EF4-FFF2-40B4-BE49-F238E27FC236}">
                <a16:creationId xmlns:a16="http://schemas.microsoft.com/office/drawing/2014/main" id="{E523DE17-D9E5-A045-9A83-6A5216D1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19" y="1280040"/>
            <a:ext cx="1565044" cy="9801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hase-Coherent">
            <a:extLst>
              <a:ext uri="{FF2B5EF4-FFF2-40B4-BE49-F238E27FC236}">
                <a16:creationId xmlns:a16="http://schemas.microsoft.com/office/drawing/2014/main" id="{6CB9A8CE-6910-8C44-974B-89ACC97A19F4}"/>
              </a:ext>
            </a:extLst>
          </p:cNvPr>
          <p:cNvSpPr txBox="1"/>
          <p:nvPr/>
        </p:nvSpPr>
        <p:spPr>
          <a:xfrm>
            <a:off x="4297680" y="1049580"/>
            <a:ext cx="537807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Caisson de graves </a:t>
            </a:r>
          </a:p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pavillonné</a:t>
            </a: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8” Coax LF, 1.5” HF">
            <a:extLst>
              <a:ext uri="{FF2B5EF4-FFF2-40B4-BE49-F238E27FC236}">
                <a16:creationId xmlns:a16="http://schemas.microsoft.com/office/drawing/2014/main" id="{6BBA8CCC-9AB2-3443-A9C0-B2129154DF67}"/>
              </a:ext>
            </a:extLst>
          </p:cNvPr>
          <p:cNvSpPr txBox="1"/>
          <p:nvPr/>
        </p:nvSpPr>
        <p:spPr>
          <a:xfrm>
            <a:off x="6595629" y="3275335"/>
            <a:ext cx="509117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Haut parleur de graves de 15 pouces longue excursion</a:t>
            </a:r>
          </a:p>
        </p:txBody>
      </p:sp>
      <p:pic>
        <p:nvPicPr>
          <p:cNvPr id="9" name="Image 8" descr="Une image contenant intérieur, assis, ordinateur, sombre&#10;&#10;Description générée automatiquement">
            <a:extLst>
              <a:ext uri="{FF2B5EF4-FFF2-40B4-BE49-F238E27FC236}">
                <a16:creationId xmlns:a16="http://schemas.microsoft.com/office/drawing/2014/main" id="{EEBC3422-EDD4-E64A-906F-8EDE053A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834" y="-1512729"/>
            <a:ext cx="11482459" cy="11482459"/>
          </a:xfrm>
          <a:prstGeom prst="rect">
            <a:avLst/>
          </a:prstGeom>
        </p:spPr>
      </p:pic>
      <p:sp>
        <p:nvSpPr>
          <p:cNvPr id="7" name="66Hz-20kHz…">
            <a:extLst>
              <a:ext uri="{FF2B5EF4-FFF2-40B4-BE49-F238E27FC236}">
                <a16:creationId xmlns:a16="http://schemas.microsoft.com/office/drawing/2014/main" id="{330D8192-5684-E643-A28B-4D76961E5433}"/>
              </a:ext>
            </a:extLst>
          </p:cNvPr>
          <p:cNvSpPr txBox="1"/>
          <p:nvPr/>
        </p:nvSpPr>
        <p:spPr>
          <a:xfrm>
            <a:off x="6950714" y="3993480"/>
            <a:ext cx="4381008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20kHz</a:t>
            </a: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9dB Peak</a:t>
            </a:r>
            <a:endParaRPr lang="fr-F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Fréquence de coupure : 85 Hz, 120 Hz 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Conception passe-bande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35 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6E870B3-E027-FA4F-A090-E87C4FC24D63}"/>
              </a:ext>
            </a:extLst>
          </p:cNvPr>
          <p:cNvSpPr/>
          <p:nvPr/>
        </p:nvSpPr>
        <p:spPr>
          <a:xfrm rot="16200000">
            <a:off x="5954631" y="-512546"/>
            <a:ext cx="2660177" cy="9814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" name="Phase-Coherent">
            <a:extLst>
              <a:ext uri="{FF2B5EF4-FFF2-40B4-BE49-F238E27FC236}">
                <a16:creationId xmlns:a16="http://schemas.microsoft.com/office/drawing/2014/main" id="{6CB9A8CE-6910-8C44-974B-89ACC97A19F4}"/>
              </a:ext>
            </a:extLst>
          </p:cNvPr>
          <p:cNvSpPr txBox="1"/>
          <p:nvPr/>
        </p:nvSpPr>
        <p:spPr>
          <a:xfrm>
            <a:off x="4297680" y="1049580"/>
            <a:ext cx="537807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Caisson de graves </a:t>
            </a:r>
          </a:p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pavillonné</a:t>
            </a: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8” Coax LF, 1.5” HF">
            <a:extLst>
              <a:ext uri="{FF2B5EF4-FFF2-40B4-BE49-F238E27FC236}">
                <a16:creationId xmlns:a16="http://schemas.microsoft.com/office/drawing/2014/main" id="{6BBA8CCC-9AB2-3443-A9C0-B2129154DF67}"/>
              </a:ext>
            </a:extLst>
          </p:cNvPr>
          <p:cNvSpPr txBox="1"/>
          <p:nvPr/>
        </p:nvSpPr>
        <p:spPr>
          <a:xfrm>
            <a:off x="7101319" y="3303477"/>
            <a:ext cx="487680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Haut parleur de graves de 18 pouces longue excursion</a:t>
            </a:r>
          </a:p>
        </p:txBody>
      </p:sp>
      <p:sp>
        <p:nvSpPr>
          <p:cNvPr id="7" name="66Hz-20kHz…">
            <a:extLst>
              <a:ext uri="{FF2B5EF4-FFF2-40B4-BE49-F238E27FC236}">
                <a16:creationId xmlns:a16="http://schemas.microsoft.com/office/drawing/2014/main" id="{330D8192-5684-E643-A28B-4D76961E5433}"/>
              </a:ext>
            </a:extLst>
          </p:cNvPr>
          <p:cNvSpPr txBox="1"/>
          <p:nvPr/>
        </p:nvSpPr>
        <p:spPr>
          <a:xfrm>
            <a:off x="6993455" y="4097695"/>
            <a:ext cx="5092528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20kHz</a:t>
            </a: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dB Peak</a:t>
            </a:r>
            <a:endParaRPr lang="fr-F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Fréquence de coupure: 60 Hz, 85 Hz, 120 Hz 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Conception passe-bande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50 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 descr="Une image contenant intérieur, assis, ordinateur, table&#10;&#10;Description générée automatiquement">
            <a:extLst>
              <a:ext uri="{FF2B5EF4-FFF2-40B4-BE49-F238E27FC236}">
                <a16:creationId xmlns:a16="http://schemas.microsoft.com/office/drawing/2014/main" id="{524EA97F-2AF9-004E-A971-7EFB6AA59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7302" y="-594122"/>
            <a:ext cx="10383909" cy="103839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11B7DA-5BDF-8D47-BDD5-3BD5BA578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536" y="1277814"/>
            <a:ext cx="1565044" cy="9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A12B971-A59E-8549-A243-747ACE0C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817169"/>
            <a:ext cx="9690100" cy="4740855"/>
          </a:xfrm>
          <a:prstGeom prst="rect">
            <a:avLst/>
          </a:prstGeom>
        </p:spPr>
      </p:pic>
      <p:sp>
        <p:nvSpPr>
          <p:cNvPr id="2" name="Phase-Coherent">
            <a:extLst>
              <a:ext uri="{FF2B5EF4-FFF2-40B4-BE49-F238E27FC236}">
                <a16:creationId xmlns:a16="http://schemas.microsoft.com/office/drawing/2014/main" id="{7C06D072-0309-524C-9C98-FDAD303FFF8C}"/>
              </a:ext>
            </a:extLst>
          </p:cNvPr>
          <p:cNvSpPr txBox="1"/>
          <p:nvPr/>
        </p:nvSpPr>
        <p:spPr>
          <a:xfrm>
            <a:off x="256902" y="1099024"/>
            <a:ext cx="784509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Accessoires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de montage Série P+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69C29A98-D965-7A40-B140-2B0F1982C1D2}"/>
              </a:ext>
            </a:extLst>
          </p:cNvPr>
          <p:cNvSpPr txBox="1"/>
          <p:nvPr/>
        </p:nvSpPr>
        <p:spPr>
          <a:xfrm>
            <a:off x="-652417" y="3250626"/>
            <a:ext cx="1026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ase-Coherent">
            <a:extLst>
              <a:ext uri="{FF2B5EF4-FFF2-40B4-BE49-F238E27FC236}">
                <a16:creationId xmlns:a16="http://schemas.microsoft.com/office/drawing/2014/main" id="{A263E706-C97F-A14E-B104-BFC6BF2716DC}"/>
              </a:ext>
            </a:extLst>
          </p:cNvPr>
          <p:cNvSpPr txBox="1"/>
          <p:nvPr/>
        </p:nvSpPr>
        <p:spPr>
          <a:xfrm>
            <a:off x="-444500" y="3548143"/>
            <a:ext cx="320040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Montage</a:t>
            </a:r>
          </a:p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104FAC-3EAE-1548-8DDF-345B21105F69}"/>
              </a:ext>
            </a:extLst>
          </p:cNvPr>
          <p:cNvSpPr/>
          <p:nvPr/>
        </p:nvSpPr>
        <p:spPr>
          <a:xfrm>
            <a:off x="256902" y="6558024"/>
            <a:ext cx="12213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969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Les fixations murales PNI-WM sont compatibles avec toutes les enceintes P+. Voir la doc dédiée pour l’angle maximal dans le cas de couplages spécifiques PNI-WM / P+.</a:t>
            </a:r>
            <a:endParaRPr lang="fr-FR" sz="1200" dirty="0">
              <a:solidFill>
                <a:srgbClr val="96999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03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axial Design">
            <a:extLst>
              <a:ext uri="{FF2B5EF4-FFF2-40B4-BE49-F238E27FC236}">
                <a16:creationId xmlns:a16="http://schemas.microsoft.com/office/drawing/2014/main" id="{69C29A98-D965-7A40-B140-2B0F1982C1D2}"/>
              </a:ext>
            </a:extLst>
          </p:cNvPr>
          <p:cNvSpPr txBox="1"/>
          <p:nvPr/>
        </p:nvSpPr>
        <p:spPr>
          <a:xfrm>
            <a:off x="-652417" y="3250626"/>
            <a:ext cx="1026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ase-Coherent">
            <a:extLst>
              <a:ext uri="{FF2B5EF4-FFF2-40B4-BE49-F238E27FC236}">
                <a16:creationId xmlns:a16="http://schemas.microsoft.com/office/drawing/2014/main" id="{A263E706-C97F-A14E-B104-BFC6BF2716DC}"/>
              </a:ext>
            </a:extLst>
          </p:cNvPr>
          <p:cNvSpPr txBox="1"/>
          <p:nvPr/>
        </p:nvSpPr>
        <p:spPr>
          <a:xfrm>
            <a:off x="-228600" y="3548143"/>
            <a:ext cx="320040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Montage</a:t>
            </a:r>
          </a:p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B5E953E-4F37-4F4F-AC0F-3E5E79D43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076" y="1817169"/>
            <a:ext cx="9614924" cy="47296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FEACD7-228B-BC45-AE88-4B3E3FA8FD1D}"/>
              </a:ext>
            </a:extLst>
          </p:cNvPr>
          <p:cNvSpPr/>
          <p:nvPr/>
        </p:nvSpPr>
        <p:spPr>
          <a:xfrm>
            <a:off x="256902" y="6558024"/>
            <a:ext cx="12213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969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Les fixations murales PNI-WM sont compatibles avec toutes les enceintes P+. Voir la doc dédiée pour l’angle maximal dans le cas de couplages spécifiques PNI-WM / P+.</a:t>
            </a:r>
            <a:endParaRPr lang="fr-FR" sz="1200" dirty="0">
              <a:solidFill>
                <a:srgbClr val="96999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ase-Coherent">
            <a:extLst>
              <a:ext uri="{FF2B5EF4-FFF2-40B4-BE49-F238E27FC236}">
                <a16:creationId xmlns:a16="http://schemas.microsoft.com/office/drawing/2014/main" id="{86621F47-DC53-B447-B0D5-C2315CAD5BD9}"/>
              </a:ext>
            </a:extLst>
          </p:cNvPr>
          <p:cNvSpPr txBox="1"/>
          <p:nvPr/>
        </p:nvSpPr>
        <p:spPr>
          <a:xfrm>
            <a:off x="256902" y="1099024"/>
            <a:ext cx="784509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Accessoires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de montage Série P+</a:t>
            </a:r>
          </a:p>
        </p:txBody>
      </p:sp>
    </p:spTree>
    <p:extLst>
      <p:ext uri="{BB962C8B-B14F-4D97-AF65-F5344CB8AC3E}">
        <p14:creationId xmlns:p14="http://schemas.microsoft.com/office/powerpoint/2010/main" val="41527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axial Design">
            <a:extLst>
              <a:ext uri="{FF2B5EF4-FFF2-40B4-BE49-F238E27FC236}">
                <a16:creationId xmlns:a16="http://schemas.microsoft.com/office/drawing/2014/main" id="{69C29A98-D965-7A40-B140-2B0F1982C1D2}"/>
              </a:ext>
            </a:extLst>
          </p:cNvPr>
          <p:cNvSpPr txBox="1"/>
          <p:nvPr/>
        </p:nvSpPr>
        <p:spPr>
          <a:xfrm>
            <a:off x="-652417" y="3250626"/>
            <a:ext cx="1026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ase-Coherent">
            <a:extLst>
              <a:ext uri="{FF2B5EF4-FFF2-40B4-BE49-F238E27FC236}">
                <a16:creationId xmlns:a16="http://schemas.microsoft.com/office/drawing/2014/main" id="{A263E706-C97F-A14E-B104-BFC6BF2716DC}"/>
              </a:ext>
            </a:extLst>
          </p:cNvPr>
          <p:cNvSpPr txBox="1"/>
          <p:nvPr/>
        </p:nvSpPr>
        <p:spPr>
          <a:xfrm>
            <a:off x="-228600" y="3548142"/>
            <a:ext cx="320040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Fixation</a:t>
            </a:r>
          </a:p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bumper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CE8391-FD65-064D-A46E-4CAD90D5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34" y="1817169"/>
            <a:ext cx="9296049" cy="4913831"/>
          </a:xfrm>
          <a:prstGeom prst="rect">
            <a:avLst/>
          </a:prstGeom>
        </p:spPr>
      </p:pic>
      <p:sp>
        <p:nvSpPr>
          <p:cNvPr id="8" name="Phase-Coherent">
            <a:extLst>
              <a:ext uri="{FF2B5EF4-FFF2-40B4-BE49-F238E27FC236}">
                <a16:creationId xmlns:a16="http://schemas.microsoft.com/office/drawing/2014/main" id="{A5592C17-AA4E-D04E-BBE9-5FA0B6D9C343}"/>
              </a:ext>
            </a:extLst>
          </p:cNvPr>
          <p:cNvSpPr txBox="1"/>
          <p:nvPr/>
        </p:nvSpPr>
        <p:spPr>
          <a:xfrm>
            <a:off x="256902" y="1099024"/>
            <a:ext cx="784509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Accessoires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de montage Série P+</a:t>
            </a:r>
          </a:p>
        </p:txBody>
      </p:sp>
    </p:spTree>
    <p:extLst>
      <p:ext uri="{BB962C8B-B14F-4D97-AF65-F5344CB8AC3E}">
        <p14:creationId xmlns:p14="http://schemas.microsoft.com/office/powerpoint/2010/main" val="28273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axial Design">
            <a:extLst>
              <a:ext uri="{FF2B5EF4-FFF2-40B4-BE49-F238E27FC236}">
                <a16:creationId xmlns:a16="http://schemas.microsoft.com/office/drawing/2014/main" id="{69C29A98-D965-7A40-B140-2B0F1982C1D2}"/>
              </a:ext>
            </a:extLst>
          </p:cNvPr>
          <p:cNvSpPr txBox="1"/>
          <p:nvPr/>
        </p:nvSpPr>
        <p:spPr>
          <a:xfrm>
            <a:off x="-652417" y="3250626"/>
            <a:ext cx="1026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6757F4-621B-C24A-BD9F-CFCAE5F4E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2404554"/>
            <a:ext cx="9779000" cy="3374655"/>
          </a:xfrm>
          <a:prstGeom prst="rect">
            <a:avLst/>
          </a:prstGeom>
        </p:spPr>
      </p:pic>
      <p:sp>
        <p:nvSpPr>
          <p:cNvPr id="6" name="Phase-Coherent">
            <a:extLst>
              <a:ext uri="{FF2B5EF4-FFF2-40B4-BE49-F238E27FC236}">
                <a16:creationId xmlns:a16="http://schemas.microsoft.com/office/drawing/2014/main" id="{BFE662DC-97FA-A449-B0A4-3EFB4584BFAC}"/>
              </a:ext>
            </a:extLst>
          </p:cNvPr>
          <p:cNvSpPr txBox="1"/>
          <p:nvPr/>
        </p:nvSpPr>
        <p:spPr>
          <a:xfrm>
            <a:off x="256902" y="1099024"/>
            <a:ext cx="771846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Accessoires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de montage L15/L18</a:t>
            </a:r>
          </a:p>
        </p:txBody>
      </p:sp>
      <p:sp>
        <p:nvSpPr>
          <p:cNvPr id="7" name="Phase-Coherent">
            <a:extLst>
              <a:ext uri="{FF2B5EF4-FFF2-40B4-BE49-F238E27FC236}">
                <a16:creationId xmlns:a16="http://schemas.microsoft.com/office/drawing/2014/main" id="{F2636CC7-2104-E54A-AEB3-538C9B9F6EEF}"/>
              </a:ext>
            </a:extLst>
          </p:cNvPr>
          <p:cNvSpPr txBox="1"/>
          <p:nvPr/>
        </p:nvSpPr>
        <p:spPr>
          <a:xfrm>
            <a:off x="-444500" y="3548143"/>
            <a:ext cx="320040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Montage</a:t>
            </a:r>
          </a:p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16575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ase-Coherent">
            <a:extLst>
              <a:ext uri="{FF2B5EF4-FFF2-40B4-BE49-F238E27FC236}">
                <a16:creationId xmlns:a16="http://schemas.microsoft.com/office/drawing/2014/main" id="{7C06D072-0309-524C-9C98-FDAD303FFF8C}"/>
              </a:ext>
            </a:extLst>
          </p:cNvPr>
          <p:cNvSpPr txBox="1"/>
          <p:nvPr/>
        </p:nvSpPr>
        <p:spPr>
          <a:xfrm>
            <a:off x="-215900" y="1099024"/>
            <a:ext cx="793021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fr-FR" sz="40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P12/L15 et P15/L18 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69C29A98-D965-7A40-B140-2B0F1982C1D2}"/>
              </a:ext>
            </a:extLst>
          </p:cNvPr>
          <p:cNvSpPr txBox="1"/>
          <p:nvPr/>
        </p:nvSpPr>
        <p:spPr>
          <a:xfrm>
            <a:off x="-652417" y="3250626"/>
            <a:ext cx="1026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ase-Coherent">
            <a:extLst>
              <a:ext uri="{FF2B5EF4-FFF2-40B4-BE49-F238E27FC236}">
                <a16:creationId xmlns:a16="http://schemas.microsoft.com/office/drawing/2014/main" id="{A263E706-C97F-A14E-B104-BFC6BF2716DC}"/>
              </a:ext>
            </a:extLst>
          </p:cNvPr>
          <p:cNvSpPr txBox="1"/>
          <p:nvPr/>
        </p:nvSpPr>
        <p:spPr>
          <a:xfrm>
            <a:off x="-215900" y="5224422"/>
            <a:ext cx="32004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7D4D3F-C644-DF4B-9E04-B40603C6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883" y="1817169"/>
            <a:ext cx="7930215" cy="4951931"/>
          </a:xfrm>
          <a:prstGeom prst="rect">
            <a:avLst/>
          </a:prstGeom>
        </p:spPr>
      </p:pic>
      <p:pic>
        <p:nvPicPr>
          <p:cNvPr id="8" name="Image 7" descr="Une image contenant équipement électronique, télécommande, assis, vidéo&#10;&#10;Description générée automatiquement">
            <a:extLst>
              <a:ext uri="{FF2B5EF4-FFF2-40B4-BE49-F238E27FC236}">
                <a16:creationId xmlns:a16="http://schemas.microsoft.com/office/drawing/2014/main" id="{EBB507F0-FBF2-014F-BDEE-D9747376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2417" y="1817169"/>
            <a:ext cx="5125024" cy="512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ase-Coherent">
            <a:extLst>
              <a:ext uri="{FF2B5EF4-FFF2-40B4-BE49-F238E27FC236}">
                <a16:creationId xmlns:a16="http://schemas.microsoft.com/office/drawing/2014/main" id="{BC88D977-CA0D-7843-BED6-0AD6E38ACC1D}"/>
              </a:ext>
            </a:extLst>
          </p:cNvPr>
          <p:cNvSpPr txBox="1"/>
          <p:nvPr/>
        </p:nvSpPr>
        <p:spPr>
          <a:xfrm>
            <a:off x="726141" y="1205605"/>
            <a:ext cx="6001643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Flight cases &amp; Housses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5A7A748D-29D1-DB46-945E-EC1E2A5D3900}"/>
              </a:ext>
            </a:extLst>
          </p:cNvPr>
          <p:cNvSpPr txBox="1"/>
          <p:nvPr/>
        </p:nvSpPr>
        <p:spPr>
          <a:xfrm>
            <a:off x="1801941" y="1936989"/>
            <a:ext cx="255037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Ça roule !</a:t>
            </a:r>
          </a:p>
        </p:txBody>
      </p:sp>
      <p:pic>
        <p:nvPicPr>
          <p:cNvPr id="8" name="Image 7" descr="Une image contenant intérieur, équipement électronique, ordinateur, table&#10;&#10;Description générée automatiquement">
            <a:extLst>
              <a:ext uri="{FF2B5EF4-FFF2-40B4-BE49-F238E27FC236}">
                <a16:creationId xmlns:a16="http://schemas.microsoft.com/office/drawing/2014/main" id="{6834827C-0B1D-3D47-9FE3-2797E8101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5" b="17580"/>
          <a:stretch/>
        </p:blipFill>
        <p:spPr>
          <a:xfrm>
            <a:off x="363070" y="2841278"/>
            <a:ext cx="11465859" cy="40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51722"/>
            <a:ext cx="3105509" cy="590627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31327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5" name="P8 POS BLUE NEW.pdf" descr="P8 POS BLUE NEW.pdf">
            <a:extLst>
              <a:ext uri="{FF2B5EF4-FFF2-40B4-BE49-F238E27FC236}">
                <a16:creationId xmlns:a16="http://schemas.microsoft.com/office/drawing/2014/main" id="{BC8888CC-71AE-4640-B036-0C2FC7119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65" y="1420457"/>
            <a:ext cx="971362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E725F7-6CC8-424B-BEC9-DBB9057B9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8" y="3681506"/>
            <a:ext cx="8043929" cy="26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0947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5" name="P8 POS BLUE NEW.pdf" descr="P8 POS BLUE NEW.pdf">
            <a:extLst>
              <a:ext uri="{FF2B5EF4-FFF2-40B4-BE49-F238E27FC236}">
                <a16:creationId xmlns:a16="http://schemas.microsoft.com/office/drawing/2014/main" id="{BC8888CC-71AE-4640-B036-0C2FC7119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65" y="1420457"/>
            <a:ext cx="971362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4180B0-5605-214A-91CC-D135D2F2F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83" y="2799387"/>
            <a:ext cx="5695621" cy="39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assis, sombre, portable, ordinateur&#10;&#10;Description générée automatiquement">
            <a:extLst>
              <a:ext uri="{FF2B5EF4-FFF2-40B4-BE49-F238E27FC236}">
                <a16:creationId xmlns:a16="http://schemas.microsoft.com/office/drawing/2014/main" id="{89BEFC4D-61C7-C548-8876-B7A81EA34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" t="34007" r="20510" b="28317"/>
          <a:stretch/>
        </p:blipFill>
        <p:spPr>
          <a:xfrm>
            <a:off x="2880279" y="2889968"/>
            <a:ext cx="2865140" cy="1508480"/>
          </a:xfrm>
          <a:prstGeom prst="rect">
            <a:avLst/>
          </a:prstGeom>
        </p:spPr>
      </p:pic>
      <p:pic>
        <p:nvPicPr>
          <p:cNvPr id="30" name="Image 29" descr="Une image contenant assis, intérieur, sombre, livre&#10;&#10;Description générée automatiquement">
            <a:extLst>
              <a:ext uri="{FF2B5EF4-FFF2-40B4-BE49-F238E27FC236}">
                <a16:creationId xmlns:a16="http://schemas.microsoft.com/office/drawing/2014/main" id="{519491C8-DDE9-394B-BD4A-96E73784D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4" t="27461" r="15293" b="28505"/>
          <a:stretch/>
        </p:blipFill>
        <p:spPr>
          <a:xfrm>
            <a:off x="8901840" y="2465913"/>
            <a:ext cx="3358708" cy="1961968"/>
          </a:xfrm>
          <a:prstGeom prst="rect">
            <a:avLst/>
          </a:prstGeom>
        </p:spPr>
      </p:pic>
      <p:sp>
        <p:nvSpPr>
          <p:cNvPr id="4" name="Coaxial Design">
            <a:extLst>
              <a:ext uri="{FF2B5EF4-FFF2-40B4-BE49-F238E27FC236}">
                <a16:creationId xmlns:a16="http://schemas.microsoft.com/office/drawing/2014/main" id="{3380CAB3-BCCF-A94F-A946-7DED6CBD8408}"/>
              </a:ext>
            </a:extLst>
          </p:cNvPr>
          <p:cNvSpPr txBox="1"/>
          <p:nvPr/>
        </p:nvSpPr>
        <p:spPr>
          <a:xfrm>
            <a:off x="6572088" y="978352"/>
            <a:ext cx="55305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Transducteurs coaxiaux</a:t>
            </a:r>
          </a:p>
        </p:txBody>
      </p:sp>
      <p:sp>
        <p:nvSpPr>
          <p:cNvPr id="5" name="Phase-Coherent">
            <a:extLst>
              <a:ext uri="{FF2B5EF4-FFF2-40B4-BE49-F238E27FC236}">
                <a16:creationId xmlns:a16="http://schemas.microsoft.com/office/drawing/2014/main" id="{5788BED9-ADD6-B34C-A32A-7FBE4C06B90B}"/>
              </a:ext>
            </a:extLst>
          </p:cNvPr>
          <p:cNvSpPr txBox="1"/>
          <p:nvPr/>
        </p:nvSpPr>
        <p:spPr>
          <a:xfrm>
            <a:off x="113979" y="978352"/>
            <a:ext cx="632064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Parfaite cohésion de phase</a:t>
            </a:r>
          </a:p>
        </p:txBody>
      </p:sp>
      <p:pic>
        <p:nvPicPr>
          <p:cNvPr id="6" name="P8 POS BLUE NEW.pdf" descr="P8 POS BLUE NEW.pdf">
            <a:extLst>
              <a:ext uri="{FF2B5EF4-FFF2-40B4-BE49-F238E27FC236}">
                <a16:creationId xmlns:a16="http://schemas.microsoft.com/office/drawing/2014/main" id="{4E443723-8CC7-544F-B5CC-84B79314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19" y="1885270"/>
            <a:ext cx="971362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12 POS BLUE NEW.pdf" descr="P12 POS BLUE NEW.pdf">
            <a:extLst>
              <a:ext uri="{FF2B5EF4-FFF2-40B4-BE49-F238E27FC236}">
                <a16:creationId xmlns:a16="http://schemas.microsoft.com/office/drawing/2014/main" id="{9CDFAC44-5C82-814E-99B5-FF655811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976" y="1885270"/>
            <a:ext cx="1183713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10 POS BLUE NEW.pdf" descr="P10 POS BLUE NEW.pdf">
            <a:extLst>
              <a:ext uri="{FF2B5EF4-FFF2-40B4-BE49-F238E27FC236}">
                <a16:creationId xmlns:a16="http://schemas.microsoft.com/office/drawing/2014/main" id="{D1BBF369-5236-9847-BEEE-A08AB6CAD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586" y="1902702"/>
            <a:ext cx="1183715" cy="486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8” Coax LF, 1.5” HF">
            <a:extLst>
              <a:ext uri="{FF2B5EF4-FFF2-40B4-BE49-F238E27FC236}">
                <a16:creationId xmlns:a16="http://schemas.microsoft.com/office/drawing/2014/main" id="{AC219BFA-ED9D-914B-9BE1-8B947A18D241}"/>
              </a:ext>
            </a:extLst>
          </p:cNvPr>
          <p:cNvSpPr txBox="1"/>
          <p:nvPr/>
        </p:nvSpPr>
        <p:spPr>
          <a:xfrm>
            <a:off x="27569" y="4367406"/>
            <a:ext cx="282502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/>
            <a:r>
              <a:rPr lang="fr-FR" sz="1800" dirty="0"/>
              <a:t>Haut-parleur de graves coaxial 8 pouces</a:t>
            </a:r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Haut-parleur d’aigus 1,5 pouces</a:t>
            </a:r>
          </a:p>
        </p:txBody>
      </p:sp>
      <p:sp>
        <p:nvSpPr>
          <p:cNvPr id="15" name="66Hz-20kHz…">
            <a:extLst>
              <a:ext uri="{FF2B5EF4-FFF2-40B4-BE49-F238E27FC236}">
                <a16:creationId xmlns:a16="http://schemas.microsoft.com/office/drawing/2014/main" id="{6178FD4E-8DF6-3047-8AE6-8A434969E90D}"/>
              </a:ext>
            </a:extLst>
          </p:cNvPr>
          <p:cNvSpPr txBox="1"/>
          <p:nvPr/>
        </p:nvSpPr>
        <p:spPr>
          <a:xfrm>
            <a:off x="683013" y="5821238"/>
            <a:ext cx="1474763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66Hz-20kHz</a:t>
            </a:r>
          </a:p>
          <a:p>
            <a:pPr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129dB Peak</a:t>
            </a:r>
          </a:p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Passi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gne">
            <a:extLst>
              <a:ext uri="{FF2B5EF4-FFF2-40B4-BE49-F238E27FC236}">
                <a16:creationId xmlns:a16="http://schemas.microsoft.com/office/drawing/2014/main" id="{EE6A9661-D2D6-414C-8B4F-AFF687BBC8C0}"/>
              </a:ext>
            </a:extLst>
          </p:cNvPr>
          <p:cNvSpPr/>
          <p:nvPr/>
        </p:nvSpPr>
        <p:spPr>
          <a:xfrm flipV="1">
            <a:off x="2926080" y="4393580"/>
            <a:ext cx="17499" cy="2245232"/>
          </a:xfrm>
          <a:prstGeom prst="line">
            <a:avLst/>
          </a:prstGeom>
          <a:ln w="19050">
            <a:solidFill>
              <a:srgbClr val="9D9D9D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Ligne">
            <a:extLst>
              <a:ext uri="{FF2B5EF4-FFF2-40B4-BE49-F238E27FC236}">
                <a16:creationId xmlns:a16="http://schemas.microsoft.com/office/drawing/2014/main" id="{BF75EF73-1272-9946-96E1-0B492F00EA61}"/>
              </a:ext>
            </a:extLst>
          </p:cNvPr>
          <p:cNvSpPr/>
          <p:nvPr/>
        </p:nvSpPr>
        <p:spPr>
          <a:xfrm flipV="1">
            <a:off x="6089957" y="4393580"/>
            <a:ext cx="17499" cy="2245232"/>
          </a:xfrm>
          <a:prstGeom prst="line">
            <a:avLst/>
          </a:prstGeom>
          <a:ln w="19050">
            <a:solidFill>
              <a:srgbClr val="9D9D9D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66Hz-20kHz…">
            <a:extLst>
              <a:ext uri="{FF2B5EF4-FFF2-40B4-BE49-F238E27FC236}">
                <a16:creationId xmlns:a16="http://schemas.microsoft.com/office/drawing/2014/main" id="{7373B237-F66A-1743-9543-8BCBAA6D0397}"/>
              </a:ext>
            </a:extLst>
          </p:cNvPr>
          <p:cNvSpPr txBox="1"/>
          <p:nvPr/>
        </p:nvSpPr>
        <p:spPr>
          <a:xfrm>
            <a:off x="3717840" y="5821237"/>
            <a:ext cx="1474763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Hz-20kHz</a:t>
            </a:r>
          </a:p>
          <a:p>
            <a:pPr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dB Peak</a:t>
            </a:r>
          </a:p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Passi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66Hz-20kHz…">
            <a:extLst>
              <a:ext uri="{FF2B5EF4-FFF2-40B4-BE49-F238E27FC236}">
                <a16:creationId xmlns:a16="http://schemas.microsoft.com/office/drawing/2014/main" id="{11B8098C-E3B7-CA47-A38E-B7A17A88F706}"/>
              </a:ext>
            </a:extLst>
          </p:cNvPr>
          <p:cNvSpPr txBox="1"/>
          <p:nvPr/>
        </p:nvSpPr>
        <p:spPr>
          <a:xfrm>
            <a:off x="6649615" y="5821236"/>
            <a:ext cx="2178481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Hz-20kHz</a:t>
            </a:r>
          </a:p>
          <a:p>
            <a:pPr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dB Peak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i="1" dirty="0">
                <a:latin typeface="Arial" panose="020B0604020202020204" pitchFamily="34" charset="0"/>
                <a:cs typeface="Arial" panose="020B0604020202020204" pitchFamily="34" charset="0"/>
              </a:rPr>
              <a:t>(Actif)</a:t>
            </a:r>
            <a:endParaRPr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Passi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f ou Actif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7F0D3C1-0B98-ED42-B443-B7E8AEB9E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9338" y="1885270"/>
            <a:ext cx="1183713" cy="495463"/>
          </a:xfrm>
          <a:prstGeom prst="rect">
            <a:avLst/>
          </a:prstGeom>
        </p:spPr>
      </p:pic>
      <p:pic>
        <p:nvPicPr>
          <p:cNvPr id="24" name="Image 23" descr="Une image contenant sombre, assis, pièce, lit&#10;&#10;Description générée automatiquement">
            <a:extLst>
              <a:ext uri="{FF2B5EF4-FFF2-40B4-BE49-F238E27FC236}">
                <a16:creationId xmlns:a16="http://schemas.microsoft.com/office/drawing/2014/main" id="{9A2F2E50-BB14-9145-AC8E-6E0A2C98A3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239" t="35228" r="24389" b="27675"/>
          <a:stretch/>
        </p:blipFill>
        <p:spPr>
          <a:xfrm>
            <a:off x="139036" y="2919401"/>
            <a:ext cx="2454896" cy="1508480"/>
          </a:xfrm>
          <a:prstGeom prst="rect">
            <a:avLst/>
          </a:prstGeom>
        </p:spPr>
      </p:pic>
      <p:pic>
        <p:nvPicPr>
          <p:cNvPr id="28" name="Image 27" descr="Une image contenant assis, sombre, ordinateur, portable&#10;&#10;Description générée automatiquement">
            <a:extLst>
              <a:ext uri="{FF2B5EF4-FFF2-40B4-BE49-F238E27FC236}">
                <a16:creationId xmlns:a16="http://schemas.microsoft.com/office/drawing/2014/main" id="{5AB053EF-4B74-604F-B17E-15C2135A6E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49" t="31658" r="20517" b="29297"/>
          <a:stretch/>
        </p:blipFill>
        <p:spPr>
          <a:xfrm>
            <a:off x="5931089" y="2711068"/>
            <a:ext cx="3082728" cy="1687380"/>
          </a:xfrm>
          <a:prstGeom prst="rect">
            <a:avLst/>
          </a:prstGeom>
        </p:spPr>
      </p:pic>
      <p:sp>
        <p:nvSpPr>
          <p:cNvPr id="31" name="Ligne">
            <a:extLst>
              <a:ext uri="{FF2B5EF4-FFF2-40B4-BE49-F238E27FC236}">
                <a16:creationId xmlns:a16="http://schemas.microsoft.com/office/drawing/2014/main" id="{6A5A554F-C349-7042-94BC-849405C6BDAB}"/>
              </a:ext>
            </a:extLst>
          </p:cNvPr>
          <p:cNvSpPr/>
          <p:nvPr/>
        </p:nvSpPr>
        <p:spPr>
          <a:xfrm flipV="1">
            <a:off x="9113786" y="4393580"/>
            <a:ext cx="17499" cy="2245232"/>
          </a:xfrm>
          <a:prstGeom prst="line">
            <a:avLst/>
          </a:prstGeom>
          <a:ln w="19050">
            <a:solidFill>
              <a:srgbClr val="9D9D9D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66Hz-20kHz…">
            <a:extLst>
              <a:ext uri="{FF2B5EF4-FFF2-40B4-BE49-F238E27FC236}">
                <a16:creationId xmlns:a16="http://schemas.microsoft.com/office/drawing/2014/main" id="{D19A3171-1A96-DD44-BFB6-7741FCD2140B}"/>
              </a:ext>
            </a:extLst>
          </p:cNvPr>
          <p:cNvSpPr txBox="1"/>
          <p:nvPr/>
        </p:nvSpPr>
        <p:spPr>
          <a:xfrm>
            <a:off x="9729731" y="5821235"/>
            <a:ext cx="2178481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Hz-20kHz</a:t>
            </a:r>
          </a:p>
          <a:p>
            <a:pPr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sz="1900" b="1" dirty="0">
                <a:latin typeface="Arial" panose="020B0604020202020204" pitchFamily="34" charset="0"/>
                <a:cs typeface="Arial" panose="020B0604020202020204" pitchFamily="34" charset="0"/>
              </a:rPr>
              <a:t>dB Peak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i="1" dirty="0">
                <a:latin typeface="Arial" panose="020B0604020202020204" pitchFamily="34" charset="0"/>
                <a:cs typeface="Arial" panose="020B0604020202020204" pitchFamily="34" charset="0"/>
              </a:rPr>
              <a:t>(Actif)</a:t>
            </a:r>
            <a:endParaRPr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900" dirty="0" err="1">
                <a:latin typeface="Arial" panose="020B0604020202020204" pitchFamily="34" charset="0"/>
                <a:cs typeface="Arial" panose="020B0604020202020204" pitchFamily="34" charset="0"/>
              </a:rPr>
              <a:t>Passi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f ou Actif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8” Coax LF, 1.5” HF">
            <a:extLst>
              <a:ext uri="{FF2B5EF4-FFF2-40B4-BE49-F238E27FC236}">
                <a16:creationId xmlns:a16="http://schemas.microsoft.com/office/drawing/2014/main" id="{95F7BB3C-CC2D-5640-86C5-C69FAFEEB074}"/>
              </a:ext>
            </a:extLst>
          </p:cNvPr>
          <p:cNvSpPr txBox="1"/>
          <p:nvPr/>
        </p:nvSpPr>
        <p:spPr>
          <a:xfrm>
            <a:off x="3041258" y="4362957"/>
            <a:ext cx="282502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/>
            <a:r>
              <a:rPr lang="fr-FR" sz="1800" dirty="0"/>
              <a:t>Haut-parleur de graves coaxial 10 pouces</a:t>
            </a:r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Haut-parleur d’aigus 1,7 pouces</a:t>
            </a:r>
          </a:p>
        </p:txBody>
      </p:sp>
      <p:sp>
        <p:nvSpPr>
          <p:cNvPr id="29" name="8” Coax LF, 1.5” HF">
            <a:extLst>
              <a:ext uri="{FF2B5EF4-FFF2-40B4-BE49-F238E27FC236}">
                <a16:creationId xmlns:a16="http://schemas.microsoft.com/office/drawing/2014/main" id="{8146B20C-4A90-E048-B822-908A3B8AB248}"/>
              </a:ext>
            </a:extLst>
          </p:cNvPr>
          <p:cNvSpPr txBox="1"/>
          <p:nvPr/>
        </p:nvSpPr>
        <p:spPr>
          <a:xfrm>
            <a:off x="6191331" y="4392061"/>
            <a:ext cx="282502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/>
            <a:r>
              <a:rPr lang="fr-FR" sz="1800" dirty="0"/>
              <a:t>Haut-parleur de graves coaxial 12 pouces</a:t>
            </a:r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Haut-parleur d’aigus 3 pouces</a:t>
            </a:r>
          </a:p>
        </p:txBody>
      </p:sp>
      <p:sp>
        <p:nvSpPr>
          <p:cNvPr id="34" name="8” Coax LF, 1.5” HF">
            <a:extLst>
              <a:ext uri="{FF2B5EF4-FFF2-40B4-BE49-F238E27FC236}">
                <a16:creationId xmlns:a16="http://schemas.microsoft.com/office/drawing/2014/main" id="{AC1C0EBB-9DB9-064A-85A0-B054D1EDE890}"/>
              </a:ext>
            </a:extLst>
          </p:cNvPr>
          <p:cNvSpPr txBox="1"/>
          <p:nvPr/>
        </p:nvSpPr>
        <p:spPr>
          <a:xfrm>
            <a:off x="9265920" y="4398448"/>
            <a:ext cx="2825027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/>
            <a:r>
              <a:rPr lang="fr-FR" sz="1800" dirty="0"/>
              <a:t>Haut-parleur de graves coaxial 15 pouces</a:t>
            </a:r>
          </a:p>
          <a:p>
            <a:pPr algn="ctr"/>
            <a:endParaRPr lang="fr-FR" sz="1800" dirty="0"/>
          </a:p>
          <a:p>
            <a:pPr algn="ctr"/>
            <a:r>
              <a:rPr lang="fr-FR" sz="1800" dirty="0"/>
              <a:t>Haut-parleur d’aigus 3 pouces</a:t>
            </a:r>
          </a:p>
        </p:txBody>
      </p:sp>
    </p:spTree>
    <p:extLst>
      <p:ext uri="{BB962C8B-B14F-4D97-AF65-F5344CB8AC3E}">
        <p14:creationId xmlns:p14="http://schemas.microsoft.com/office/powerpoint/2010/main" val="27835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31" grpId="0" animBg="1"/>
      <p:bldP spid="33" grpId="0" animBg="1"/>
      <p:bldP spid="27" grpId="0" animBg="1"/>
      <p:bldP spid="29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1C93FB7-4EAB-2E40-BFD8-04F5E60C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" y="3178098"/>
            <a:ext cx="7719781" cy="3205143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00C9D89C-6262-734C-8B6F-A3F260010A53}"/>
              </a:ext>
            </a:extLst>
          </p:cNvPr>
          <p:cNvSpPr/>
          <p:nvPr/>
        </p:nvSpPr>
        <p:spPr>
          <a:xfrm>
            <a:off x="9086491" y="944282"/>
            <a:ext cx="3105509" cy="591371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BDED0E50-C9C1-834E-8686-2C50F2769B78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772BA335-3135-C048-9985-B67E8343F6D9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7B98BBB8-DA91-FF4B-85E7-5424337959A8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NXAMP4X2MK2">
            <a:extLst>
              <a:ext uri="{FF2B5EF4-FFF2-40B4-BE49-F238E27FC236}">
                <a16:creationId xmlns:a16="http://schemas.microsoft.com/office/drawing/2014/main" id="{F068A367-6EEE-F14D-A48C-C30C369E578A}"/>
              </a:ext>
            </a:extLst>
          </p:cNvPr>
          <p:cNvSpPr txBox="1"/>
          <p:nvPr/>
        </p:nvSpPr>
        <p:spPr>
          <a:xfrm>
            <a:off x="9599342" y="1574624"/>
            <a:ext cx="226273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lang="fr-FR" sz="2400" dirty="0"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  <a:sym typeface="Helvetica Neue Thin"/>
              </a:rPr>
              <a:t>DTD Processor</a:t>
            </a:r>
            <a:endParaRPr sz="2400" dirty="0"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  <a:sym typeface="Helvetica Neue Thin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BCE268A-9692-354E-93A0-71921C63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NeMo logo BLACK.pdf" descr="NeMo logo BLACK.pdf">
            <a:extLst>
              <a:ext uri="{FF2B5EF4-FFF2-40B4-BE49-F238E27FC236}">
                <a16:creationId xmlns:a16="http://schemas.microsoft.com/office/drawing/2014/main" id="{4BCD8774-33CE-514D-B2D3-E2EDDA48E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AES/EBU">
            <a:extLst>
              <a:ext uri="{FF2B5EF4-FFF2-40B4-BE49-F238E27FC236}">
                <a16:creationId xmlns:a16="http://schemas.microsoft.com/office/drawing/2014/main" id="{D37BBB72-F366-1F45-918B-551DB322E48D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grpSp>
        <p:nvGrpSpPr>
          <p:cNvPr id="10" name="Groupe">
            <a:extLst>
              <a:ext uri="{FF2B5EF4-FFF2-40B4-BE49-F238E27FC236}">
                <a16:creationId xmlns:a16="http://schemas.microsoft.com/office/drawing/2014/main" id="{11FEE5CE-C9B5-F546-85E7-005C7829B402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1" name="Class">
              <a:extLst>
                <a:ext uri="{FF2B5EF4-FFF2-40B4-BE49-F238E27FC236}">
                  <a16:creationId xmlns:a16="http://schemas.microsoft.com/office/drawing/2014/main" id="{AF8E96F0-CF90-6243-AFAE-B6D748F6A575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87F6AD9E-9914-4A4D-810B-2D2A30553495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3" name="P8 POS BLUE NEW.pdf" descr="P8 POS BLUE NEW.pdf">
            <a:extLst>
              <a:ext uri="{FF2B5EF4-FFF2-40B4-BE49-F238E27FC236}">
                <a16:creationId xmlns:a16="http://schemas.microsoft.com/office/drawing/2014/main" id="{5C176DDA-9224-414F-AB64-E68165F8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65" y="1420457"/>
            <a:ext cx="971362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 19" descr="Une image contenant intérieur, équipement électronique, table, moniteur&#10;&#10;Description générée automatiquement">
            <a:extLst>
              <a:ext uri="{FF2B5EF4-FFF2-40B4-BE49-F238E27FC236}">
                <a16:creationId xmlns:a16="http://schemas.microsoft.com/office/drawing/2014/main" id="{1A3CA6BE-EFFF-F142-A08F-ACB95BE57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156" y="1157869"/>
            <a:ext cx="6365118" cy="42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8" name="P10 POS BLUE NEW.pdf" descr="P10 POS BLUE NEW.pdf">
            <a:extLst>
              <a:ext uri="{FF2B5EF4-FFF2-40B4-BE49-F238E27FC236}">
                <a16:creationId xmlns:a16="http://schemas.microsoft.com/office/drawing/2014/main" id="{07569171-8B95-9D4A-BA1B-EDE285124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02" y="1429994"/>
            <a:ext cx="1183715" cy="486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3F3246-F087-784E-B94C-E7D6EA732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398728"/>
            <a:ext cx="8028878" cy="32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7C63683-ED5C-2E48-BFF2-1730C954F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46" y="2972882"/>
            <a:ext cx="4179125" cy="3442309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8" name="P10 POS BLUE NEW.pdf" descr="P10 POS BLUE NEW.pdf">
            <a:extLst>
              <a:ext uri="{FF2B5EF4-FFF2-40B4-BE49-F238E27FC236}">
                <a16:creationId xmlns:a16="http://schemas.microsoft.com/office/drawing/2014/main" id="{07569171-8B95-9D4A-BA1B-EDE285124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02" y="1429994"/>
            <a:ext cx="1183715" cy="486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ACD556-B2E1-AF4D-B87F-1B480891B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4" y="3222701"/>
            <a:ext cx="3927604" cy="319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20" name="P12 POS BLUE NEW.pdf" descr="P12 POS BLUE NEW.pdf">
            <a:extLst>
              <a:ext uri="{FF2B5EF4-FFF2-40B4-BE49-F238E27FC236}">
                <a16:creationId xmlns:a16="http://schemas.microsoft.com/office/drawing/2014/main" id="{F2627CD7-B05D-E84F-BE00-444CA8A31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37" y="1418588"/>
            <a:ext cx="1183713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39B056-F1DA-C44D-B9DB-FDD76111D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27" y="2779943"/>
            <a:ext cx="7794702" cy="39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2486EF0E-E067-3248-94C4-00217996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084" y="4163512"/>
            <a:ext cx="3991832" cy="2519435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20" name="P12 POS BLUE NEW.pdf" descr="P12 POS BLUE NEW.pdf">
            <a:extLst>
              <a:ext uri="{FF2B5EF4-FFF2-40B4-BE49-F238E27FC236}">
                <a16:creationId xmlns:a16="http://schemas.microsoft.com/office/drawing/2014/main" id="{F2627CD7-B05D-E84F-BE00-444CA8A31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37" y="1418588"/>
            <a:ext cx="1183713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7C1029-892C-A54B-9DE6-40681D86C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662" y="1314855"/>
            <a:ext cx="3184007" cy="144077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5139AA1-ECC9-134A-B166-27B44A95A7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85" y="3238415"/>
            <a:ext cx="3991832" cy="35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7283DCE-005C-D14E-83B0-CA391F51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5" y="3240497"/>
            <a:ext cx="8243157" cy="3108806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9" name="Image 1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96F13C6-81DD-2F45-A22A-06A35BAAD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35" y="1430580"/>
            <a:ext cx="1183713" cy="49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E593829-A5C8-F646-A5A7-B2A5ED79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08" y="3270409"/>
            <a:ext cx="3769942" cy="33503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A44CE1-5166-AA4E-B03B-13DA77FF4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03" y="1305762"/>
            <a:ext cx="2970847" cy="1514677"/>
          </a:xfrm>
          <a:prstGeom prst="rect">
            <a:avLst/>
          </a:prstGeom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13C1E30A-AE34-944B-9E23-4670A2025019}"/>
              </a:ext>
            </a:extLst>
          </p:cNvPr>
          <p:cNvSpPr/>
          <p:nvPr/>
        </p:nvSpPr>
        <p:spPr>
          <a:xfrm>
            <a:off x="9086491" y="933061"/>
            <a:ext cx="3105509" cy="59249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0119019C-2812-8441-A277-DBEC1A3744DD}"/>
              </a:ext>
            </a:extLst>
          </p:cNvPr>
          <p:cNvSpPr txBox="1"/>
          <p:nvPr/>
        </p:nvSpPr>
        <p:spPr>
          <a:xfrm>
            <a:off x="1604894" y="1283400"/>
            <a:ext cx="342882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Traitement &amp;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5D357CD-1718-294A-869F-E6F71EBF9C72}"/>
              </a:ext>
            </a:extLst>
          </p:cNvPr>
          <p:cNvSpPr txBox="1"/>
          <p:nvPr/>
        </p:nvSpPr>
        <p:spPr>
          <a:xfrm>
            <a:off x="1013037" y="1926043"/>
            <a:ext cx="37349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FB4B846-FDD2-A947-844C-D111D00D7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568"/>
          <a:stretch/>
        </p:blipFill>
        <p:spPr>
          <a:xfrm>
            <a:off x="7108556" y="1068247"/>
            <a:ext cx="5083444" cy="50028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9BB191E-2E9F-C74C-822A-FC0D2BD1FE11}"/>
              </a:ext>
            </a:extLst>
          </p:cNvPr>
          <p:cNvSpPr/>
          <p:nvPr/>
        </p:nvSpPr>
        <p:spPr>
          <a:xfrm>
            <a:off x="9363646" y="1613349"/>
            <a:ext cx="2670258" cy="394475"/>
          </a:xfrm>
          <a:prstGeom prst="rect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NXAMP4X2MK2">
            <a:extLst>
              <a:ext uri="{FF2B5EF4-FFF2-40B4-BE49-F238E27FC236}">
                <a16:creationId xmlns:a16="http://schemas.microsoft.com/office/drawing/2014/main" id="{3C2708BC-FC3F-3743-9CAE-418593D38237}"/>
              </a:ext>
            </a:extLst>
          </p:cNvPr>
          <p:cNvSpPr txBox="1"/>
          <p:nvPr/>
        </p:nvSpPr>
        <p:spPr>
          <a:xfrm>
            <a:off x="9803278" y="1591177"/>
            <a:ext cx="159338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NXAMP</a:t>
            </a:r>
            <a:r>
              <a:rPr sz="1500" b="0" dirty="0">
                <a:latin typeface="Arial" panose="020B0604020202020204" pitchFamily="34" charset="0"/>
                <a:ea typeface="Helvetica Neue Thin"/>
                <a:cs typeface="Arial" panose="020B0604020202020204" pitchFamily="34" charset="0"/>
                <a:sym typeface="Helvetica Neue Thin"/>
              </a:rPr>
              <a:t>MK2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2B12FAF-CCE9-9445-8552-9BD6D92C1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107" y="5126252"/>
            <a:ext cx="911091" cy="21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NeMo logo BLACK.pdf" descr="NeMo logo BLACK.pdf">
            <a:extLst>
              <a:ext uri="{FF2B5EF4-FFF2-40B4-BE49-F238E27FC236}">
                <a16:creationId xmlns:a16="http://schemas.microsoft.com/office/drawing/2014/main" id="{7DE963B7-AA61-DF42-A7C2-FE5BD88B3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107" y="6292263"/>
            <a:ext cx="886456" cy="1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ES/EBU">
            <a:extLst>
              <a:ext uri="{FF2B5EF4-FFF2-40B4-BE49-F238E27FC236}">
                <a16:creationId xmlns:a16="http://schemas.microsoft.com/office/drawing/2014/main" id="{5404E576-6AD6-7847-9B0A-E6772008AE93}"/>
              </a:ext>
            </a:extLst>
          </p:cNvPr>
          <p:cNvSpPr txBox="1"/>
          <p:nvPr/>
        </p:nvSpPr>
        <p:spPr>
          <a:xfrm>
            <a:off x="10822238" y="5028923"/>
            <a:ext cx="99065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2000" dirty="0"/>
              <a:t>AES/EBU</a:t>
            </a:r>
          </a:p>
        </p:txBody>
      </p:sp>
      <p:sp>
        <p:nvSpPr>
          <p:cNvPr id="11" name="96kHz Processing">
            <a:extLst>
              <a:ext uri="{FF2B5EF4-FFF2-40B4-BE49-F238E27FC236}">
                <a16:creationId xmlns:a16="http://schemas.microsoft.com/office/drawing/2014/main" id="{CAA28305-474A-BB44-98A3-57E41C51F948}"/>
              </a:ext>
            </a:extLst>
          </p:cNvPr>
          <p:cNvSpPr txBox="1"/>
          <p:nvPr/>
        </p:nvSpPr>
        <p:spPr>
          <a:xfrm>
            <a:off x="9954857" y="5658317"/>
            <a:ext cx="155170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600" dirty="0"/>
              <a:t>96kHz Processing</a:t>
            </a:r>
          </a:p>
        </p:txBody>
      </p:sp>
      <p:grpSp>
        <p:nvGrpSpPr>
          <p:cNvPr id="12" name="Groupe">
            <a:extLst>
              <a:ext uri="{FF2B5EF4-FFF2-40B4-BE49-F238E27FC236}">
                <a16:creationId xmlns:a16="http://schemas.microsoft.com/office/drawing/2014/main" id="{9CA39010-A3CD-DA4F-919A-2BC7D593AFBE}"/>
              </a:ext>
            </a:extLst>
          </p:cNvPr>
          <p:cNvGrpSpPr/>
          <p:nvPr/>
        </p:nvGrpSpPr>
        <p:grpSpPr>
          <a:xfrm>
            <a:off x="10948548" y="6198957"/>
            <a:ext cx="738036" cy="348813"/>
            <a:chOff x="453120" y="219498"/>
            <a:chExt cx="1235673" cy="584008"/>
          </a:xfrm>
        </p:grpSpPr>
        <p:sp>
          <p:nvSpPr>
            <p:cNvPr id="13" name="Class">
              <a:extLst>
                <a:ext uri="{FF2B5EF4-FFF2-40B4-BE49-F238E27FC236}">
                  <a16:creationId xmlns:a16="http://schemas.microsoft.com/office/drawing/2014/main" id="{08B0B008-DAEC-CA4D-BD6D-5EF0FC3605FE}"/>
                </a:ext>
              </a:extLst>
            </p:cNvPr>
            <p:cNvSpPr txBox="1"/>
            <p:nvPr/>
          </p:nvSpPr>
          <p:spPr>
            <a:xfrm>
              <a:off x="453120" y="219498"/>
              <a:ext cx="912513" cy="584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600" dirty="0"/>
                <a:t>Class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88F694B3-86BA-D046-B395-526D0085B983}"/>
                </a:ext>
              </a:extLst>
            </p:cNvPr>
            <p:cNvSpPr/>
            <p:nvPr/>
          </p:nvSpPr>
          <p:spPr>
            <a:xfrm>
              <a:off x="1365635" y="237115"/>
              <a:ext cx="323158" cy="5267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4800" b="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r>
                <a:rPr sz="1800" dirty="0"/>
                <a:t>D</a:t>
              </a:r>
            </a:p>
          </p:txBody>
        </p:sp>
      </p:grpSp>
      <p:pic>
        <p:nvPicPr>
          <p:cNvPr id="19" name="Image 1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96F13C6-81DD-2F45-A22A-06A35BAAD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35" y="1430580"/>
            <a:ext cx="1183713" cy="49546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49E59E-5BE2-FD49-9919-DEA03AD5F4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31" y="3077737"/>
            <a:ext cx="4166327" cy="37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C6148C-9E33-C047-B107-8265625A249F}"/>
              </a:ext>
            </a:extLst>
          </p:cNvPr>
          <p:cNvSpPr/>
          <p:nvPr/>
        </p:nvSpPr>
        <p:spPr>
          <a:xfrm>
            <a:off x="3646978" y="1211390"/>
            <a:ext cx="1069349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LOGICIEL DE GESTION SYSTÈME</a:t>
            </a:r>
          </a:p>
          <a:p>
            <a:endParaRPr lang="fr-FR" sz="40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7B80D3-79B7-684C-8D26-689989B35F85}"/>
              </a:ext>
            </a:extLst>
          </p:cNvPr>
          <p:cNvSpPr/>
          <p:nvPr/>
        </p:nvSpPr>
        <p:spPr>
          <a:xfrm>
            <a:off x="460860" y="2222045"/>
            <a:ext cx="51055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 un logiciel de gestion système développé par NEXO. Il assure un contrôle sans fil depuis un Apple iPad, iPhone, iPod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(via un réseau Wi-Fi) et, depuis un Mac, un contrôle via réseau filaire ou sans fil d’un ou plusieurs appareils NEXO (contrôleurs amplifiés NXAMP, contrôleurs DTD). </a:t>
            </a:r>
          </a:p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Élégante et intuitive, l’interface utilisateur permet de gérer et de déplacer les appareils, de visualiser les valeurs de paramètres (niveaux, etc.) et de régler de nouvelles valeurs (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preset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volume, délai, EQ, etc.). NEXO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intègre également un puissant moteur de </a:t>
            </a:r>
            <a:r>
              <a:rPr lang="fr-F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report d’alertes.</a:t>
            </a:r>
          </a:p>
          <a:p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Disponible sur l’App Store.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3F79F73-5F30-CD42-BB2F-9FD76EC7D1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23" y="1279795"/>
            <a:ext cx="2276595" cy="458918"/>
          </a:xfrm>
          <a:prstGeom prst="rect">
            <a:avLst/>
          </a:prstGeom>
        </p:spPr>
      </p:pic>
      <p:pic>
        <p:nvPicPr>
          <p:cNvPr id="8" name="Image 7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7B950C17-148E-9E46-BC7C-3DFE2E9E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00" y="2345853"/>
            <a:ext cx="8166710" cy="50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40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3B58B8E-A78B-5F4D-8A70-EDDE2F97CA7D}"/>
              </a:ext>
            </a:extLst>
          </p:cNvPr>
          <p:cNvSpPr/>
          <p:nvPr/>
        </p:nvSpPr>
        <p:spPr>
          <a:xfrm>
            <a:off x="1" y="3165575"/>
            <a:ext cx="9144000" cy="19674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8" name="Phase-Coherent">
            <a:extLst>
              <a:ext uri="{FF2B5EF4-FFF2-40B4-BE49-F238E27FC236}">
                <a16:creationId xmlns:a16="http://schemas.microsoft.com/office/drawing/2014/main" id="{6B2A52A3-8B05-A847-B93A-7C3E69BC58C2}"/>
              </a:ext>
            </a:extLst>
          </p:cNvPr>
          <p:cNvSpPr txBox="1"/>
          <p:nvPr/>
        </p:nvSpPr>
        <p:spPr>
          <a:xfrm>
            <a:off x="308754" y="1206323"/>
            <a:ext cx="2955937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Un meilleur</a:t>
            </a:r>
          </a:p>
        </p:txBody>
      </p:sp>
      <p:sp>
        <p:nvSpPr>
          <p:cNvPr id="9" name="Coaxial Design">
            <a:extLst>
              <a:ext uri="{FF2B5EF4-FFF2-40B4-BE49-F238E27FC236}">
                <a16:creationId xmlns:a16="http://schemas.microsoft.com/office/drawing/2014/main" id="{D6FEF0EF-CF42-5541-9824-1E5B78E19FAB}"/>
              </a:ext>
            </a:extLst>
          </p:cNvPr>
          <p:cNvSpPr txBox="1"/>
          <p:nvPr/>
        </p:nvSpPr>
        <p:spPr>
          <a:xfrm>
            <a:off x="609605" y="1729537"/>
            <a:ext cx="437459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000" dirty="0">
                <a:latin typeface="Arial" panose="020B0604020202020204" pitchFamily="34" charset="0"/>
                <a:cs typeface="Arial" panose="020B0604020202020204" pitchFamily="34" charset="0"/>
              </a:rPr>
              <a:t>Investissement</a:t>
            </a:r>
          </a:p>
        </p:txBody>
      </p:sp>
      <p:pic>
        <p:nvPicPr>
          <p:cNvPr id="10" name="NEXO 5 years warranty logo .ai" descr="NEXO 5 years warranty logo .ai">
            <a:extLst>
              <a:ext uri="{FF2B5EF4-FFF2-40B4-BE49-F238E27FC236}">
                <a16:creationId xmlns:a16="http://schemas.microsoft.com/office/drawing/2014/main" id="{C626E567-4F8E-8240-B54F-009FA356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81" y="3256902"/>
            <a:ext cx="1826137" cy="1655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-filtered.png" descr="pasted-image-filtered.png">
            <a:extLst>
              <a:ext uri="{FF2B5EF4-FFF2-40B4-BE49-F238E27FC236}">
                <a16:creationId xmlns:a16="http://schemas.microsoft.com/office/drawing/2014/main" id="{EABAFCF5-1CBD-6443-8A0D-E8B51B2E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6" y="1450262"/>
            <a:ext cx="3381677" cy="509787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" name="Diagramme 3D circulaire">
            <a:extLst>
              <a:ext uri="{FF2B5EF4-FFF2-40B4-BE49-F238E27FC236}">
                <a16:creationId xmlns:a16="http://schemas.microsoft.com/office/drawing/2014/main" id="{5C192233-CAEA-3446-BF60-B7184E4AC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91460"/>
              </p:ext>
            </p:extLst>
          </p:nvPr>
        </p:nvGraphicFramePr>
        <p:xfrm>
          <a:off x="6561972" y="2755808"/>
          <a:ext cx="2772127" cy="2156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ntal Revenue">
            <a:extLst>
              <a:ext uri="{FF2B5EF4-FFF2-40B4-BE49-F238E27FC236}">
                <a16:creationId xmlns:a16="http://schemas.microsoft.com/office/drawing/2014/main" id="{77E56C8B-B15F-3842-97EC-D59E8C343EFB}"/>
              </a:ext>
            </a:extLst>
          </p:cNvPr>
          <p:cNvSpPr txBox="1"/>
          <p:nvPr/>
        </p:nvSpPr>
        <p:spPr>
          <a:xfrm>
            <a:off x="6475391" y="2102258"/>
            <a:ext cx="1553309" cy="507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numCol="1" anchor="ctr">
            <a:spAutoFit/>
          </a:bodyPr>
          <a:lstStyle>
            <a:lvl1pPr defTabSz="821531">
              <a:lnSpc>
                <a:spcPct val="160000"/>
              </a:lnSpc>
              <a:defRPr sz="4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Rapport locatif</a:t>
            </a:r>
          </a:p>
        </p:txBody>
      </p:sp>
      <p:sp>
        <p:nvSpPr>
          <p:cNvPr id="14" name="Rental Revenue">
            <a:extLst>
              <a:ext uri="{FF2B5EF4-FFF2-40B4-BE49-F238E27FC236}">
                <a16:creationId xmlns:a16="http://schemas.microsoft.com/office/drawing/2014/main" id="{F04F6B31-EEC3-004C-AB6B-828A354A8D5D}"/>
              </a:ext>
            </a:extLst>
          </p:cNvPr>
          <p:cNvSpPr txBox="1"/>
          <p:nvPr/>
        </p:nvSpPr>
        <p:spPr>
          <a:xfrm>
            <a:off x="5724060" y="5465218"/>
            <a:ext cx="1285607" cy="507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numCol="1" anchor="ctr">
            <a:spAutoFit/>
          </a:bodyPr>
          <a:lstStyle>
            <a:lvl1pPr defTabSz="821531">
              <a:lnSpc>
                <a:spcPct val="160000"/>
              </a:lnSpc>
              <a:defRPr sz="4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Prix d’achat</a:t>
            </a:r>
          </a:p>
        </p:txBody>
      </p:sp>
      <p:sp>
        <p:nvSpPr>
          <p:cNvPr id="15" name="Rental Revenue">
            <a:extLst>
              <a:ext uri="{FF2B5EF4-FFF2-40B4-BE49-F238E27FC236}">
                <a16:creationId xmlns:a16="http://schemas.microsoft.com/office/drawing/2014/main" id="{BEB4BB9C-7253-D04B-91BF-63B13EA505D1}"/>
              </a:ext>
            </a:extLst>
          </p:cNvPr>
          <p:cNvSpPr txBox="1"/>
          <p:nvPr/>
        </p:nvSpPr>
        <p:spPr>
          <a:xfrm>
            <a:off x="7181799" y="5171218"/>
            <a:ext cx="1614223" cy="507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numCol="1" anchor="ctr">
            <a:spAutoFit/>
          </a:bodyPr>
          <a:lstStyle>
            <a:lvl1pPr defTabSz="821531">
              <a:lnSpc>
                <a:spcPct val="160000"/>
              </a:lnSpc>
              <a:defRPr sz="4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Prix de revente</a:t>
            </a:r>
          </a:p>
        </p:txBody>
      </p:sp>
      <p:sp>
        <p:nvSpPr>
          <p:cNvPr id="16" name="Rental Revenue">
            <a:extLst>
              <a:ext uri="{FF2B5EF4-FFF2-40B4-BE49-F238E27FC236}">
                <a16:creationId xmlns:a16="http://schemas.microsoft.com/office/drawing/2014/main" id="{BFD5B9D3-29FE-7742-BEEF-BE82F7C2415D}"/>
              </a:ext>
            </a:extLst>
          </p:cNvPr>
          <p:cNvSpPr txBox="1"/>
          <p:nvPr/>
        </p:nvSpPr>
        <p:spPr>
          <a:xfrm>
            <a:off x="8316773" y="6250916"/>
            <a:ext cx="3093795" cy="529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numCol="1" anchor="ctr">
            <a:spAutoFit/>
          </a:bodyPr>
          <a:lstStyle>
            <a:lvl1pPr defTabSz="821531">
              <a:lnSpc>
                <a:spcPct val="160000"/>
              </a:lnSpc>
              <a:defRPr sz="40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1ère génération PS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591151-469E-7349-A475-C984707CC803}"/>
              </a:ext>
            </a:extLst>
          </p:cNvPr>
          <p:cNvCxnSpPr>
            <a:cxnSpLocks/>
          </p:cNvCxnSpPr>
          <p:nvPr/>
        </p:nvCxnSpPr>
        <p:spPr>
          <a:xfrm>
            <a:off x="7033988" y="2634650"/>
            <a:ext cx="230080" cy="3751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D0E27E1-E4B0-0E4B-B3DB-1F2377FF65F0}"/>
              </a:ext>
            </a:extLst>
          </p:cNvPr>
          <p:cNvCxnSpPr>
            <a:cxnSpLocks/>
          </p:cNvCxnSpPr>
          <p:nvPr/>
        </p:nvCxnSpPr>
        <p:spPr>
          <a:xfrm flipV="1">
            <a:off x="6475391" y="4492216"/>
            <a:ext cx="1037873" cy="1113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97FE3D4-2CE1-2548-A096-8B998ADAF4FC}"/>
              </a:ext>
            </a:extLst>
          </p:cNvPr>
          <p:cNvCxnSpPr>
            <a:cxnSpLocks/>
          </p:cNvCxnSpPr>
          <p:nvPr/>
        </p:nvCxnSpPr>
        <p:spPr>
          <a:xfrm flipH="1" flipV="1">
            <a:off x="8021968" y="4584481"/>
            <a:ext cx="95498" cy="7246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66C2DF-9CA0-5C45-9555-6AB008FD7345}"/>
              </a:ext>
            </a:extLst>
          </p:cNvPr>
          <p:cNvSpPr txBox="1">
            <a:spLocks/>
          </p:cNvSpPr>
          <p:nvPr/>
        </p:nvSpPr>
        <p:spPr>
          <a:xfrm>
            <a:off x="146676" y="372306"/>
            <a:ext cx="4730124" cy="3983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b="1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STADIA &amp; ARENAS - </a:t>
            </a:r>
            <a:r>
              <a:rPr lang="en-GB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Sound Solutions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A1908-A4E5-D14C-A151-4426927A90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08E95A-D830-E649-B98D-A9666D2D7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800" y="1956828"/>
            <a:ext cx="1832400" cy="6657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5E730D-4114-E549-9E6E-31901480D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29" b="16701"/>
          <a:stretch/>
        </p:blipFill>
        <p:spPr>
          <a:xfrm>
            <a:off x="6336000" y="3329759"/>
            <a:ext cx="5855997" cy="35282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121CE-0F07-7845-B2EB-7CD54F8EDB81}"/>
              </a:ext>
            </a:extLst>
          </p:cNvPr>
          <p:cNvSpPr/>
          <p:nvPr/>
        </p:nvSpPr>
        <p:spPr>
          <a:xfrm>
            <a:off x="3391798" y="2913352"/>
            <a:ext cx="54084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 d’Activité du Pré de la Dame Jeanne, B.P. 5</a:t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60128 Plailly</a:t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 algn="ctr"/>
            <a:endParaRPr 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+33 (0) 3 44 99 00 70</a:t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 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info@nexo.fr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9E74F8-F527-5341-8C4C-2C9D6670EFB8}"/>
              </a:ext>
            </a:extLst>
          </p:cNvPr>
          <p:cNvSpPr/>
          <p:nvPr/>
        </p:nvSpPr>
        <p:spPr>
          <a:xfrm>
            <a:off x="3391799" y="4513790"/>
            <a:ext cx="540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nexo-sa.com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ase-Coherent">
            <a:extLst>
              <a:ext uri="{FF2B5EF4-FFF2-40B4-BE49-F238E27FC236}">
                <a16:creationId xmlns:a16="http://schemas.microsoft.com/office/drawing/2014/main" id="{6F311DE1-D5D1-2340-98F0-F4F22FEAB772}"/>
              </a:ext>
            </a:extLst>
          </p:cNvPr>
          <p:cNvSpPr txBox="1"/>
          <p:nvPr/>
        </p:nvSpPr>
        <p:spPr>
          <a:xfrm>
            <a:off x="2286000" y="1052857"/>
            <a:ext cx="508511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L’enceinte point source</a:t>
            </a:r>
          </a:p>
        </p:txBody>
      </p:sp>
      <p:sp>
        <p:nvSpPr>
          <p:cNvPr id="3" name="Coaxial Design">
            <a:extLst>
              <a:ext uri="{FF2B5EF4-FFF2-40B4-BE49-F238E27FC236}">
                <a16:creationId xmlns:a16="http://schemas.microsoft.com/office/drawing/2014/main" id="{191556E5-4EC3-974A-B750-776C3DC2AB2F}"/>
              </a:ext>
            </a:extLst>
          </p:cNvPr>
          <p:cNvSpPr txBox="1"/>
          <p:nvPr/>
        </p:nvSpPr>
        <p:spPr>
          <a:xfrm>
            <a:off x="4572000" y="1661004"/>
            <a:ext cx="407803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Perfectionnée.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7469A9-DB1F-544A-B95E-766E4504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544"/>
            <a:ext cx="2286000" cy="5600456"/>
          </a:xfrm>
          <a:prstGeom prst="rect">
            <a:avLst/>
          </a:prstGeom>
        </p:spPr>
      </p:pic>
      <p:pic>
        <p:nvPicPr>
          <p:cNvPr id="5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DAB0CFD3-4A89-6141-BF0C-3EDD68EC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95" t="46115" b="7651"/>
          <a:stretch>
            <a:fillRect/>
          </a:stretch>
        </p:blipFill>
        <p:spPr>
          <a:xfrm>
            <a:off x="8657684" y="1811975"/>
            <a:ext cx="3534317" cy="481908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axial Design">
            <a:extLst>
              <a:ext uri="{FF2B5EF4-FFF2-40B4-BE49-F238E27FC236}">
                <a16:creationId xmlns:a16="http://schemas.microsoft.com/office/drawing/2014/main" id="{738A942B-0722-704F-BE70-78CA4D4C722D}"/>
              </a:ext>
            </a:extLst>
          </p:cNvPr>
          <p:cNvSpPr txBox="1"/>
          <p:nvPr/>
        </p:nvSpPr>
        <p:spPr>
          <a:xfrm>
            <a:off x="3897360" y="2491594"/>
            <a:ext cx="442268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" sz="2300" i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Applications Façades </a:t>
            </a:r>
            <a:r>
              <a:rPr lang="en" sz="2300" i="1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ou</a:t>
            </a:r>
            <a:r>
              <a:rPr lang="en" sz="2300" i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Retours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910BB1A-7EDF-AE42-B184-967D30C7D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05" y="3098000"/>
            <a:ext cx="514699" cy="45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7A75758-A078-8F4E-AA68-EE90D81EF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241" y="3690452"/>
            <a:ext cx="514699" cy="44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C4DF1E3-DCA8-6D4C-974E-434755EA3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83" y="5547087"/>
            <a:ext cx="575774" cy="49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D2FFEB1-9263-2E45-AD24-2570FF153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241" y="4272566"/>
            <a:ext cx="497259" cy="49725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igh Output">
            <a:extLst>
              <a:ext uri="{FF2B5EF4-FFF2-40B4-BE49-F238E27FC236}">
                <a16:creationId xmlns:a16="http://schemas.microsoft.com/office/drawing/2014/main" id="{D6DA8551-C3D2-3A40-8ADE-8440E8E4ABE9}"/>
              </a:ext>
            </a:extLst>
          </p:cNvPr>
          <p:cNvSpPr txBox="1"/>
          <p:nvPr/>
        </p:nvSpPr>
        <p:spPr>
          <a:xfrm>
            <a:off x="3901967" y="3081126"/>
            <a:ext cx="479458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Précision et niveau de sortie élevé</a:t>
            </a:r>
          </a:p>
        </p:txBody>
      </p:sp>
      <p:sp>
        <p:nvSpPr>
          <p:cNvPr id="12" name="High Output">
            <a:extLst>
              <a:ext uri="{FF2B5EF4-FFF2-40B4-BE49-F238E27FC236}">
                <a16:creationId xmlns:a16="http://schemas.microsoft.com/office/drawing/2014/main" id="{CADBC219-83F7-1842-AD55-16328CB00BE3}"/>
              </a:ext>
            </a:extLst>
          </p:cNvPr>
          <p:cNvSpPr txBox="1"/>
          <p:nvPr/>
        </p:nvSpPr>
        <p:spPr>
          <a:xfrm>
            <a:off x="3901966" y="3663042"/>
            <a:ext cx="439974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Directivité variable dans l’aigu</a:t>
            </a:r>
          </a:p>
        </p:txBody>
      </p:sp>
      <p:sp>
        <p:nvSpPr>
          <p:cNvPr id="13" name="High Output">
            <a:extLst>
              <a:ext uri="{FF2B5EF4-FFF2-40B4-BE49-F238E27FC236}">
                <a16:creationId xmlns:a16="http://schemas.microsoft.com/office/drawing/2014/main" id="{A76B62FD-69AC-F54F-8C3E-7DD6EAFBB63E}"/>
              </a:ext>
            </a:extLst>
          </p:cNvPr>
          <p:cNvSpPr txBox="1"/>
          <p:nvPr/>
        </p:nvSpPr>
        <p:spPr>
          <a:xfrm>
            <a:off x="3901965" y="4260503"/>
            <a:ext cx="370871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Versions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touring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gh Output">
            <a:extLst>
              <a:ext uri="{FF2B5EF4-FFF2-40B4-BE49-F238E27FC236}">
                <a16:creationId xmlns:a16="http://schemas.microsoft.com/office/drawing/2014/main" id="{4495D46D-8844-FF41-AD99-26F74422D103}"/>
              </a:ext>
            </a:extLst>
          </p:cNvPr>
          <p:cNvSpPr txBox="1"/>
          <p:nvPr/>
        </p:nvSpPr>
        <p:spPr>
          <a:xfrm>
            <a:off x="3897360" y="4760954"/>
            <a:ext cx="406929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Transducteurs coaxiaux, grand débattement</a:t>
            </a:r>
          </a:p>
        </p:txBody>
      </p:sp>
      <p:sp>
        <p:nvSpPr>
          <p:cNvPr id="15" name="High Output">
            <a:extLst>
              <a:ext uri="{FF2B5EF4-FFF2-40B4-BE49-F238E27FC236}">
                <a16:creationId xmlns:a16="http://schemas.microsoft.com/office/drawing/2014/main" id="{B41973F0-80CE-0B42-A164-50E1565F1023}"/>
              </a:ext>
            </a:extLst>
          </p:cNvPr>
          <p:cNvSpPr txBox="1"/>
          <p:nvPr/>
        </p:nvSpPr>
        <p:spPr>
          <a:xfrm>
            <a:off x="3901965" y="5584570"/>
            <a:ext cx="390897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Enceintes discrètes</a:t>
            </a:r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3ED2A0F0-E686-614D-B959-37B6FA3D6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902" y="4912227"/>
            <a:ext cx="549602" cy="49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EAAB6A-4B2D-F843-8C36-4C094E4A25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5703" y="6149430"/>
            <a:ext cx="575774" cy="556958"/>
          </a:xfrm>
          <a:prstGeom prst="rect">
            <a:avLst/>
          </a:prstGeom>
        </p:spPr>
      </p:pic>
      <p:sp>
        <p:nvSpPr>
          <p:cNvPr id="19" name="High Output">
            <a:extLst>
              <a:ext uri="{FF2B5EF4-FFF2-40B4-BE49-F238E27FC236}">
                <a16:creationId xmlns:a16="http://schemas.microsoft.com/office/drawing/2014/main" id="{D761DE0E-0ECF-0540-A802-9283A64FECDF}"/>
              </a:ext>
            </a:extLst>
          </p:cNvPr>
          <p:cNvSpPr txBox="1"/>
          <p:nvPr/>
        </p:nvSpPr>
        <p:spPr>
          <a:xfrm>
            <a:off x="3897360" y="6189910"/>
            <a:ext cx="55078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Sélecteur actif/ passif (P12 / P15)</a:t>
            </a:r>
          </a:p>
        </p:txBody>
      </p:sp>
    </p:spTree>
    <p:extLst>
      <p:ext uri="{BB962C8B-B14F-4D97-AF65-F5344CB8AC3E}">
        <p14:creationId xmlns:p14="http://schemas.microsoft.com/office/powerpoint/2010/main" val="41247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">
            <a:extLst>
              <a:ext uri="{FF2B5EF4-FFF2-40B4-BE49-F238E27FC236}">
                <a16:creationId xmlns:a16="http://schemas.microsoft.com/office/drawing/2014/main" id="{928A2162-E64D-DD42-9B04-49F4C754B720}"/>
              </a:ext>
            </a:extLst>
          </p:cNvPr>
          <p:cNvGrpSpPr/>
          <p:nvPr/>
        </p:nvGrpSpPr>
        <p:grpSpPr>
          <a:xfrm>
            <a:off x="6505731" y="1576443"/>
            <a:ext cx="5683253" cy="5485851"/>
            <a:chOff x="0" y="106350"/>
            <a:chExt cx="9308994" cy="8985658"/>
          </a:xfrm>
        </p:grpSpPr>
        <p:pic>
          <p:nvPicPr>
            <p:cNvPr id="8" name="P-Series-Brochure-V4-1 (dragged).pdf" descr="P-Series-Brochure-V4-1 (dragged).pdf">
              <a:extLst>
                <a:ext uri="{FF2B5EF4-FFF2-40B4-BE49-F238E27FC236}">
                  <a16:creationId xmlns:a16="http://schemas.microsoft.com/office/drawing/2014/main" id="{31DCA3B8-A93A-8242-85A7-BBD0A2C66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7526" t="43623" b="6137"/>
            <a:stretch>
              <a:fillRect/>
            </a:stretch>
          </p:blipFill>
          <p:spPr>
            <a:xfrm>
              <a:off x="596963" y="106350"/>
              <a:ext cx="8712032" cy="8985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6" extrusionOk="0">
                  <a:moveTo>
                    <a:pt x="21556" y="0"/>
                  </a:moveTo>
                  <a:cubicBezTo>
                    <a:pt x="21491" y="39"/>
                    <a:pt x="13412" y="98"/>
                    <a:pt x="6519" y="111"/>
                  </a:cubicBezTo>
                  <a:cubicBezTo>
                    <a:pt x="3185" y="117"/>
                    <a:pt x="430" y="138"/>
                    <a:pt x="397" y="159"/>
                  </a:cubicBezTo>
                  <a:cubicBezTo>
                    <a:pt x="309" y="211"/>
                    <a:pt x="210" y="631"/>
                    <a:pt x="210" y="951"/>
                  </a:cubicBezTo>
                  <a:lnTo>
                    <a:pt x="210" y="1225"/>
                  </a:lnTo>
                  <a:lnTo>
                    <a:pt x="703" y="1225"/>
                  </a:lnTo>
                  <a:lnTo>
                    <a:pt x="1197" y="1225"/>
                  </a:lnTo>
                  <a:lnTo>
                    <a:pt x="1699" y="1996"/>
                  </a:lnTo>
                  <a:cubicBezTo>
                    <a:pt x="2369" y="3021"/>
                    <a:pt x="3148" y="4303"/>
                    <a:pt x="3313" y="4653"/>
                  </a:cubicBezTo>
                  <a:cubicBezTo>
                    <a:pt x="3464" y="4972"/>
                    <a:pt x="3558" y="5678"/>
                    <a:pt x="3458" y="5738"/>
                  </a:cubicBezTo>
                  <a:cubicBezTo>
                    <a:pt x="3421" y="5760"/>
                    <a:pt x="3363" y="5697"/>
                    <a:pt x="3314" y="5583"/>
                  </a:cubicBezTo>
                  <a:cubicBezTo>
                    <a:pt x="3269" y="5478"/>
                    <a:pt x="3210" y="5392"/>
                    <a:pt x="3184" y="5392"/>
                  </a:cubicBezTo>
                  <a:cubicBezTo>
                    <a:pt x="3158" y="5392"/>
                    <a:pt x="3039" y="5488"/>
                    <a:pt x="2920" y="5606"/>
                  </a:cubicBezTo>
                  <a:cubicBezTo>
                    <a:pt x="2709" y="5816"/>
                    <a:pt x="2701" y="5839"/>
                    <a:pt x="2551" y="6647"/>
                  </a:cubicBezTo>
                  <a:cubicBezTo>
                    <a:pt x="2467" y="7102"/>
                    <a:pt x="2318" y="8011"/>
                    <a:pt x="2219" y="8666"/>
                  </a:cubicBezTo>
                  <a:cubicBezTo>
                    <a:pt x="2120" y="9320"/>
                    <a:pt x="2030" y="9887"/>
                    <a:pt x="2019" y="9925"/>
                  </a:cubicBezTo>
                  <a:cubicBezTo>
                    <a:pt x="2004" y="9978"/>
                    <a:pt x="1729" y="9990"/>
                    <a:pt x="783" y="9978"/>
                  </a:cubicBezTo>
                  <a:lnTo>
                    <a:pt x="0" y="9969"/>
                  </a:lnTo>
                  <a:lnTo>
                    <a:pt x="0" y="21586"/>
                  </a:lnTo>
                  <a:lnTo>
                    <a:pt x="21600" y="21586"/>
                  </a:lnTo>
                  <a:lnTo>
                    <a:pt x="21600" y="12099"/>
                  </a:lnTo>
                  <a:cubicBezTo>
                    <a:pt x="21600" y="5430"/>
                    <a:pt x="21580" y="-14"/>
                    <a:pt x="21556" y="0"/>
                  </a:cubicBezTo>
                  <a:close/>
                  <a:moveTo>
                    <a:pt x="405" y="2686"/>
                  </a:moveTo>
                  <a:cubicBezTo>
                    <a:pt x="359" y="2686"/>
                    <a:pt x="322" y="2711"/>
                    <a:pt x="322" y="2740"/>
                  </a:cubicBezTo>
                  <a:cubicBezTo>
                    <a:pt x="322" y="2770"/>
                    <a:pt x="359" y="2795"/>
                    <a:pt x="405" y="2795"/>
                  </a:cubicBezTo>
                  <a:cubicBezTo>
                    <a:pt x="451" y="2795"/>
                    <a:pt x="489" y="2770"/>
                    <a:pt x="489" y="2740"/>
                  </a:cubicBezTo>
                  <a:cubicBezTo>
                    <a:pt x="489" y="2711"/>
                    <a:pt x="451" y="2686"/>
                    <a:pt x="405" y="2686"/>
                  </a:cubicBezTo>
                  <a:close/>
                  <a:moveTo>
                    <a:pt x="0" y="2696"/>
                  </a:moveTo>
                  <a:lnTo>
                    <a:pt x="0" y="2778"/>
                  </a:lnTo>
                  <a:cubicBezTo>
                    <a:pt x="61" y="2769"/>
                    <a:pt x="98" y="2755"/>
                    <a:pt x="98" y="2740"/>
                  </a:cubicBezTo>
                  <a:cubicBezTo>
                    <a:pt x="98" y="2719"/>
                    <a:pt x="55" y="2704"/>
                    <a:pt x="0" y="2696"/>
                  </a:cubicBezTo>
                  <a:close/>
                  <a:moveTo>
                    <a:pt x="215" y="3173"/>
                  </a:moveTo>
                  <a:cubicBezTo>
                    <a:pt x="98" y="3173"/>
                    <a:pt x="64" y="3229"/>
                    <a:pt x="137" y="3300"/>
                  </a:cubicBezTo>
                  <a:cubicBezTo>
                    <a:pt x="189" y="3350"/>
                    <a:pt x="282" y="3316"/>
                    <a:pt x="309" y="3237"/>
                  </a:cubicBezTo>
                  <a:cubicBezTo>
                    <a:pt x="321" y="3201"/>
                    <a:pt x="279" y="3173"/>
                    <a:pt x="215" y="3173"/>
                  </a:cubicBezTo>
                  <a:close/>
                  <a:moveTo>
                    <a:pt x="659" y="3182"/>
                  </a:moveTo>
                  <a:cubicBezTo>
                    <a:pt x="564" y="3180"/>
                    <a:pt x="481" y="3226"/>
                    <a:pt x="517" y="3281"/>
                  </a:cubicBezTo>
                  <a:cubicBezTo>
                    <a:pt x="557" y="3344"/>
                    <a:pt x="587" y="3344"/>
                    <a:pt x="740" y="3283"/>
                  </a:cubicBezTo>
                  <a:cubicBezTo>
                    <a:pt x="842" y="3242"/>
                    <a:pt x="844" y="3235"/>
                    <a:pt x="755" y="3200"/>
                  </a:cubicBezTo>
                  <a:cubicBezTo>
                    <a:pt x="724" y="3188"/>
                    <a:pt x="691" y="3182"/>
                    <a:pt x="659" y="3182"/>
                  </a:cubicBezTo>
                  <a:close/>
                  <a:moveTo>
                    <a:pt x="0" y="3724"/>
                  </a:moveTo>
                  <a:lnTo>
                    <a:pt x="0" y="3808"/>
                  </a:lnTo>
                  <a:cubicBezTo>
                    <a:pt x="25" y="3798"/>
                    <a:pt x="42" y="3785"/>
                    <a:pt x="42" y="3768"/>
                  </a:cubicBezTo>
                  <a:cubicBezTo>
                    <a:pt x="42" y="3748"/>
                    <a:pt x="24" y="3734"/>
                    <a:pt x="0" y="3724"/>
                  </a:cubicBezTo>
                  <a:close/>
                  <a:moveTo>
                    <a:pt x="0" y="6041"/>
                  </a:moveTo>
                  <a:lnTo>
                    <a:pt x="0" y="7935"/>
                  </a:lnTo>
                  <a:lnTo>
                    <a:pt x="865" y="7935"/>
                  </a:lnTo>
                  <a:lnTo>
                    <a:pt x="900" y="7732"/>
                  </a:lnTo>
                  <a:cubicBezTo>
                    <a:pt x="945" y="7468"/>
                    <a:pt x="946" y="6427"/>
                    <a:pt x="901" y="6210"/>
                  </a:cubicBezTo>
                  <a:lnTo>
                    <a:pt x="866" y="6041"/>
                  </a:lnTo>
                  <a:lnTo>
                    <a:pt x="0" y="6041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C0C8CF8-7A85-C748-8AB9-3EC691BA9F6B}"/>
                </a:ext>
              </a:extLst>
            </p:cNvPr>
            <p:cNvSpPr/>
            <p:nvPr/>
          </p:nvSpPr>
          <p:spPr>
            <a:xfrm>
              <a:off x="0" y="948605"/>
              <a:ext cx="1270000" cy="27479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Phase-Coherent">
            <a:extLst>
              <a:ext uri="{FF2B5EF4-FFF2-40B4-BE49-F238E27FC236}">
                <a16:creationId xmlns:a16="http://schemas.microsoft.com/office/drawing/2014/main" id="{5B65E580-0851-104D-8309-1B5113845D06}"/>
              </a:ext>
            </a:extLst>
          </p:cNvPr>
          <p:cNvSpPr txBox="1"/>
          <p:nvPr/>
        </p:nvSpPr>
        <p:spPr>
          <a:xfrm>
            <a:off x="2650453" y="951209"/>
            <a:ext cx="4300857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Enceinte de conception sophistiquée</a:t>
            </a:r>
          </a:p>
          <a:p>
            <a:endParaRPr lang="fr-FR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38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 à démontage rapide </a:t>
            </a:r>
          </a:p>
          <a:p>
            <a:pPr algn="ctr"/>
            <a:endParaRPr lang="fr-FR" sz="38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B63C56-D113-FB48-A414-6CE9A030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544"/>
            <a:ext cx="2286000" cy="5600456"/>
          </a:xfrm>
          <a:prstGeom prst="rect">
            <a:avLst/>
          </a:prstGeom>
        </p:spPr>
      </p:pic>
      <p:sp>
        <p:nvSpPr>
          <p:cNvPr id="4" name="High Output">
            <a:extLst>
              <a:ext uri="{FF2B5EF4-FFF2-40B4-BE49-F238E27FC236}">
                <a16:creationId xmlns:a16="http://schemas.microsoft.com/office/drawing/2014/main" id="{FFBAB493-677A-284B-80A0-6072DDA8CE23}"/>
              </a:ext>
            </a:extLst>
          </p:cNvPr>
          <p:cNvSpPr txBox="1"/>
          <p:nvPr/>
        </p:nvSpPr>
        <p:spPr>
          <a:xfrm>
            <a:off x="2440082" y="5359265"/>
            <a:ext cx="484099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grille acier à démontage rapide s’enlève en quelques secondes, pour un accès intégral (versions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touring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uniquement).</a:t>
            </a:r>
          </a:p>
          <a:p>
            <a:endParaRPr lang="fr-FR" sz="2400" dirty="0"/>
          </a:p>
        </p:txBody>
      </p:sp>
      <p:pic>
        <p:nvPicPr>
          <p:cNvPr id="5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4AE9769D-089F-1B41-B237-9E03B113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1" r="75218" b="28976"/>
          <a:stretch>
            <a:fillRect/>
          </a:stretch>
        </p:blipFill>
        <p:spPr>
          <a:xfrm>
            <a:off x="3016" y="1267874"/>
            <a:ext cx="2618814" cy="390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41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963"/>
                </a:lnTo>
                <a:lnTo>
                  <a:pt x="17308" y="19960"/>
                </a:lnTo>
                <a:lnTo>
                  <a:pt x="17333" y="19621"/>
                </a:lnTo>
                <a:cubicBezTo>
                  <a:pt x="17347" y="19434"/>
                  <a:pt x="17397" y="19240"/>
                  <a:pt x="17443" y="19191"/>
                </a:cubicBezTo>
                <a:cubicBezTo>
                  <a:pt x="17506" y="19123"/>
                  <a:pt x="17503" y="19078"/>
                  <a:pt x="17433" y="19002"/>
                </a:cubicBezTo>
                <a:cubicBezTo>
                  <a:pt x="17325" y="18887"/>
                  <a:pt x="17216" y="14567"/>
                  <a:pt x="17320" y="14525"/>
                </a:cubicBezTo>
                <a:cubicBezTo>
                  <a:pt x="17353" y="14511"/>
                  <a:pt x="17892" y="14553"/>
                  <a:pt x="18516" y="14616"/>
                </a:cubicBezTo>
                <a:cubicBezTo>
                  <a:pt x="19848" y="14752"/>
                  <a:pt x="20167" y="14759"/>
                  <a:pt x="20500" y="14666"/>
                </a:cubicBezTo>
                <a:cubicBezTo>
                  <a:pt x="20923" y="14548"/>
                  <a:pt x="21135" y="14400"/>
                  <a:pt x="21300" y="14108"/>
                </a:cubicBezTo>
                <a:cubicBezTo>
                  <a:pt x="21444" y="13853"/>
                  <a:pt x="21453" y="13769"/>
                  <a:pt x="21411" y="13190"/>
                </a:cubicBezTo>
                <a:cubicBezTo>
                  <a:pt x="21385" y="12839"/>
                  <a:pt x="21351" y="12453"/>
                  <a:pt x="21335" y="12331"/>
                </a:cubicBezTo>
                <a:cubicBezTo>
                  <a:pt x="21318" y="12210"/>
                  <a:pt x="21284" y="11867"/>
                  <a:pt x="21259" y="11571"/>
                </a:cubicBezTo>
                <a:cubicBezTo>
                  <a:pt x="21234" y="11274"/>
                  <a:pt x="21189" y="10822"/>
                  <a:pt x="21159" y="10565"/>
                </a:cubicBezTo>
                <a:cubicBezTo>
                  <a:pt x="21129" y="10309"/>
                  <a:pt x="21105" y="10033"/>
                  <a:pt x="21108" y="9952"/>
                </a:cubicBezTo>
                <a:lnTo>
                  <a:pt x="21113" y="9805"/>
                </a:lnTo>
                <a:lnTo>
                  <a:pt x="21600" y="980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F5885BF-3692-E048-950F-7449F35AC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231" y="5710828"/>
            <a:ext cx="514699" cy="4445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22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10_horn_out copy.jpg" descr="P10_horn_out copy.jpg">
            <a:extLst>
              <a:ext uri="{FF2B5EF4-FFF2-40B4-BE49-F238E27FC236}">
                <a16:creationId xmlns:a16="http://schemas.microsoft.com/office/drawing/2014/main" id="{A9404AF1-EB1E-D54F-B509-7468F6303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4"/>
          <a:stretch/>
        </p:blipFill>
        <p:spPr>
          <a:xfrm flipH="1">
            <a:off x="7384807" y="3043003"/>
            <a:ext cx="4066601" cy="29683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4A86C1-1B7C-504D-A59B-95BD9A72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544"/>
            <a:ext cx="2286000" cy="5600456"/>
          </a:xfrm>
          <a:prstGeom prst="rect">
            <a:avLst/>
          </a:prstGeom>
        </p:spPr>
      </p:pic>
      <p:sp>
        <p:nvSpPr>
          <p:cNvPr id="2" name="Phase-Coherent">
            <a:extLst>
              <a:ext uri="{FF2B5EF4-FFF2-40B4-BE49-F238E27FC236}">
                <a16:creationId xmlns:a16="http://schemas.microsoft.com/office/drawing/2014/main" id="{82E8A4AB-8621-9947-9F0A-E70BA297E5A1}"/>
              </a:ext>
            </a:extLst>
          </p:cNvPr>
          <p:cNvSpPr txBox="1"/>
          <p:nvPr/>
        </p:nvSpPr>
        <p:spPr>
          <a:xfrm>
            <a:off x="2434020" y="1056544"/>
            <a:ext cx="7333739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Directivité variable dans les aigus</a:t>
            </a:r>
          </a:p>
          <a:p>
            <a:endParaRPr lang="fr-FR" sz="3800" dirty="0"/>
          </a:p>
        </p:txBody>
      </p:sp>
      <p:sp>
        <p:nvSpPr>
          <p:cNvPr id="3" name="Coaxial Design">
            <a:extLst>
              <a:ext uri="{FF2B5EF4-FFF2-40B4-BE49-F238E27FC236}">
                <a16:creationId xmlns:a16="http://schemas.microsoft.com/office/drawing/2014/main" id="{A49077BE-ACEB-8649-9900-C334F76E927A}"/>
              </a:ext>
            </a:extLst>
          </p:cNvPr>
          <p:cNvSpPr txBox="1"/>
          <p:nvPr/>
        </p:nvSpPr>
        <p:spPr>
          <a:xfrm>
            <a:off x="2434020" y="1773195"/>
            <a:ext cx="693779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Optimisez en quelques instants la dispersion pour votre application</a:t>
            </a:r>
          </a:p>
        </p:txBody>
      </p:sp>
      <p:pic>
        <p:nvPicPr>
          <p:cNvPr id="5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B61DF777-6C9E-5649-BBF9-E0EAD4CB45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71" r="75218" b="28976"/>
          <a:stretch>
            <a:fillRect/>
          </a:stretch>
        </p:blipFill>
        <p:spPr>
          <a:xfrm>
            <a:off x="3016" y="1267874"/>
            <a:ext cx="2618814" cy="390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41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963"/>
                </a:lnTo>
                <a:lnTo>
                  <a:pt x="17308" y="19960"/>
                </a:lnTo>
                <a:lnTo>
                  <a:pt x="17333" y="19621"/>
                </a:lnTo>
                <a:cubicBezTo>
                  <a:pt x="17347" y="19434"/>
                  <a:pt x="17397" y="19240"/>
                  <a:pt x="17443" y="19191"/>
                </a:cubicBezTo>
                <a:cubicBezTo>
                  <a:pt x="17506" y="19123"/>
                  <a:pt x="17503" y="19078"/>
                  <a:pt x="17433" y="19002"/>
                </a:cubicBezTo>
                <a:cubicBezTo>
                  <a:pt x="17325" y="18887"/>
                  <a:pt x="17216" y="14567"/>
                  <a:pt x="17320" y="14525"/>
                </a:cubicBezTo>
                <a:cubicBezTo>
                  <a:pt x="17353" y="14511"/>
                  <a:pt x="17892" y="14553"/>
                  <a:pt x="18516" y="14616"/>
                </a:cubicBezTo>
                <a:cubicBezTo>
                  <a:pt x="19848" y="14752"/>
                  <a:pt x="20167" y="14759"/>
                  <a:pt x="20500" y="14666"/>
                </a:cubicBezTo>
                <a:cubicBezTo>
                  <a:pt x="20923" y="14548"/>
                  <a:pt x="21135" y="14400"/>
                  <a:pt x="21300" y="14108"/>
                </a:cubicBezTo>
                <a:cubicBezTo>
                  <a:pt x="21444" y="13853"/>
                  <a:pt x="21453" y="13769"/>
                  <a:pt x="21411" y="13190"/>
                </a:cubicBezTo>
                <a:cubicBezTo>
                  <a:pt x="21385" y="12839"/>
                  <a:pt x="21351" y="12453"/>
                  <a:pt x="21335" y="12331"/>
                </a:cubicBezTo>
                <a:cubicBezTo>
                  <a:pt x="21318" y="12210"/>
                  <a:pt x="21284" y="11867"/>
                  <a:pt x="21259" y="11571"/>
                </a:cubicBezTo>
                <a:cubicBezTo>
                  <a:pt x="21234" y="11274"/>
                  <a:pt x="21189" y="10822"/>
                  <a:pt x="21159" y="10565"/>
                </a:cubicBezTo>
                <a:cubicBezTo>
                  <a:pt x="21129" y="10309"/>
                  <a:pt x="21105" y="10033"/>
                  <a:pt x="21108" y="9952"/>
                </a:cubicBezTo>
                <a:lnTo>
                  <a:pt x="21113" y="9805"/>
                </a:lnTo>
                <a:lnTo>
                  <a:pt x="21600" y="980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7AB03D5-9BBA-A448-91D1-25CCE8E0B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994" y="6041848"/>
            <a:ext cx="514699" cy="4445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High Output">
            <a:extLst>
              <a:ext uri="{FF2B5EF4-FFF2-40B4-BE49-F238E27FC236}">
                <a16:creationId xmlns:a16="http://schemas.microsoft.com/office/drawing/2014/main" id="{F3116063-11D4-0A4B-8B80-F03ADD894BBD}"/>
              </a:ext>
            </a:extLst>
          </p:cNvPr>
          <p:cNvSpPr txBox="1"/>
          <p:nvPr/>
        </p:nvSpPr>
        <p:spPr>
          <a:xfrm>
            <a:off x="4314195" y="2423370"/>
            <a:ext cx="577288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3000" dirty="0" err="1">
                <a:latin typeface="Arial" panose="020B0604020202020204" pitchFamily="34" charset="0"/>
                <a:cs typeface="Arial" panose="020B0604020202020204" pitchFamily="34" charset="0"/>
              </a:rPr>
              <a:t>Flanges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 magnétiques optionnels </a:t>
            </a:r>
          </a:p>
          <a:p>
            <a:endParaRPr lang="fr-FR" sz="2400" dirty="0"/>
          </a:p>
        </p:txBody>
      </p:sp>
      <p:grpSp>
        <p:nvGrpSpPr>
          <p:cNvPr id="8" name="Groupe">
            <a:extLst>
              <a:ext uri="{FF2B5EF4-FFF2-40B4-BE49-F238E27FC236}">
                <a16:creationId xmlns:a16="http://schemas.microsoft.com/office/drawing/2014/main" id="{7160FF5A-5DF7-5347-BD6E-F8E054FA1380}"/>
              </a:ext>
            </a:extLst>
          </p:cNvPr>
          <p:cNvGrpSpPr/>
          <p:nvPr/>
        </p:nvGrpSpPr>
        <p:grpSpPr>
          <a:xfrm>
            <a:off x="2789746" y="3338709"/>
            <a:ext cx="3907146" cy="2627892"/>
            <a:chOff x="0" y="0"/>
            <a:chExt cx="7987283" cy="5323145"/>
          </a:xfrm>
        </p:grpSpPr>
        <p:pic>
          <p:nvPicPr>
            <p:cNvPr id="9" name="P8_horn_out copy.jpg" descr="P8_horn_out copy.jpg">
              <a:extLst>
                <a:ext uri="{FF2B5EF4-FFF2-40B4-BE49-F238E27FC236}">
                  <a16:creationId xmlns:a16="http://schemas.microsoft.com/office/drawing/2014/main" id="{949BE93F-CA6E-E944-8B20-0C2BB724F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987284" cy="5323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Flèche">
              <a:extLst>
                <a:ext uri="{FF2B5EF4-FFF2-40B4-BE49-F238E27FC236}">
                  <a16:creationId xmlns:a16="http://schemas.microsoft.com/office/drawing/2014/main" id="{35672520-D47E-5F44-AA72-A2973B55DB48}"/>
                </a:ext>
              </a:extLst>
            </p:cNvPr>
            <p:cNvSpPr/>
            <p:nvPr/>
          </p:nvSpPr>
          <p:spPr>
            <a:xfrm rot="7760388">
              <a:off x="3971497" y="1890781"/>
              <a:ext cx="491808" cy="491807"/>
            </a:xfrm>
            <a:prstGeom prst="rightArrow">
              <a:avLst>
                <a:gd name="adj1" fmla="val 37415"/>
                <a:gd name="adj2" fmla="val 53598"/>
              </a:avLst>
            </a:prstGeom>
            <a:solidFill>
              <a:srgbClr val="6C71A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" name="High Output">
            <a:extLst>
              <a:ext uri="{FF2B5EF4-FFF2-40B4-BE49-F238E27FC236}">
                <a16:creationId xmlns:a16="http://schemas.microsoft.com/office/drawing/2014/main" id="{BFCD624C-83DB-F04C-905E-086B2B509281}"/>
              </a:ext>
            </a:extLst>
          </p:cNvPr>
          <p:cNvSpPr txBox="1"/>
          <p:nvPr/>
        </p:nvSpPr>
        <p:spPr>
          <a:xfrm>
            <a:off x="2618608" y="5915888"/>
            <a:ext cx="7729723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caractéristiques de dispersion de l’enceinte se modifient en quelques secondes, grâce à des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flanges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magnétiques optionnels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856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ED97A414-B5C5-4F4A-8BE3-E507776174F1}"/>
              </a:ext>
            </a:extLst>
          </p:cNvPr>
          <p:cNvSpPr/>
          <p:nvPr/>
        </p:nvSpPr>
        <p:spPr>
          <a:xfrm>
            <a:off x="-1" y="3415312"/>
            <a:ext cx="12192001" cy="172237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4C953938-1324-CF4E-9E89-60E4E7319A2B}"/>
              </a:ext>
            </a:extLst>
          </p:cNvPr>
          <p:cNvSpPr txBox="1"/>
          <p:nvPr/>
        </p:nvSpPr>
        <p:spPr>
          <a:xfrm>
            <a:off x="398651" y="1174520"/>
            <a:ext cx="77168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Pavillons magnétiques optionnels</a:t>
            </a:r>
          </a:p>
        </p:txBody>
      </p:sp>
      <p:pic>
        <p:nvPicPr>
          <p:cNvPr id="4" name="P8 POS BLUE NEW.pdf" descr="P8 POS BLUE NEW.pdf">
            <a:extLst>
              <a:ext uri="{FF2B5EF4-FFF2-40B4-BE49-F238E27FC236}">
                <a16:creationId xmlns:a16="http://schemas.microsoft.com/office/drawing/2014/main" id="{DDB0C2F2-B8E9-584E-9148-3C30DFC1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82" y="5685330"/>
            <a:ext cx="971362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12 POS BLUE NEW.pdf" descr="P12 POS BLUE NEW.pdf">
            <a:extLst>
              <a:ext uri="{FF2B5EF4-FFF2-40B4-BE49-F238E27FC236}">
                <a16:creationId xmlns:a16="http://schemas.microsoft.com/office/drawing/2014/main" id="{6A977055-8DED-9D43-8A24-A7F6673C6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20" y="2406840"/>
            <a:ext cx="1183713" cy="505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10 POS BLUE NEW.pdf" descr="P10 POS BLUE NEW.pdf">
            <a:extLst>
              <a:ext uri="{FF2B5EF4-FFF2-40B4-BE49-F238E27FC236}">
                <a16:creationId xmlns:a16="http://schemas.microsoft.com/office/drawing/2014/main" id="{162034BF-C3DC-C842-82D8-230921FF2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13" y="4039353"/>
            <a:ext cx="1183715" cy="4865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66Hz-20kHz…">
            <a:extLst>
              <a:ext uri="{FF2B5EF4-FFF2-40B4-BE49-F238E27FC236}">
                <a16:creationId xmlns:a16="http://schemas.microsoft.com/office/drawing/2014/main" id="{92922723-2998-164A-8DF0-F5773E9AF329}"/>
              </a:ext>
            </a:extLst>
          </p:cNvPr>
          <p:cNvSpPr txBox="1"/>
          <p:nvPr/>
        </p:nvSpPr>
        <p:spPr>
          <a:xfrm>
            <a:off x="3816652" y="2343752"/>
            <a:ext cx="122950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Standard :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60°x60°</a:t>
            </a:r>
            <a:endParaRPr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66Hz-20kHz…">
            <a:extLst>
              <a:ext uri="{FF2B5EF4-FFF2-40B4-BE49-F238E27FC236}">
                <a16:creationId xmlns:a16="http://schemas.microsoft.com/office/drawing/2014/main" id="{33A46180-6E29-D14F-A8AB-FA1E3AFA5A19}"/>
              </a:ext>
            </a:extLst>
          </p:cNvPr>
          <p:cNvSpPr txBox="1"/>
          <p:nvPr/>
        </p:nvSpPr>
        <p:spPr>
          <a:xfrm>
            <a:off x="3799260" y="3944444"/>
            <a:ext cx="125194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Standard :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100°x100°</a:t>
            </a:r>
            <a:endParaRPr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66Hz-20kHz…">
            <a:extLst>
              <a:ext uri="{FF2B5EF4-FFF2-40B4-BE49-F238E27FC236}">
                <a16:creationId xmlns:a16="http://schemas.microsoft.com/office/drawing/2014/main" id="{EDDA4055-67CF-1D42-BECA-E301EC383B7C}"/>
              </a:ext>
            </a:extLst>
          </p:cNvPr>
          <p:cNvSpPr txBox="1"/>
          <p:nvPr/>
        </p:nvSpPr>
        <p:spPr>
          <a:xfrm>
            <a:off x="3837426" y="5597494"/>
            <a:ext cx="125194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Standard :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100°x100°</a:t>
            </a:r>
            <a:endParaRPr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DC8DF07B-C1D8-8744-8466-77E0AB6AB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661" r="67815" b="55480"/>
          <a:stretch>
            <a:fillRect/>
          </a:stretch>
        </p:blipFill>
        <p:spPr>
          <a:xfrm>
            <a:off x="5432702" y="2214795"/>
            <a:ext cx="3213393" cy="98897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66Hz-20kHz…">
            <a:extLst>
              <a:ext uri="{FF2B5EF4-FFF2-40B4-BE49-F238E27FC236}">
                <a16:creationId xmlns:a16="http://schemas.microsoft.com/office/drawing/2014/main" id="{B41F27DB-9A4A-D94C-8388-3DEF042E2FC1}"/>
              </a:ext>
            </a:extLst>
          </p:cNvPr>
          <p:cNvSpPr txBox="1"/>
          <p:nvPr/>
        </p:nvSpPr>
        <p:spPr>
          <a:xfrm>
            <a:off x="8765660" y="2424571"/>
            <a:ext cx="30841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Optionnel :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90°x40° ou Asymétrique (PS)</a:t>
            </a:r>
            <a:endParaRPr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F61C13DE-F875-E64C-AA5E-C61537D8DB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894" t="51257" r="54329" b="36488"/>
          <a:stretch>
            <a:fillRect/>
          </a:stretch>
        </p:blipFill>
        <p:spPr>
          <a:xfrm>
            <a:off x="6096000" y="3944444"/>
            <a:ext cx="1847370" cy="803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419" extrusionOk="0">
                <a:moveTo>
                  <a:pt x="3940" y="0"/>
                </a:moveTo>
                <a:cubicBezTo>
                  <a:pt x="3462" y="-11"/>
                  <a:pt x="3024" y="239"/>
                  <a:pt x="2538" y="750"/>
                </a:cubicBezTo>
                <a:cubicBezTo>
                  <a:pt x="970" y="2400"/>
                  <a:pt x="0" y="5952"/>
                  <a:pt x="0" y="10042"/>
                </a:cubicBezTo>
                <a:cubicBezTo>
                  <a:pt x="0" y="13147"/>
                  <a:pt x="448" y="15037"/>
                  <a:pt x="1608" y="16842"/>
                </a:cubicBezTo>
                <a:cubicBezTo>
                  <a:pt x="2010" y="17468"/>
                  <a:pt x="2338" y="18072"/>
                  <a:pt x="2338" y="18184"/>
                </a:cubicBezTo>
                <a:cubicBezTo>
                  <a:pt x="2338" y="18295"/>
                  <a:pt x="2072" y="18656"/>
                  <a:pt x="1745" y="18985"/>
                </a:cubicBezTo>
                <a:cubicBezTo>
                  <a:pt x="1080" y="19655"/>
                  <a:pt x="1051" y="19980"/>
                  <a:pt x="1601" y="20617"/>
                </a:cubicBezTo>
                <a:cubicBezTo>
                  <a:pt x="1803" y="20850"/>
                  <a:pt x="2182" y="21043"/>
                  <a:pt x="2445" y="21043"/>
                </a:cubicBezTo>
                <a:cubicBezTo>
                  <a:pt x="3619" y="21044"/>
                  <a:pt x="7294" y="18854"/>
                  <a:pt x="7849" y="17823"/>
                </a:cubicBezTo>
                <a:cubicBezTo>
                  <a:pt x="7963" y="17611"/>
                  <a:pt x="7949" y="17491"/>
                  <a:pt x="7776" y="17184"/>
                </a:cubicBezTo>
                <a:cubicBezTo>
                  <a:pt x="7567" y="16811"/>
                  <a:pt x="7570" y="16785"/>
                  <a:pt x="7983" y="15243"/>
                </a:cubicBezTo>
                <a:cubicBezTo>
                  <a:pt x="8622" y="12858"/>
                  <a:pt x="8881" y="10159"/>
                  <a:pt x="8707" y="7697"/>
                </a:cubicBezTo>
                <a:cubicBezTo>
                  <a:pt x="8565" y="5693"/>
                  <a:pt x="8389" y="4810"/>
                  <a:pt x="7878" y="3547"/>
                </a:cubicBezTo>
                <a:cubicBezTo>
                  <a:pt x="7419" y="2414"/>
                  <a:pt x="7247" y="2210"/>
                  <a:pt x="5581" y="824"/>
                </a:cubicBezTo>
                <a:cubicBezTo>
                  <a:pt x="4935" y="286"/>
                  <a:pt x="4417" y="12"/>
                  <a:pt x="3940" y="0"/>
                </a:cubicBezTo>
                <a:close/>
                <a:moveTo>
                  <a:pt x="17588" y="581"/>
                </a:moveTo>
                <a:cubicBezTo>
                  <a:pt x="17080" y="573"/>
                  <a:pt x="16409" y="1035"/>
                  <a:pt x="16120" y="1632"/>
                </a:cubicBezTo>
                <a:cubicBezTo>
                  <a:pt x="15996" y="1890"/>
                  <a:pt x="15652" y="2277"/>
                  <a:pt x="15356" y="2496"/>
                </a:cubicBezTo>
                <a:cubicBezTo>
                  <a:pt x="12711" y="4451"/>
                  <a:pt x="11842" y="10703"/>
                  <a:pt x="13451" y="16202"/>
                </a:cubicBezTo>
                <a:cubicBezTo>
                  <a:pt x="13909" y="17765"/>
                  <a:pt x="13910" y="17779"/>
                  <a:pt x="13706" y="18275"/>
                </a:cubicBezTo>
                <a:cubicBezTo>
                  <a:pt x="13593" y="18550"/>
                  <a:pt x="13501" y="18836"/>
                  <a:pt x="13501" y="18911"/>
                </a:cubicBezTo>
                <a:cubicBezTo>
                  <a:pt x="13501" y="19327"/>
                  <a:pt x="14777" y="20026"/>
                  <a:pt x="17169" y="20918"/>
                </a:cubicBezTo>
                <a:cubicBezTo>
                  <a:pt x="18966" y="21589"/>
                  <a:pt x="19983" y="21586"/>
                  <a:pt x="20310" y="20911"/>
                </a:cubicBezTo>
                <a:cubicBezTo>
                  <a:pt x="20613" y="20287"/>
                  <a:pt x="20566" y="19852"/>
                  <a:pt x="20154" y="19459"/>
                </a:cubicBezTo>
                <a:cubicBezTo>
                  <a:pt x="19953" y="19268"/>
                  <a:pt x="19760" y="19011"/>
                  <a:pt x="19726" y="18886"/>
                </a:cubicBezTo>
                <a:cubicBezTo>
                  <a:pt x="19692" y="18760"/>
                  <a:pt x="19982" y="17697"/>
                  <a:pt x="20370" y="16522"/>
                </a:cubicBezTo>
                <a:cubicBezTo>
                  <a:pt x="21398" y="13411"/>
                  <a:pt x="21600" y="12297"/>
                  <a:pt x="21597" y="9763"/>
                </a:cubicBezTo>
                <a:cubicBezTo>
                  <a:pt x="21595" y="7993"/>
                  <a:pt x="21549" y="7478"/>
                  <a:pt x="21284" y="6186"/>
                </a:cubicBezTo>
                <a:cubicBezTo>
                  <a:pt x="20609" y="2902"/>
                  <a:pt x="19538" y="1192"/>
                  <a:pt x="17794" y="614"/>
                </a:cubicBezTo>
                <a:cubicBezTo>
                  <a:pt x="17730" y="593"/>
                  <a:pt x="17660" y="582"/>
                  <a:pt x="17588" y="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6CDD2ADA-AAB0-AE45-8D3A-225FB02554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9" t="71581" r="76261" b="14233"/>
          <a:stretch>
            <a:fillRect/>
          </a:stretch>
        </p:blipFill>
        <p:spPr>
          <a:xfrm>
            <a:off x="5874319" y="5429047"/>
            <a:ext cx="2309083" cy="98897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66Hz-20kHz…">
            <a:extLst>
              <a:ext uri="{FF2B5EF4-FFF2-40B4-BE49-F238E27FC236}">
                <a16:creationId xmlns:a16="http://schemas.microsoft.com/office/drawing/2014/main" id="{6D9D0AD4-E260-2642-BF34-0A21FDCA08A6}"/>
              </a:ext>
            </a:extLst>
          </p:cNvPr>
          <p:cNvSpPr txBox="1"/>
          <p:nvPr/>
        </p:nvSpPr>
        <p:spPr>
          <a:xfrm>
            <a:off x="9736093" y="3876388"/>
            <a:ext cx="12840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Optionnel :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110° x 60°</a:t>
            </a:r>
            <a:endParaRPr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6Hz-20kHz…">
            <a:extLst>
              <a:ext uri="{FF2B5EF4-FFF2-40B4-BE49-F238E27FC236}">
                <a16:creationId xmlns:a16="http://schemas.microsoft.com/office/drawing/2014/main" id="{0C06B9A3-D2E8-7549-9CBA-AA822BFA07E1}"/>
              </a:ext>
            </a:extLst>
          </p:cNvPr>
          <p:cNvSpPr txBox="1"/>
          <p:nvPr/>
        </p:nvSpPr>
        <p:spPr>
          <a:xfrm>
            <a:off x="9736093" y="5486070"/>
            <a:ext cx="12840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Optionnel :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110° x 60°</a:t>
            </a:r>
            <a:endParaRPr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B230D35-C477-A945-945A-5A49294AD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178" y="2420970"/>
            <a:ext cx="1207900" cy="5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E79782F-87BB-E84A-9DC4-1A5235B2BED8}"/>
              </a:ext>
            </a:extLst>
          </p:cNvPr>
          <p:cNvSpPr/>
          <p:nvPr/>
        </p:nvSpPr>
        <p:spPr>
          <a:xfrm>
            <a:off x="9086491" y="942108"/>
            <a:ext cx="3105509" cy="59158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89EB080A-DC10-814E-B05C-2C613AE0AFE5}"/>
              </a:ext>
            </a:extLst>
          </p:cNvPr>
          <p:cNvSpPr txBox="1"/>
          <p:nvPr/>
        </p:nvSpPr>
        <p:spPr>
          <a:xfrm>
            <a:off x="260399" y="1167238"/>
            <a:ext cx="572111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Connectique complète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6C6EA7B9-89D8-634B-82A7-98028FE53369}"/>
              </a:ext>
            </a:extLst>
          </p:cNvPr>
          <p:cNvSpPr txBox="1"/>
          <p:nvPr/>
        </p:nvSpPr>
        <p:spPr>
          <a:xfrm>
            <a:off x="1995691" y="1971750"/>
            <a:ext cx="5283498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Conception élégante</a:t>
            </a:r>
          </a:p>
          <a:p>
            <a:endParaRPr lang="en" sz="1800" dirty="0"/>
          </a:p>
        </p:txBody>
      </p:sp>
      <p:sp>
        <p:nvSpPr>
          <p:cNvPr id="5" name="High Output">
            <a:extLst>
              <a:ext uri="{FF2B5EF4-FFF2-40B4-BE49-F238E27FC236}">
                <a16:creationId xmlns:a16="http://schemas.microsoft.com/office/drawing/2014/main" id="{99418662-D18D-CE41-A7F9-3C4910D7A2DB}"/>
              </a:ext>
            </a:extLst>
          </p:cNvPr>
          <p:cNvSpPr txBox="1"/>
          <p:nvPr/>
        </p:nvSpPr>
        <p:spPr>
          <a:xfrm>
            <a:off x="3898817" y="5622537"/>
            <a:ext cx="366171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Sélecteur Actif/Passif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Connecteurs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speakON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Screen Shot 2020-01-03 at 6.55.29 PM.png" descr="Screen Shot 2020-01-03 at 6.55.29 PM.png">
            <a:extLst>
              <a:ext uri="{FF2B5EF4-FFF2-40B4-BE49-F238E27FC236}">
                <a16:creationId xmlns:a16="http://schemas.microsoft.com/office/drawing/2014/main" id="{164886C1-DDE5-5F44-B30D-E93D0E1C7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11" y="2960527"/>
            <a:ext cx="3481486" cy="3408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69BC29CF-7DCD-E146-8AB3-69FCDA3BC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93" t="19313" b="48879"/>
          <a:stretch>
            <a:fillRect/>
          </a:stretch>
        </p:blipFill>
        <p:spPr>
          <a:xfrm>
            <a:off x="3883739" y="3049448"/>
            <a:ext cx="4419785" cy="254628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axial Design">
            <a:extLst>
              <a:ext uri="{FF2B5EF4-FFF2-40B4-BE49-F238E27FC236}">
                <a16:creationId xmlns:a16="http://schemas.microsoft.com/office/drawing/2014/main" id="{E6604901-1B32-8E4F-946F-B693277E46A6}"/>
              </a:ext>
            </a:extLst>
          </p:cNvPr>
          <p:cNvSpPr txBox="1"/>
          <p:nvPr/>
        </p:nvSpPr>
        <p:spPr>
          <a:xfrm>
            <a:off x="9202862" y="1413457"/>
            <a:ext cx="2925277" cy="481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b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</a:br>
            <a:endParaRPr lang="fr-FR" sz="1700" dirty="0">
              <a:latin typeface="Arial" panose="020B0604020202020204" pitchFamily="34" charset="0"/>
              <a:ea typeface="Helvetica Neue" panose="02000403000000020004" pitchFamily="2" charset="0"/>
              <a:cs typeface="Arial" panose="020B0604020202020204" pitchFamily="34" charset="0"/>
            </a:endParaRPr>
          </a:p>
          <a:p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Les modèles Touring possèdent de solides grilles en acier à démontage rapide, des poignées et des puits pour mât d’enceinte de 35 mm sur les côtés, le dessus et le dessous de l’enceinte. </a:t>
            </a:r>
          </a:p>
          <a:p>
            <a:endParaRPr lang="fr-FR" sz="1700" dirty="0">
              <a:latin typeface="Arial" panose="020B0604020202020204" pitchFamily="34" charset="0"/>
              <a:ea typeface="Helvetica Neue" panose="02000403000000020004" pitchFamily="2" charset="0"/>
              <a:cs typeface="Arial" panose="020B0604020202020204" pitchFamily="34" charset="0"/>
            </a:endParaRPr>
          </a:p>
          <a:p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Le connecteur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Speakon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est dupliqué sur les côtés et le panneau arrière de l’enceinte, ce qui facilite le câblage pour utilisation comme enceinte ou retour de scène</a:t>
            </a:r>
            <a:endParaRPr lang="en" sz="1800" dirty="0"/>
          </a:p>
        </p:txBody>
      </p:sp>
      <p:sp>
        <p:nvSpPr>
          <p:cNvPr id="9" name="High Output">
            <a:extLst>
              <a:ext uri="{FF2B5EF4-FFF2-40B4-BE49-F238E27FC236}">
                <a16:creationId xmlns:a16="http://schemas.microsoft.com/office/drawing/2014/main" id="{E5CAD326-8C56-6A47-9F6B-088238A6146F}"/>
              </a:ext>
            </a:extLst>
          </p:cNvPr>
          <p:cNvSpPr txBox="1"/>
          <p:nvPr/>
        </p:nvSpPr>
        <p:spPr>
          <a:xfrm>
            <a:off x="3898817" y="6225031"/>
            <a:ext cx="295615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200" i="1" dirty="0">
                <a:latin typeface="Helvetica Neue" panose="02000403000000020004" pitchFamily="2" charset="0"/>
                <a:ea typeface="Helvetica Neue" panose="02000403000000020004" pitchFamily="2" charset="0"/>
              </a:rPr>
              <a:t>Sélecteur sur P12 et P15 uniquement</a:t>
            </a:r>
          </a:p>
        </p:txBody>
      </p:sp>
    </p:spTree>
    <p:extLst>
      <p:ext uri="{BB962C8B-B14F-4D97-AF65-F5344CB8AC3E}">
        <p14:creationId xmlns:p14="http://schemas.microsoft.com/office/powerpoint/2010/main" val="40922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ase-Coherent">
            <a:extLst>
              <a:ext uri="{FF2B5EF4-FFF2-40B4-BE49-F238E27FC236}">
                <a16:creationId xmlns:a16="http://schemas.microsoft.com/office/drawing/2014/main" id="{3B117125-39AE-DE46-8380-146FBC96A97C}"/>
              </a:ext>
            </a:extLst>
          </p:cNvPr>
          <p:cNvSpPr txBox="1"/>
          <p:nvPr/>
        </p:nvSpPr>
        <p:spPr>
          <a:xfrm>
            <a:off x="2591175" y="1142521"/>
            <a:ext cx="204703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Fiabilité</a:t>
            </a:r>
          </a:p>
        </p:txBody>
      </p:sp>
      <p:sp>
        <p:nvSpPr>
          <p:cNvPr id="3" name="Coaxial Design">
            <a:extLst>
              <a:ext uri="{FF2B5EF4-FFF2-40B4-BE49-F238E27FC236}">
                <a16:creationId xmlns:a16="http://schemas.microsoft.com/office/drawing/2014/main" id="{23E9819A-90E9-5045-A578-5A48879F434F}"/>
              </a:ext>
            </a:extLst>
          </p:cNvPr>
          <p:cNvSpPr txBox="1"/>
          <p:nvPr/>
        </p:nvSpPr>
        <p:spPr>
          <a:xfrm>
            <a:off x="2568814" y="1956388"/>
            <a:ext cx="56201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Conception pratique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70F23F-DF90-EC42-B79C-F736DE2B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544"/>
            <a:ext cx="2286000" cy="5600456"/>
          </a:xfrm>
          <a:prstGeom prst="rect">
            <a:avLst/>
          </a:prstGeom>
        </p:spPr>
      </p:pic>
      <p:pic>
        <p:nvPicPr>
          <p:cNvPr id="5" name="P-Series-Brochure-V4-1 (dragged).pdf" descr="P-Series-Brochure-V4-1 (dragged).pdf">
            <a:extLst>
              <a:ext uri="{FF2B5EF4-FFF2-40B4-BE49-F238E27FC236}">
                <a16:creationId xmlns:a16="http://schemas.microsoft.com/office/drawing/2014/main" id="{A869746A-2340-1B4A-8D4D-0CC2B7068A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95" t="46115" b="7651"/>
          <a:stretch>
            <a:fillRect/>
          </a:stretch>
        </p:blipFill>
        <p:spPr>
          <a:xfrm>
            <a:off x="7975207" y="1108355"/>
            <a:ext cx="4216793" cy="574964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axial Design">
            <a:extLst>
              <a:ext uri="{FF2B5EF4-FFF2-40B4-BE49-F238E27FC236}">
                <a16:creationId xmlns:a16="http://schemas.microsoft.com/office/drawing/2014/main" id="{25C41624-1A15-B94C-9667-343AE895B274}"/>
              </a:ext>
            </a:extLst>
          </p:cNvPr>
          <p:cNvSpPr txBox="1"/>
          <p:nvPr/>
        </p:nvSpPr>
        <p:spPr>
          <a:xfrm>
            <a:off x="4895516" y="5845331"/>
            <a:ext cx="160915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1400" i="1" dirty="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Version Installation</a:t>
            </a:r>
          </a:p>
        </p:txBody>
      </p:sp>
      <p:sp>
        <p:nvSpPr>
          <p:cNvPr id="7" name="High Output">
            <a:extLst>
              <a:ext uri="{FF2B5EF4-FFF2-40B4-BE49-F238E27FC236}">
                <a16:creationId xmlns:a16="http://schemas.microsoft.com/office/drawing/2014/main" id="{EBD64FAC-7DF3-ED4B-8167-BB9F85A3D2AC}"/>
              </a:ext>
            </a:extLst>
          </p:cNvPr>
          <p:cNvSpPr txBox="1"/>
          <p:nvPr/>
        </p:nvSpPr>
        <p:spPr>
          <a:xfrm>
            <a:off x="3101564" y="3429000"/>
            <a:ext cx="331982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Enceinte très résistante</a:t>
            </a:r>
          </a:p>
        </p:txBody>
      </p:sp>
      <p:sp>
        <p:nvSpPr>
          <p:cNvPr id="8" name="High Output">
            <a:extLst>
              <a:ext uri="{FF2B5EF4-FFF2-40B4-BE49-F238E27FC236}">
                <a16:creationId xmlns:a16="http://schemas.microsoft.com/office/drawing/2014/main" id="{D874FC4E-D96C-0B49-84AB-10722A363FDE}"/>
              </a:ext>
            </a:extLst>
          </p:cNvPr>
          <p:cNvSpPr txBox="1"/>
          <p:nvPr/>
        </p:nvSpPr>
        <p:spPr>
          <a:xfrm>
            <a:off x="3125189" y="4375701"/>
            <a:ext cx="435078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Grille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Magnelis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® imperméable</a:t>
            </a:r>
          </a:p>
        </p:txBody>
      </p:sp>
      <p:sp>
        <p:nvSpPr>
          <p:cNvPr id="9" name="High Output">
            <a:extLst>
              <a:ext uri="{FF2B5EF4-FFF2-40B4-BE49-F238E27FC236}">
                <a16:creationId xmlns:a16="http://schemas.microsoft.com/office/drawing/2014/main" id="{E2389FDE-A5BC-EF40-A28A-583F7C7A0896}"/>
              </a:ext>
            </a:extLst>
          </p:cNvPr>
          <p:cNvSpPr txBox="1"/>
          <p:nvPr/>
        </p:nvSpPr>
        <p:spPr>
          <a:xfrm>
            <a:off x="3145433" y="5373407"/>
            <a:ext cx="401993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Indice de protection IP54</a:t>
            </a:r>
          </a:p>
        </p:txBody>
      </p:sp>
      <p:pic>
        <p:nvPicPr>
          <p:cNvPr id="10" name="Screen Shot 2020-01-03 at 7.08.54 PM.png" descr="Screen Shot 2020-01-03 at 7.08.54 PM.png">
            <a:extLst>
              <a:ext uri="{FF2B5EF4-FFF2-40B4-BE49-F238E27FC236}">
                <a16:creationId xmlns:a16="http://schemas.microsoft.com/office/drawing/2014/main" id="{1DDE72F4-DC85-3F4B-8F6B-D80947A74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843" y="4332459"/>
            <a:ext cx="569970" cy="56476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utte d’eau">
            <a:extLst>
              <a:ext uri="{FF2B5EF4-FFF2-40B4-BE49-F238E27FC236}">
                <a16:creationId xmlns:a16="http://schemas.microsoft.com/office/drawing/2014/main" id="{DE55290D-86E8-5345-90EC-9EB7D396D667}"/>
              </a:ext>
            </a:extLst>
          </p:cNvPr>
          <p:cNvSpPr/>
          <p:nvPr/>
        </p:nvSpPr>
        <p:spPr>
          <a:xfrm>
            <a:off x="2460843" y="5218129"/>
            <a:ext cx="107971" cy="17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85244BDF-0F43-FA4F-93F5-F5D9F83E2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999" y="3437536"/>
            <a:ext cx="514699" cy="4548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ercle">
            <a:extLst>
              <a:ext uri="{FF2B5EF4-FFF2-40B4-BE49-F238E27FC236}">
                <a16:creationId xmlns:a16="http://schemas.microsoft.com/office/drawing/2014/main" id="{F4E36847-069F-6E4B-B841-FA10600FC15B}"/>
              </a:ext>
            </a:extLst>
          </p:cNvPr>
          <p:cNvSpPr/>
          <p:nvPr/>
        </p:nvSpPr>
        <p:spPr>
          <a:xfrm>
            <a:off x="2512692" y="5337295"/>
            <a:ext cx="438979" cy="438979"/>
          </a:xfrm>
          <a:prstGeom prst="ellipse">
            <a:avLst/>
          </a:prstGeom>
          <a:solidFill>
            <a:srgbClr val="3A4D8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Goutte d’eau">
            <a:extLst>
              <a:ext uri="{FF2B5EF4-FFF2-40B4-BE49-F238E27FC236}">
                <a16:creationId xmlns:a16="http://schemas.microsoft.com/office/drawing/2014/main" id="{5E33F2CE-528B-724D-9D00-47274D140C74}"/>
              </a:ext>
            </a:extLst>
          </p:cNvPr>
          <p:cNvSpPr/>
          <p:nvPr/>
        </p:nvSpPr>
        <p:spPr>
          <a:xfrm>
            <a:off x="2684462" y="5562278"/>
            <a:ext cx="107971" cy="17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Goutte d’eau">
            <a:extLst>
              <a:ext uri="{FF2B5EF4-FFF2-40B4-BE49-F238E27FC236}">
                <a16:creationId xmlns:a16="http://schemas.microsoft.com/office/drawing/2014/main" id="{523E4151-D231-A84D-AA9A-1077664F6206}"/>
              </a:ext>
            </a:extLst>
          </p:cNvPr>
          <p:cNvSpPr/>
          <p:nvPr/>
        </p:nvSpPr>
        <p:spPr>
          <a:xfrm>
            <a:off x="2760762" y="5398442"/>
            <a:ext cx="107971" cy="17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Goutte d’eau">
            <a:extLst>
              <a:ext uri="{FF2B5EF4-FFF2-40B4-BE49-F238E27FC236}">
                <a16:creationId xmlns:a16="http://schemas.microsoft.com/office/drawing/2014/main" id="{B3F14453-B38D-AA4D-8194-250FA617D612}"/>
              </a:ext>
            </a:extLst>
          </p:cNvPr>
          <p:cNvSpPr/>
          <p:nvPr/>
        </p:nvSpPr>
        <p:spPr>
          <a:xfrm>
            <a:off x="2589007" y="5412412"/>
            <a:ext cx="107971" cy="17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9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1" animBg="1"/>
      <p:bldP spid="8" grpId="0" animBg="1"/>
      <p:bldP spid="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20-01-04 at 4.34.23 PM.png" descr="Screen Shot 2020-01-04 at 4.34.23 PM.png">
            <a:extLst>
              <a:ext uri="{FF2B5EF4-FFF2-40B4-BE49-F238E27FC236}">
                <a16:creationId xmlns:a16="http://schemas.microsoft.com/office/drawing/2014/main" id="{99A68F1A-C8B6-8245-BF6B-DB7CC9E9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5" t="2009" r="5560" b="1996"/>
          <a:stretch>
            <a:fillRect/>
          </a:stretch>
        </p:blipFill>
        <p:spPr>
          <a:xfrm>
            <a:off x="464283" y="2853367"/>
            <a:ext cx="4545875" cy="2645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7" extrusionOk="0">
                <a:moveTo>
                  <a:pt x="16438" y="1"/>
                </a:moveTo>
                <a:cubicBezTo>
                  <a:pt x="15167" y="7"/>
                  <a:pt x="13872" y="37"/>
                  <a:pt x="12866" y="89"/>
                </a:cubicBezTo>
                <a:cubicBezTo>
                  <a:pt x="11963" y="135"/>
                  <a:pt x="11878" y="162"/>
                  <a:pt x="11727" y="442"/>
                </a:cubicBezTo>
                <a:lnTo>
                  <a:pt x="11648" y="588"/>
                </a:lnTo>
                <a:lnTo>
                  <a:pt x="11643" y="3502"/>
                </a:lnTo>
                <a:cubicBezTo>
                  <a:pt x="11652" y="5603"/>
                  <a:pt x="11656" y="8519"/>
                  <a:pt x="11657" y="11440"/>
                </a:cubicBezTo>
                <a:cubicBezTo>
                  <a:pt x="11661" y="16666"/>
                  <a:pt x="11672" y="20960"/>
                  <a:pt x="11681" y="21010"/>
                </a:cubicBezTo>
                <a:cubicBezTo>
                  <a:pt x="11693" y="21078"/>
                  <a:pt x="11672" y="21131"/>
                  <a:pt x="11610" y="21187"/>
                </a:cubicBezTo>
                <a:lnTo>
                  <a:pt x="11522" y="21268"/>
                </a:lnTo>
                <a:lnTo>
                  <a:pt x="11646" y="21358"/>
                </a:lnTo>
                <a:cubicBezTo>
                  <a:pt x="11825" y="21488"/>
                  <a:pt x="12664" y="21537"/>
                  <a:pt x="15336" y="21576"/>
                </a:cubicBezTo>
                <a:cubicBezTo>
                  <a:pt x="16084" y="21584"/>
                  <a:pt x="16854" y="21588"/>
                  <a:pt x="17585" y="21587"/>
                </a:cubicBezTo>
                <a:cubicBezTo>
                  <a:pt x="18551" y="21581"/>
                  <a:pt x="19498" y="21565"/>
                  <a:pt x="20215" y="21542"/>
                </a:cubicBezTo>
                <a:cubicBezTo>
                  <a:pt x="20994" y="21506"/>
                  <a:pt x="21383" y="21475"/>
                  <a:pt x="21484" y="21431"/>
                </a:cubicBezTo>
                <a:cubicBezTo>
                  <a:pt x="21492" y="21416"/>
                  <a:pt x="21484" y="21399"/>
                  <a:pt x="21456" y="21363"/>
                </a:cubicBezTo>
                <a:cubicBezTo>
                  <a:pt x="21412" y="21309"/>
                  <a:pt x="21417" y="21282"/>
                  <a:pt x="21502" y="21142"/>
                </a:cubicBezTo>
                <a:lnTo>
                  <a:pt x="21576" y="21021"/>
                </a:lnTo>
                <a:cubicBezTo>
                  <a:pt x="21590" y="20982"/>
                  <a:pt x="21598" y="20948"/>
                  <a:pt x="21598" y="20932"/>
                </a:cubicBezTo>
                <a:cubicBezTo>
                  <a:pt x="21598" y="20931"/>
                  <a:pt x="21599" y="20581"/>
                  <a:pt x="21599" y="20568"/>
                </a:cubicBezTo>
                <a:lnTo>
                  <a:pt x="21598" y="10713"/>
                </a:lnTo>
                <a:cubicBezTo>
                  <a:pt x="21598" y="5119"/>
                  <a:pt x="21598" y="607"/>
                  <a:pt x="21598" y="494"/>
                </a:cubicBezTo>
                <a:lnTo>
                  <a:pt x="21494" y="329"/>
                </a:lnTo>
                <a:cubicBezTo>
                  <a:pt x="21422" y="215"/>
                  <a:pt x="21342" y="150"/>
                  <a:pt x="21248" y="127"/>
                </a:cubicBezTo>
                <a:cubicBezTo>
                  <a:pt x="21171" y="108"/>
                  <a:pt x="20253" y="65"/>
                  <a:pt x="19209" y="32"/>
                </a:cubicBezTo>
                <a:cubicBezTo>
                  <a:pt x="18746" y="17"/>
                  <a:pt x="18231" y="8"/>
                  <a:pt x="17689" y="3"/>
                </a:cubicBezTo>
                <a:cubicBezTo>
                  <a:pt x="17282" y="0"/>
                  <a:pt x="16862" y="-1"/>
                  <a:pt x="16438" y="1"/>
                </a:cubicBezTo>
                <a:close/>
                <a:moveTo>
                  <a:pt x="4800" y="234"/>
                </a:moveTo>
                <a:cubicBezTo>
                  <a:pt x="2874" y="238"/>
                  <a:pt x="978" y="257"/>
                  <a:pt x="693" y="290"/>
                </a:cubicBezTo>
                <a:lnTo>
                  <a:pt x="241" y="342"/>
                </a:lnTo>
                <a:lnTo>
                  <a:pt x="131" y="531"/>
                </a:lnTo>
                <a:lnTo>
                  <a:pt x="20" y="720"/>
                </a:lnTo>
                <a:lnTo>
                  <a:pt x="13" y="10523"/>
                </a:lnTo>
                <a:lnTo>
                  <a:pt x="6" y="19935"/>
                </a:lnTo>
                <a:lnTo>
                  <a:pt x="7" y="20353"/>
                </a:lnTo>
                <a:cubicBezTo>
                  <a:pt x="7" y="20696"/>
                  <a:pt x="18" y="21007"/>
                  <a:pt x="32" y="21044"/>
                </a:cubicBezTo>
                <a:cubicBezTo>
                  <a:pt x="45" y="21080"/>
                  <a:pt x="40" y="21163"/>
                  <a:pt x="20" y="21227"/>
                </a:cubicBezTo>
                <a:cubicBezTo>
                  <a:pt x="6" y="21272"/>
                  <a:pt x="-1" y="21304"/>
                  <a:pt x="0" y="21329"/>
                </a:cubicBezTo>
                <a:cubicBezTo>
                  <a:pt x="0" y="21354"/>
                  <a:pt x="9" y="21370"/>
                  <a:pt x="25" y="21387"/>
                </a:cubicBezTo>
                <a:cubicBezTo>
                  <a:pt x="30" y="21393"/>
                  <a:pt x="42" y="21399"/>
                  <a:pt x="52" y="21404"/>
                </a:cubicBezTo>
                <a:cubicBezTo>
                  <a:pt x="85" y="21417"/>
                  <a:pt x="124" y="21429"/>
                  <a:pt x="170" y="21440"/>
                </a:cubicBezTo>
                <a:cubicBezTo>
                  <a:pt x="391" y="21482"/>
                  <a:pt x="883" y="21511"/>
                  <a:pt x="1872" y="21547"/>
                </a:cubicBezTo>
                <a:cubicBezTo>
                  <a:pt x="3330" y="21599"/>
                  <a:pt x="7962" y="21567"/>
                  <a:pt x="9106" y="21497"/>
                </a:cubicBezTo>
                <a:cubicBezTo>
                  <a:pt x="9538" y="21470"/>
                  <a:pt x="9768" y="21446"/>
                  <a:pt x="9860" y="21412"/>
                </a:cubicBezTo>
                <a:cubicBezTo>
                  <a:pt x="9878" y="21402"/>
                  <a:pt x="9895" y="21390"/>
                  <a:pt x="9910" y="21377"/>
                </a:cubicBezTo>
                <a:cubicBezTo>
                  <a:pt x="9913" y="21360"/>
                  <a:pt x="9896" y="21341"/>
                  <a:pt x="9861" y="21319"/>
                </a:cubicBezTo>
                <a:lnTo>
                  <a:pt x="9787" y="21273"/>
                </a:lnTo>
                <a:lnTo>
                  <a:pt x="9871" y="21122"/>
                </a:lnTo>
                <a:cubicBezTo>
                  <a:pt x="9955" y="20973"/>
                  <a:pt x="9955" y="20970"/>
                  <a:pt x="9923" y="20513"/>
                </a:cubicBezTo>
                <a:cubicBezTo>
                  <a:pt x="9920" y="20469"/>
                  <a:pt x="9918" y="20308"/>
                  <a:pt x="9915" y="20098"/>
                </a:cubicBezTo>
                <a:cubicBezTo>
                  <a:pt x="9914" y="20007"/>
                  <a:pt x="9913" y="19879"/>
                  <a:pt x="9912" y="19749"/>
                </a:cubicBezTo>
                <a:cubicBezTo>
                  <a:pt x="9911" y="19723"/>
                  <a:pt x="9911" y="19702"/>
                  <a:pt x="9911" y="19675"/>
                </a:cubicBezTo>
                <a:cubicBezTo>
                  <a:pt x="9909" y="19367"/>
                  <a:pt x="9907" y="18882"/>
                  <a:pt x="9905" y="18408"/>
                </a:cubicBezTo>
                <a:cubicBezTo>
                  <a:pt x="9904" y="18134"/>
                  <a:pt x="9903" y="17873"/>
                  <a:pt x="9903" y="17557"/>
                </a:cubicBezTo>
                <a:cubicBezTo>
                  <a:pt x="9901" y="16910"/>
                  <a:pt x="9901" y="16089"/>
                  <a:pt x="9901" y="15300"/>
                </a:cubicBezTo>
                <a:cubicBezTo>
                  <a:pt x="9899" y="13869"/>
                  <a:pt x="9898" y="12513"/>
                  <a:pt x="9899" y="10897"/>
                </a:cubicBezTo>
                <a:cubicBezTo>
                  <a:pt x="9900" y="9641"/>
                  <a:pt x="9902" y="8434"/>
                  <a:pt x="9904" y="7250"/>
                </a:cubicBezTo>
                <a:cubicBezTo>
                  <a:pt x="9904" y="7133"/>
                  <a:pt x="9904" y="7003"/>
                  <a:pt x="9905" y="6888"/>
                </a:cubicBezTo>
                <a:cubicBezTo>
                  <a:pt x="9909" y="4708"/>
                  <a:pt x="9916" y="2791"/>
                  <a:pt x="9925" y="1775"/>
                </a:cubicBezTo>
                <a:cubicBezTo>
                  <a:pt x="9925" y="1775"/>
                  <a:pt x="9925" y="1775"/>
                  <a:pt x="9925" y="1774"/>
                </a:cubicBezTo>
                <a:lnTo>
                  <a:pt x="9924" y="701"/>
                </a:lnTo>
                <a:lnTo>
                  <a:pt x="9802" y="511"/>
                </a:lnTo>
                <a:lnTo>
                  <a:pt x="9679" y="321"/>
                </a:lnTo>
                <a:lnTo>
                  <a:pt x="9081" y="274"/>
                </a:lnTo>
                <a:cubicBezTo>
                  <a:pt x="8680" y="243"/>
                  <a:pt x="6726" y="230"/>
                  <a:pt x="4800" y="2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Phase-Coherent">
            <a:extLst>
              <a:ext uri="{FF2B5EF4-FFF2-40B4-BE49-F238E27FC236}">
                <a16:creationId xmlns:a16="http://schemas.microsoft.com/office/drawing/2014/main" id="{9D7EFBC3-7F35-1D48-808F-0ED755634CE2}"/>
              </a:ext>
            </a:extLst>
          </p:cNvPr>
          <p:cNvSpPr txBox="1"/>
          <p:nvPr/>
        </p:nvSpPr>
        <p:spPr>
          <a:xfrm>
            <a:off x="469676" y="1030117"/>
            <a:ext cx="226754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Versions</a:t>
            </a:r>
          </a:p>
        </p:txBody>
      </p:sp>
      <p:sp>
        <p:nvSpPr>
          <p:cNvPr id="4" name="Coaxial Design">
            <a:extLst>
              <a:ext uri="{FF2B5EF4-FFF2-40B4-BE49-F238E27FC236}">
                <a16:creationId xmlns:a16="http://schemas.microsoft.com/office/drawing/2014/main" id="{48081CF1-EB8D-BD46-9B70-6A4B61D42E1A}"/>
              </a:ext>
            </a:extLst>
          </p:cNvPr>
          <p:cNvSpPr txBox="1"/>
          <p:nvPr/>
        </p:nvSpPr>
        <p:spPr>
          <a:xfrm>
            <a:off x="1480457" y="1705943"/>
            <a:ext cx="474982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Installation &amp; TIS</a:t>
            </a:r>
          </a:p>
        </p:txBody>
      </p:sp>
      <p:pic>
        <p:nvPicPr>
          <p:cNvPr id="5" name="Screen Shot 2020-01-04 at 4.30.00 PM.png" descr="Screen Shot 2020-01-04 at 4.30.00 PM.png">
            <a:extLst>
              <a:ext uri="{FF2B5EF4-FFF2-40B4-BE49-F238E27FC236}">
                <a16:creationId xmlns:a16="http://schemas.microsoft.com/office/drawing/2014/main" id="{31196924-A86B-2949-8AC2-162AA0FD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06" t="1167" r="3546" b="3461"/>
          <a:stretch>
            <a:fillRect/>
          </a:stretch>
        </p:blipFill>
        <p:spPr>
          <a:xfrm rot="5400000">
            <a:off x="6014277" y="2808160"/>
            <a:ext cx="2335133" cy="313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67" extrusionOk="0">
                <a:moveTo>
                  <a:pt x="10176" y="1"/>
                </a:moveTo>
                <a:cubicBezTo>
                  <a:pt x="9170" y="3"/>
                  <a:pt x="8224" y="11"/>
                  <a:pt x="7396" y="26"/>
                </a:cubicBezTo>
                <a:cubicBezTo>
                  <a:pt x="1730" y="131"/>
                  <a:pt x="1235" y="167"/>
                  <a:pt x="991" y="508"/>
                </a:cubicBezTo>
                <a:cubicBezTo>
                  <a:pt x="899" y="636"/>
                  <a:pt x="889" y="774"/>
                  <a:pt x="578" y="6445"/>
                </a:cubicBezTo>
                <a:cubicBezTo>
                  <a:pt x="470" y="8433"/>
                  <a:pt x="294" y="11583"/>
                  <a:pt x="189" y="13444"/>
                </a:cubicBezTo>
                <a:cubicBezTo>
                  <a:pt x="84" y="15305"/>
                  <a:pt x="-1" y="16996"/>
                  <a:pt x="0" y="17203"/>
                </a:cubicBezTo>
                <a:cubicBezTo>
                  <a:pt x="1" y="17410"/>
                  <a:pt x="3" y="17665"/>
                  <a:pt x="5" y="17769"/>
                </a:cubicBezTo>
                <a:cubicBezTo>
                  <a:pt x="7" y="17932"/>
                  <a:pt x="162" y="18084"/>
                  <a:pt x="1098" y="18839"/>
                </a:cubicBezTo>
                <a:cubicBezTo>
                  <a:pt x="3532" y="20803"/>
                  <a:pt x="3709" y="20910"/>
                  <a:pt x="5000" y="21212"/>
                </a:cubicBezTo>
                <a:cubicBezTo>
                  <a:pt x="5676" y="21370"/>
                  <a:pt x="6408" y="21459"/>
                  <a:pt x="7674" y="21539"/>
                </a:cubicBezTo>
                <a:cubicBezTo>
                  <a:pt x="8570" y="21595"/>
                  <a:pt x="9778" y="21567"/>
                  <a:pt x="10444" y="21475"/>
                </a:cubicBezTo>
                <a:cubicBezTo>
                  <a:pt x="10847" y="21420"/>
                  <a:pt x="16976" y="19810"/>
                  <a:pt x="18055" y="19477"/>
                </a:cubicBezTo>
                <a:cubicBezTo>
                  <a:pt x="19041" y="19171"/>
                  <a:pt x="19171" y="18976"/>
                  <a:pt x="19348" y="17533"/>
                </a:cubicBezTo>
                <a:cubicBezTo>
                  <a:pt x="19411" y="17018"/>
                  <a:pt x="19620" y="15451"/>
                  <a:pt x="19813" y="14051"/>
                </a:cubicBezTo>
                <a:cubicBezTo>
                  <a:pt x="20976" y="5599"/>
                  <a:pt x="21480" y="1998"/>
                  <a:pt x="21521" y="1821"/>
                </a:cubicBezTo>
                <a:cubicBezTo>
                  <a:pt x="21599" y="1486"/>
                  <a:pt x="21569" y="676"/>
                  <a:pt x="21474" y="544"/>
                </a:cubicBezTo>
                <a:cubicBezTo>
                  <a:pt x="21289" y="286"/>
                  <a:pt x="20798" y="194"/>
                  <a:pt x="19281" y="138"/>
                </a:cubicBezTo>
                <a:cubicBezTo>
                  <a:pt x="16756" y="45"/>
                  <a:pt x="13195" y="-5"/>
                  <a:pt x="1017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Image 9" descr="Une image contenant assis, petit, debout, réfrigérateur&#10;&#10;Description générée automatiquement">
            <a:extLst>
              <a:ext uri="{FF2B5EF4-FFF2-40B4-BE49-F238E27FC236}">
                <a16:creationId xmlns:a16="http://schemas.microsoft.com/office/drawing/2014/main" id="{647466FC-5603-9248-B1FD-A03073E7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732" y="391154"/>
            <a:ext cx="5842000" cy="5816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91DF13-BB4E-0249-8414-D43A88DEDF00}"/>
              </a:ext>
            </a:extLst>
          </p:cNvPr>
          <p:cNvSpPr/>
          <p:nvPr/>
        </p:nvSpPr>
        <p:spPr>
          <a:xfrm>
            <a:off x="796182" y="5712344"/>
            <a:ext cx="5841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versions Installation </a:t>
            </a:r>
            <a:r>
              <a:rPr lang="fr-FR" sz="1600" dirty="0">
                <a:solidFill>
                  <a:srgbClr val="2C2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possèdent une grille fixe tendue de tissu acoustique, des points d’accroche universels sur les côtés et le dessous de l’enceinte, plus un câble 2 conducteurs pour l’entrée audio afin d’assurer un indice de protection IP54.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01A05C-180A-9940-9B5C-8B734CF5D6DA}"/>
              </a:ext>
            </a:extLst>
          </p:cNvPr>
          <p:cNvSpPr/>
          <p:nvPr/>
        </p:nvSpPr>
        <p:spPr>
          <a:xfrm>
            <a:off x="7080821" y="5733326"/>
            <a:ext cx="4943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versions TIS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reprennent les poignées et la connectique de la version Touring, avec une grille en tissu. Les caissons L15 et L18 ne sont disponibles qu’au format Touring.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F4D7FEE-D92A-9440-815F-24C00DA03CD6}"/>
              </a:ext>
            </a:extLst>
          </p:cNvPr>
          <p:cNvCxnSpPr>
            <a:cxnSpLocks/>
          </p:cNvCxnSpPr>
          <p:nvPr/>
        </p:nvCxnSpPr>
        <p:spPr>
          <a:xfrm>
            <a:off x="705057" y="5784933"/>
            <a:ext cx="0" cy="93421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8AE7D17-4860-B64D-A013-E664520CE131}"/>
              </a:ext>
            </a:extLst>
          </p:cNvPr>
          <p:cNvCxnSpPr>
            <a:cxnSpLocks/>
          </p:cNvCxnSpPr>
          <p:nvPr/>
        </p:nvCxnSpPr>
        <p:spPr>
          <a:xfrm>
            <a:off x="7000871" y="5784933"/>
            <a:ext cx="0" cy="93421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2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214A018-CBEF-C847-863B-F537C40B4A9C}" vid="{2CE7EC7E-1B53-C14C-AA7C-3F4101C019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3087</TotalTime>
  <Words>889</Words>
  <Application>Microsoft Macintosh PowerPoint</Application>
  <PresentationFormat>Grand écran</PresentationFormat>
  <Paragraphs>191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Helvetica Neue</vt:lpstr>
      <vt:lpstr>Helvetica Neue Black Condensed</vt:lpstr>
      <vt:lpstr>Helvetica Neue Bold Condensed</vt:lpstr>
      <vt:lpstr>Helvetica Neue Light</vt:lpstr>
      <vt:lpstr>Helvetica Neue Thin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EUSTACHE</dc:creator>
  <cp:lastModifiedBy>Florian EUSTACHE</cp:lastModifiedBy>
  <cp:revision>155</cp:revision>
  <dcterms:created xsi:type="dcterms:W3CDTF">2020-09-11T13:27:49Z</dcterms:created>
  <dcterms:modified xsi:type="dcterms:W3CDTF">2021-05-04T10:34:29Z</dcterms:modified>
</cp:coreProperties>
</file>