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69" r:id="rId2"/>
    <p:sldId id="256" r:id="rId3"/>
    <p:sldId id="265" r:id="rId4"/>
    <p:sldId id="266" r:id="rId5"/>
    <p:sldId id="267" r:id="rId6"/>
    <p:sldId id="268" r:id="rId7"/>
    <p:sldId id="270" r:id="rId8"/>
    <p:sldId id="271" r:id="rId9"/>
    <p:sldId id="276" r:id="rId10"/>
    <p:sldId id="277" r:id="rId11"/>
    <p:sldId id="272" r:id="rId12"/>
    <p:sldId id="273" r:id="rId13"/>
    <p:sldId id="274" r:id="rId14"/>
    <p:sldId id="275" r:id="rId15"/>
    <p:sldId id="264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5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77"/>
    <p:restoredTop sz="94619"/>
  </p:normalViewPr>
  <p:slideViewPr>
    <p:cSldViewPr snapToGrid="0" snapToObjects="1">
      <p:cViewPr varScale="1">
        <p:scale>
          <a:sx n="148" d="100"/>
          <a:sy n="148" d="100"/>
        </p:scale>
        <p:origin x="15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25A2B-BCA1-D14D-B164-309C38A15AB6}" type="datetimeFigureOut">
              <a:rPr lang="fr-FR" smtClean="0"/>
              <a:t>10/09/2019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43490-2399-4448-A5C7-ED7A5C138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4663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43490-2399-4448-A5C7-ED7A5C13851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551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43490-2399-4448-A5C7-ED7A5C13851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2736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43490-2399-4448-A5C7-ED7A5C13851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547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43490-2399-4448-A5C7-ED7A5C13851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8524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43490-2399-4448-A5C7-ED7A5C13851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6645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43490-2399-4448-A5C7-ED7A5C13851C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6536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43490-2399-4448-A5C7-ED7A5C13851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2430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43490-2399-4448-A5C7-ED7A5C13851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9214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43490-2399-4448-A5C7-ED7A5C13851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1202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43490-2399-4448-A5C7-ED7A5C13851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9434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43490-2399-4448-A5C7-ED7A5C13851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8481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43490-2399-4448-A5C7-ED7A5C13851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6868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43490-2399-4448-A5C7-ED7A5C13851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7814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43490-2399-4448-A5C7-ED7A5C13851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670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C32E-B7FF-4B49-8130-77002443DCEC}" type="datetimeFigureOut">
              <a:rPr lang="fr-FR" smtClean="0"/>
              <a:t>10/09/2019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5C34D-DD1C-8547-9DEF-91E7784A0B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221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C32E-B7FF-4B49-8130-77002443DCEC}" type="datetimeFigureOut">
              <a:rPr lang="fr-FR" smtClean="0"/>
              <a:t>10/09/2019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5C34D-DD1C-8547-9DEF-91E7784A0B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1068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C32E-B7FF-4B49-8130-77002443DCEC}" type="datetimeFigureOut">
              <a:rPr lang="fr-FR" smtClean="0"/>
              <a:t>10/09/2019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5C34D-DD1C-8547-9DEF-91E7784A0B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935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C32E-B7FF-4B49-8130-77002443DCEC}" type="datetimeFigureOut">
              <a:rPr lang="fr-FR" smtClean="0"/>
              <a:t>10/09/2019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5C34D-DD1C-8547-9DEF-91E7784A0B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7434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C32E-B7FF-4B49-8130-77002443DCEC}" type="datetimeFigureOut">
              <a:rPr lang="fr-FR" smtClean="0"/>
              <a:t>10/09/2019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5C34D-DD1C-8547-9DEF-91E7784A0B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8435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C32E-B7FF-4B49-8130-77002443DCEC}" type="datetimeFigureOut">
              <a:rPr lang="fr-FR" smtClean="0"/>
              <a:t>10/09/2019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5C34D-DD1C-8547-9DEF-91E7784A0B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5741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C32E-B7FF-4B49-8130-77002443DCEC}" type="datetimeFigureOut">
              <a:rPr lang="fr-FR" smtClean="0"/>
              <a:t>10/09/2019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5C34D-DD1C-8547-9DEF-91E7784A0B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3323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C32E-B7FF-4B49-8130-77002443DCEC}" type="datetimeFigureOut">
              <a:rPr lang="fr-FR" smtClean="0"/>
              <a:t>10/09/2019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5C34D-DD1C-8547-9DEF-91E7784A0B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121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C32E-B7FF-4B49-8130-77002443DCEC}" type="datetimeFigureOut">
              <a:rPr lang="fr-FR" smtClean="0"/>
              <a:t>10/09/2019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5C34D-DD1C-8547-9DEF-91E7784A0B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6610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C32E-B7FF-4B49-8130-77002443DCEC}" type="datetimeFigureOut">
              <a:rPr lang="fr-FR" smtClean="0"/>
              <a:t>10/09/2019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5C34D-DD1C-8547-9DEF-91E7784A0B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276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BC32E-B7FF-4B49-8130-77002443DCEC}" type="datetimeFigureOut">
              <a:rPr lang="fr-FR" smtClean="0"/>
              <a:t>10/09/2019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5C34D-DD1C-8547-9DEF-91E7784A0B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6290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BC32E-B7FF-4B49-8130-77002443DCEC}" type="datetimeFigureOut">
              <a:rPr lang="fr-FR" smtClean="0"/>
              <a:t>10/09/2019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5C34D-DD1C-8547-9DEF-91E7784A0BC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316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8093F2-7DD7-C94E-A681-9DE4A2037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712" y="192356"/>
            <a:ext cx="1592785" cy="57871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2F9AE23-7C39-1643-8BF8-4E46B8493BD8}"/>
              </a:ext>
            </a:extLst>
          </p:cNvPr>
          <p:cNvCxnSpPr/>
          <p:nvPr/>
        </p:nvCxnSpPr>
        <p:spPr>
          <a:xfrm>
            <a:off x="0" y="919657"/>
            <a:ext cx="9144000" cy="0"/>
          </a:xfrm>
          <a:prstGeom prst="line">
            <a:avLst/>
          </a:prstGeom>
          <a:ln w="44450">
            <a:solidFill>
              <a:srgbClr val="3A5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436879BA-7FEB-1341-907A-9807B612E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17" y="6170126"/>
            <a:ext cx="1565455" cy="56465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D677613-5EA4-CE4A-B30E-0BD2A1AAC7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17" y="1245730"/>
            <a:ext cx="3171023" cy="68190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6996114-BFC8-BF42-9641-FD6BE8250D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6271" y="2253711"/>
            <a:ext cx="8726581" cy="577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6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8093F2-7DD7-C94E-A681-9DE4A2037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712" y="192356"/>
            <a:ext cx="1592785" cy="57871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2F9AE23-7C39-1643-8BF8-4E46B8493BD8}"/>
              </a:ext>
            </a:extLst>
          </p:cNvPr>
          <p:cNvCxnSpPr/>
          <p:nvPr/>
        </p:nvCxnSpPr>
        <p:spPr>
          <a:xfrm>
            <a:off x="0" y="919657"/>
            <a:ext cx="9144000" cy="0"/>
          </a:xfrm>
          <a:prstGeom prst="line">
            <a:avLst/>
          </a:prstGeom>
          <a:ln w="44450">
            <a:solidFill>
              <a:srgbClr val="3A5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51F781DF-1A93-AD46-AFDF-4B2B21DFE579}"/>
              </a:ext>
            </a:extLst>
          </p:cNvPr>
          <p:cNvSpPr/>
          <p:nvPr/>
        </p:nvSpPr>
        <p:spPr>
          <a:xfrm>
            <a:off x="2069246" y="1068247"/>
            <a:ext cx="52304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err="1"/>
              <a:t>Recommended</a:t>
            </a:r>
            <a:r>
              <a:rPr lang="fr-FR" sz="4000" b="1" dirty="0"/>
              <a:t> </a:t>
            </a:r>
            <a:r>
              <a:rPr lang="fr-FR" sz="4000" b="1" dirty="0" err="1"/>
              <a:t>Systems</a:t>
            </a:r>
            <a:endParaRPr lang="en-GB" sz="4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9539D0-5A61-5D47-9A81-AE1D9E21F3F6}"/>
              </a:ext>
            </a:extLst>
          </p:cNvPr>
          <p:cNvSpPr/>
          <p:nvPr/>
        </p:nvSpPr>
        <p:spPr>
          <a:xfrm>
            <a:off x="3394708" y="1673653"/>
            <a:ext cx="233749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000" dirty="0"/>
              <a:t>NXAMP4X4</a:t>
            </a:r>
            <a:r>
              <a:rPr lang="fr-FR" sz="1500" dirty="0"/>
              <a:t>MK2</a:t>
            </a:r>
            <a:endParaRPr lang="en-GB" sz="30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80AAC9C-DA35-454C-800D-4C12C3876355}"/>
              </a:ext>
            </a:extLst>
          </p:cNvPr>
          <p:cNvSpPr txBox="1"/>
          <p:nvPr/>
        </p:nvSpPr>
        <p:spPr>
          <a:xfrm>
            <a:off x="472514" y="5822895"/>
            <a:ext cx="37806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/>
              <a:t>NXAMP4X4</a:t>
            </a:r>
            <a:r>
              <a:rPr lang="fr-FR" sz="700" dirty="0"/>
              <a:t>MK2</a:t>
            </a:r>
            <a:r>
              <a:rPr lang="fr-FR" sz="1300" dirty="0"/>
              <a:t> </a:t>
            </a:r>
            <a:r>
              <a:rPr lang="fr-FR" sz="1300" dirty="0" err="1"/>
              <a:t>powering</a:t>
            </a:r>
            <a:r>
              <a:rPr lang="fr-FR" sz="1300" dirty="0"/>
              <a:t> </a:t>
            </a:r>
            <a:r>
              <a:rPr lang="en" sz="1300" dirty="0"/>
              <a:t>3 X GEO M12 and 2 X MSUB18 per side</a:t>
            </a:r>
            <a:endParaRPr lang="en-GB" sz="13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04CC51F-2C8E-BD4F-B62E-A4C647C585C5}"/>
              </a:ext>
            </a:extLst>
          </p:cNvPr>
          <p:cNvSpPr txBox="1"/>
          <p:nvPr/>
        </p:nvSpPr>
        <p:spPr>
          <a:xfrm>
            <a:off x="5363306" y="5922922"/>
            <a:ext cx="378069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/>
              <a:t>NXAMP4X4</a:t>
            </a:r>
            <a:r>
              <a:rPr lang="fr-FR" sz="700" dirty="0"/>
              <a:t>MK2</a:t>
            </a:r>
            <a:r>
              <a:rPr lang="fr-FR" sz="1300" dirty="0"/>
              <a:t> </a:t>
            </a:r>
            <a:r>
              <a:rPr lang="fr-FR" sz="1300" dirty="0" err="1"/>
              <a:t>powering</a:t>
            </a:r>
            <a:r>
              <a:rPr lang="fr-FR" sz="1300" dirty="0"/>
              <a:t> </a:t>
            </a:r>
            <a:r>
              <a:rPr lang="it" sz="1300" dirty="0"/>
              <a:t>6 X GEO M12 per side</a:t>
            </a:r>
            <a:endParaRPr lang="en-GB" sz="13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A5F17C6-9FFA-8C49-B5E6-E265EEE0F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182" y="2549217"/>
            <a:ext cx="759333" cy="5618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53E272A-7A08-B947-A950-5B28FAA75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379" y="2557283"/>
            <a:ext cx="759333" cy="5618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4DB9EA6-5C76-2946-8757-6B508BA01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443" y="3160887"/>
            <a:ext cx="3884458" cy="26474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88FF4D0-B426-5449-A03D-52B550C95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7867" y="3176430"/>
            <a:ext cx="3835163" cy="26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3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8093F2-7DD7-C94E-A681-9DE4A2037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712" y="192356"/>
            <a:ext cx="1592785" cy="57871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2F9AE23-7C39-1643-8BF8-4E46B8493BD8}"/>
              </a:ext>
            </a:extLst>
          </p:cNvPr>
          <p:cNvCxnSpPr/>
          <p:nvPr/>
        </p:nvCxnSpPr>
        <p:spPr>
          <a:xfrm>
            <a:off x="0" y="919657"/>
            <a:ext cx="9144000" cy="0"/>
          </a:xfrm>
          <a:prstGeom prst="line">
            <a:avLst/>
          </a:prstGeom>
          <a:ln w="44450">
            <a:solidFill>
              <a:srgbClr val="3A5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B5DD09FA-BCCC-D347-9AD6-B20A6A597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135" y="1982558"/>
            <a:ext cx="981005" cy="112309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5EF3562-3900-1840-88F8-BD1581E3B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8" y="2306595"/>
            <a:ext cx="1620842" cy="3734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955562-0689-C746-ACCA-99437EC57EC4}"/>
              </a:ext>
            </a:extLst>
          </p:cNvPr>
          <p:cNvSpPr/>
          <p:nvPr/>
        </p:nvSpPr>
        <p:spPr>
          <a:xfrm>
            <a:off x="6633483" y="2328661"/>
            <a:ext cx="230383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Remote</a:t>
            </a:r>
            <a:r>
              <a:rPr lang="fr-FR" sz="2200" b="1" dirty="0">
                <a:latin typeface="Arial" panose="020B0604020202020204" pitchFamily="34" charset="0"/>
                <a:cs typeface="Arial" panose="020B0604020202020204" pitchFamily="34" charset="0"/>
              </a:rPr>
              <a:t> Control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C8A3C2D-BC56-FA4F-85CC-8C4AE267E9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48" y="2572959"/>
            <a:ext cx="4446089" cy="287606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606294F-A2DD-2944-B946-343C44C1FD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535" y="2469351"/>
            <a:ext cx="4747948" cy="30713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BDE1437-7902-3141-BE6F-3D521546C229}"/>
              </a:ext>
            </a:extLst>
          </p:cNvPr>
          <p:cNvSpPr/>
          <p:nvPr/>
        </p:nvSpPr>
        <p:spPr>
          <a:xfrm>
            <a:off x="6538259" y="4810807"/>
            <a:ext cx="2566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Supplied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as standard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Wingdings" panose="05000000000000000000" pitchFamily="2" charset="2"/>
              <a:buChar char="Ø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2x RJ45 ports for remote control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D44E4F-C1EB-A347-9927-98CD99582076}"/>
              </a:ext>
            </a:extLst>
          </p:cNvPr>
          <p:cNvSpPr/>
          <p:nvPr/>
        </p:nvSpPr>
        <p:spPr>
          <a:xfrm>
            <a:off x="4673338" y="5526721"/>
            <a:ext cx="32315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Receives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4 audio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2x AES/EBU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stereo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XLR inputs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2x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switched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RJ45 ports for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remote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control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BE3A0B-3DB3-2E49-BDEA-1D0184A00916}"/>
              </a:ext>
            </a:extLst>
          </p:cNvPr>
          <p:cNvSpPr/>
          <p:nvPr/>
        </p:nvSpPr>
        <p:spPr>
          <a:xfrm>
            <a:off x="1963203" y="4617494"/>
            <a:ext cx="31791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Extracts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4 audio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streams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the 2 x 64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of an ES100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In Out ports (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easy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daisy-changing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835E03-92BD-7F4D-B737-AA7FBF264459}"/>
              </a:ext>
            </a:extLst>
          </p:cNvPr>
          <p:cNvSpPr/>
          <p:nvPr/>
        </p:nvSpPr>
        <p:spPr>
          <a:xfrm>
            <a:off x="100422" y="5465928"/>
            <a:ext cx="41992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Receives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4 audio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streams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(Dante or AES67) +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Remote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control 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   (via LAN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TCP/IP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commands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Unique 3-port design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as :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      -3 port gigabit switch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      -2 Dante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redundant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ports +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3rd port 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F20923-D725-6349-AA65-63D2C981A40A}"/>
              </a:ext>
            </a:extLst>
          </p:cNvPr>
          <p:cNvSpPr/>
          <p:nvPr/>
        </p:nvSpPr>
        <p:spPr>
          <a:xfrm>
            <a:off x="2904524" y="1038422"/>
            <a:ext cx="33349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/>
              <a:t>Network </a:t>
            </a:r>
            <a:r>
              <a:rPr lang="fr-FR" sz="4000" b="1" dirty="0" err="1"/>
              <a:t>Cards</a:t>
            </a:r>
            <a:endParaRPr lang="en-GB" sz="4000" b="1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1550DE8-580D-384B-AD5D-CBCD005A47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875" y="2572959"/>
            <a:ext cx="4351287" cy="281473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FE5E300-813C-4B42-9D3A-5A7E59C1E5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566" y="2544104"/>
            <a:ext cx="4516829" cy="292182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23689EC-B880-554C-B025-21EBA53274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84" y="2386541"/>
            <a:ext cx="1451294" cy="315131"/>
          </a:xfrm>
          <a:prstGeom prst="rect">
            <a:avLst/>
          </a:prstGeom>
        </p:spPr>
      </p:pic>
      <p:sp>
        <p:nvSpPr>
          <p:cNvPr id="19" name="Flèche : bas 1">
            <a:extLst>
              <a:ext uri="{FF2B5EF4-FFF2-40B4-BE49-F238E27FC236}">
                <a16:creationId xmlns:a16="http://schemas.microsoft.com/office/drawing/2014/main" id="{0F826B5A-9250-3641-BC71-D8FD1F6AAED5}"/>
              </a:ext>
            </a:extLst>
          </p:cNvPr>
          <p:cNvSpPr/>
          <p:nvPr/>
        </p:nvSpPr>
        <p:spPr>
          <a:xfrm>
            <a:off x="976613" y="4558848"/>
            <a:ext cx="239270" cy="704603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lèche : bas 18">
            <a:extLst>
              <a:ext uri="{FF2B5EF4-FFF2-40B4-BE49-F238E27FC236}">
                <a16:creationId xmlns:a16="http://schemas.microsoft.com/office/drawing/2014/main" id="{0E53C8E7-15B8-6441-9DF6-9310DEBB4DD2}"/>
              </a:ext>
            </a:extLst>
          </p:cNvPr>
          <p:cNvSpPr/>
          <p:nvPr/>
        </p:nvSpPr>
        <p:spPr>
          <a:xfrm>
            <a:off x="5455669" y="4528356"/>
            <a:ext cx="239270" cy="704603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78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75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25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8093F2-7DD7-C94E-A681-9DE4A2037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712" y="192356"/>
            <a:ext cx="1592785" cy="57871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2F9AE23-7C39-1643-8BF8-4E46B8493BD8}"/>
              </a:ext>
            </a:extLst>
          </p:cNvPr>
          <p:cNvCxnSpPr/>
          <p:nvPr/>
        </p:nvCxnSpPr>
        <p:spPr>
          <a:xfrm>
            <a:off x="0" y="919657"/>
            <a:ext cx="9144000" cy="0"/>
          </a:xfrm>
          <a:prstGeom prst="line">
            <a:avLst/>
          </a:prstGeom>
          <a:ln w="44450">
            <a:solidFill>
              <a:srgbClr val="3A5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6">
            <a:extLst>
              <a:ext uri="{FF2B5EF4-FFF2-40B4-BE49-F238E27FC236}">
                <a16:creationId xmlns:a16="http://schemas.microsoft.com/office/drawing/2014/main" id="{ECBF5E85-E21D-ED45-BC3E-E01803090D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0231" y="1722386"/>
            <a:ext cx="2276595" cy="458918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4894C6F0-F08A-A549-9C4D-8A17B5B34D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"/>
          <a:stretch/>
        </p:blipFill>
        <p:spPr>
          <a:xfrm>
            <a:off x="2847525" y="2066970"/>
            <a:ext cx="3744416" cy="2815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03517BD-078A-7941-B4D3-09580F8B7DE0}"/>
              </a:ext>
            </a:extLst>
          </p:cNvPr>
          <p:cNvSpPr/>
          <p:nvPr/>
        </p:nvSpPr>
        <p:spPr>
          <a:xfrm>
            <a:off x="1037979" y="900166"/>
            <a:ext cx="73869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/>
              <a:t>Total system management control</a:t>
            </a:r>
            <a:endParaRPr lang="en-GB" sz="40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460E5E-C083-3541-8ECB-4759524A3D68}"/>
              </a:ext>
            </a:extLst>
          </p:cNvPr>
          <p:cNvSpPr/>
          <p:nvPr/>
        </p:nvSpPr>
        <p:spPr>
          <a:xfrm>
            <a:off x="1423799" y="5778964"/>
            <a:ext cx="65918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 large number of NXAMP</a:t>
            </a:r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MK2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 can be conveniently controlled via a wired or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network from a Mac or iOS device using NEXO’s system management software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NeMo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733084-13E3-D840-BC72-41D31433ECEF}"/>
              </a:ext>
            </a:extLst>
          </p:cNvPr>
          <p:cNvSpPr/>
          <p:nvPr/>
        </p:nvSpPr>
        <p:spPr>
          <a:xfrm>
            <a:off x="2266642" y="4825438"/>
            <a:ext cx="46637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cap="all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MANAGEMENT SOFTWARE</a:t>
            </a:r>
            <a:endParaRPr lang="en-GB" sz="2000" b="0" i="0" cap="all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642F79-74FC-7947-A378-302CFB1E3A8C}"/>
              </a:ext>
            </a:extLst>
          </p:cNvPr>
          <p:cNvSpPr/>
          <p:nvPr/>
        </p:nvSpPr>
        <p:spPr>
          <a:xfrm>
            <a:off x="1302595" y="5225548"/>
            <a:ext cx="659186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macOS</a:t>
            </a:r>
            <a:r>
              <a:rPr lang="en-GB" sz="15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iOS</a:t>
            </a:r>
            <a:r>
              <a:rPr lang="en-GB" sz="15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devices </a:t>
            </a:r>
          </a:p>
        </p:txBody>
      </p:sp>
    </p:spTree>
    <p:extLst>
      <p:ext uri="{BB962C8B-B14F-4D97-AF65-F5344CB8AC3E}">
        <p14:creationId xmlns:p14="http://schemas.microsoft.com/office/powerpoint/2010/main" val="182287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8093F2-7DD7-C94E-A681-9DE4A2037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712" y="192356"/>
            <a:ext cx="1592785" cy="57871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2F9AE23-7C39-1643-8BF8-4E46B8493BD8}"/>
              </a:ext>
            </a:extLst>
          </p:cNvPr>
          <p:cNvCxnSpPr/>
          <p:nvPr/>
        </p:nvCxnSpPr>
        <p:spPr>
          <a:xfrm>
            <a:off x="0" y="919657"/>
            <a:ext cx="9144000" cy="0"/>
          </a:xfrm>
          <a:prstGeom prst="line">
            <a:avLst/>
          </a:prstGeom>
          <a:ln w="44450">
            <a:solidFill>
              <a:srgbClr val="3A5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43DA9E2F-A065-5044-9F67-83C73A99F249}"/>
              </a:ext>
            </a:extLst>
          </p:cNvPr>
          <p:cNvSpPr/>
          <p:nvPr/>
        </p:nvSpPr>
        <p:spPr>
          <a:xfrm>
            <a:off x="2559759" y="919657"/>
            <a:ext cx="40327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err="1"/>
              <a:t>Firmware</a:t>
            </a:r>
            <a:r>
              <a:rPr lang="fr-FR" sz="4000" b="1" dirty="0"/>
              <a:t> updates</a:t>
            </a:r>
            <a:endParaRPr lang="en-GB" sz="4000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6DB4B00-A6F5-914F-B9E9-B68A6FB35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721" y="1786270"/>
            <a:ext cx="4466557" cy="35397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5E1F4D6-E97B-D542-9B10-BF3684116494}"/>
              </a:ext>
            </a:extLst>
          </p:cNvPr>
          <p:cNvSpPr/>
          <p:nvPr/>
        </p:nvSpPr>
        <p:spPr>
          <a:xfrm>
            <a:off x="1726036" y="5709138"/>
            <a:ext cx="56919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installed</a:t>
            </a:r>
            <a:r>
              <a:rPr lang="fr-FR" dirty="0"/>
              <a:t> via the RJ45 port (</a:t>
            </a:r>
            <a:r>
              <a:rPr lang="fr-FR" dirty="0" err="1"/>
              <a:t>Remote</a:t>
            </a:r>
            <a:r>
              <a:rPr lang="fr-FR" dirty="0"/>
              <a:t> Control </a:t>
            </a:r>
            <a:r>
              <a:rPr lang="fr-FR" dirty="0" err="1"/>
              <a:t>Card</a:t>
            </a:r>
            <a:r>
              <a:rPr lang="fr-FR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Windows and Mac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Dedicated</a:t>
            </a:r>
            <a:r>
              <a:rPr lang="fr-FR" dirty="0"/>
              <a:t> </a:t>
            </a:r>
            <a:r>
              <a:rPr lang="fr-FR" dirty="0" err="1"/>
              <a:t>Firmware</a:t>
            </a:r>
            <a:r>
              <a:rPr lang="fr-FR" dirty="0"/>
              <a:t> Update </a:t>
            </a:r>
            <a:r>
              <a:rPr lang="fr-FR" dirty="0" err="1"/>
              <a:t>screen</a:t>
            </a:r>
            <a:r>
              <a:rPr lang="fr-FR" dirty="0"/>
              <a:t> in the user interface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963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8093F2-7DD7-C94E-A681-9DE4A2037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712" y="192356"/>
            <a:ext cx="1592785" cy="57871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2F9AE23-7C39-1643-8BF8-4E46B8493BD8}"/>
              </a:ext>
            </a:extLst>
          </p:cNvPr>
          <p:cNvCxnSpPr/>
          <p:nvPr/>
        </p:nvCxnSpPr>
        <p:spPr>
          <a:xfrm>
            <a:off x="0" y="919657"/>
            <a:ext cx="9144000" cy="0"/>
          </a:xfrm>
          <a:prstGeom prst="line">
            <a:avLst/>
          </a:prstGeom>
          <a:ln w="44450">
            <a:solidFill>
              <a:srgbClr val="3A5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5">
            <a:extLst>
              <a:ext uri="{FF2B5EF4-FFF2-40B4-BE49-F238E27FC236}">
                <a16:creationId xmlns:a16="http://schemas.microsoft.com/office/drawing/2014/main" id="{28CBAC56-6C75-874C-A221-A7D193FFA4D7}"/>
              </a:ext>
            </a:extLst>
          </p:cNvPr>
          <p:cNvSpPr txBox="1"/>
          <p:nvPr/>
        </p:nvSpPr>
        <p:spPr>
          <a:xfrm>
            <a:off x="2339752" y="902707"/>
            <a:ext cx="44644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Accessories</a:t>
            </a:r>
            <a:endParaRPr lang="fr-FR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5F7CB89-1F92-4543-A21C-BE6194637A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" b="14262"/>
          <a:stretch/>
        </p:blipFill>
        <p:spPr>
          <a:xfrm>
            <a:off x="2368731" y="2627176"/>
            <a:ext cx="4406537" cy="143731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BF7557A-1C64-1043-A6D2-27C55B8A96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6" t="26273" b="9076"/>
          <a:stretch/>
        </p:blipFill>
        <p:spPr>
          <a:xfrm>
            <a:off x="2216989" y="5092247"/>
            <a:ext cx="4939619" cy="16921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6BC4981-1B86-2246-A1BF-0C6942F93D78}"/>
              </a:ext>
            </a:extLst>
          </p:cNvPr>
          <p:cNvSpPr/>
          <p:nvPr/>
        </p:nvSpPr>
        <p:spPr>
          <a:xfrm>
            <a:off x="4130211" y="4201257"/>
            <a:ext cx="101502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000" b="1" dirty="0">
                <a:solidFill>
                  <a:schemeClr val="bg1">
                    <a:lumMod val="50000"/>
                  </a:schemeClr>
                </a:solidFill>
              </a:rPr>
              <a:t>DMU</a:t>
            </a:r>
            <a:endParaRPr lang="en-GB" sz="3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AB3AC9-EF59-9743-A74E-F4E2756FC250}"/>
              </a:ext>
            </a:extLst>
          </p:cNvPr>
          <p:cNvSpPr/>
          <p:nvPr/>
        </p:nvSpPr>
        <p:spPr>
          <a:xfrm>
            <a:off x="4130211" y="1828889"/>
            <a:ext cx="8835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000" b="1" dirty="0">
                <a:solidFill>
                  <a:schemeClr val="bg1">
                    <a:lumMod val="50000"/>
                  </a:schemeClr>
                </a:solidFill>
              </a:rPr>
              <a:t>DPU</a:t>
            </a:r>
            <a:endParaRPr lang="en-GB" sz="3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56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8093F2-7DD7-C94E-A681-9DE4A2037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712" y="192356"/>
            <a:ext cx="1592785" cy="57871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2F9AE23-7C39-1643-8BF8-4E46B8493BD8}"/>
              </a:ext>
            </a:extLst>
          </p:cNvPr>
          <p:cNvCxnSpPr/>
          <p:nvPr/>
        </p:nvCxnSpPr>
        <p:spPr>
          <a:xfrm>
            <a:off x="0" y="919657"/>
            <a:ext cx="9144000" cy="0"/>
          </a:xfrm>
          <a:prstGeom prst="line">
            <a:avLst/>
          </a:prstGeom>
          <a:ln w="25400">
            <a:solidFill>
              <a:srgbClr val="3A5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2516BC93-653F-314A-9130-6792F847FF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296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8093F2-7DD7-C94E-A681-9DE4A2037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712" y="192356"/>
            <a:ext cx="1592785" cy="57871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2F9AE23-7C39-1643-8BF8-4E46B8493BD8}"/>
              </a:ext>
            </a:extLst>
          </p:cNvPr>
          <p:cNvCxnSpPr/>
          <p:nvPr/>
        </p:nvCxnSpPr>
        <p:spPr>
          <a:xfrm>
            <a:off x="0" y="919657"/>
            <a:ext cx="9144000" cy="0"/>
          </a:xfrm>
          <a:prstGeom prst="line">
            <a:avLst/>
          </a:prstGeom>
          <a:ln w="44450">
            <a:solidFill>
              <a:srgbClr val="3A5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1AC64D46-2416-8640-BE02-EF08B4A3F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175" y="2771673"/>
            <a:ext cx="8637906" cy="633334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C1CC28A-BF14-3C46-9195-D6D48A9D5186}"/>
              </a:ext>
            </a:extLst>
          </p:cNvPr>
          <p:cNvSpPr txBox="1"/>
          <p:nvPr/>
        </p:nvSpPr>
        <p:spPr>
          <a:xfrm>
            <a:off x="3401840" y="953090"/>
            <a:ext cx="25922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500" b="1" dirty="0"/>
              <a:t>Introduction</a:t>
            </a:r>
            <a:r>
              <a:rPr lang="fr-FR" sz="2100" b="1" dirty="0"/>
              <a:t> </a:t>
            </a:r>
            <a:endParaRPr lang="en-GB" sz="2100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6B39A71-4D2E-A947-B2A4-E67587202F46}"/>
              </a:ext>
            </a:extLst>
          </p:cNvPr>
          <p:cNvSpPr txBox="1"/>
          <p:nvPr/>
        </p:nvSpPr>
        <p:spPr>
          <a:xfrm>
            <a:off x="1159845" y="1886025"/>
            <a:ext cx="858944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dirty="0" err="1"/>
              <a:t>Available</a:t>
            </a:r>
            <a:r>
              <a:rPr lang="fr-FR" sz="2300" dirty="0"/>
              <a:t> in </a:t>
            </a:r>
            <a:r>
              <a:rPr lang="fr-FR" sz="2300" b="1" dirty="0"/>
              <a:t>4 x 1300 Watts </a:t>
            </a:r>
            <a:r>
              <a:rPr lang="fr-FR" sz="2300" dirty="0"/>
              <a:t>, </a:t>
            </a:r>
            <a:r>
              <a:rPr lang="fr-FR" sz="2300" b="1" dirty="0"/>
              <a:t>4 x 2500 Watts and 4 x 4500 Watts </a:t>
            </a:r>
            <a:endParaRPr lang="en-GB" sz="2300" b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D21732C-07E9-2543-83C8-84C2A0340FAB}"/>
              </a:ext>
            </a:extLst>
          </p:cNvPr>
          <p:cNvSpPr txBox="1"/>
          <p:nvPr/>
        </p:nvSpPr>
        <p:spPr>
          <a:xfrm>
            <a:off x="1159846" y="2603019"/>
            <a:ext cx="661891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dirty="0"/>
              <a:t>State-of-the-art four </a:t>
            </a:r>
            <a:r>
              <a:rPr lang="fr-FR" sz="2300" dirty="0" err="1"/>
              <a:t>channel</a:t>
            </a:r>
            <a:r>
              <a:rPr lang="fr-FR" sz="2300" dirty="0"/>
              <a:t> </a:t>
            </a:r>
            <a:r>
              <a:rPr lang="fr-FR" sz="2300" b="1" dirty="0"/>
              <a:t>Class D </a:t>
            </a:r>
            <a:r>
              <a:rPr lang="fr-FR" sz="2300" b="1" dirty="0" err="1"/>
              <a:t>amplifiers</a:t>
            </a:r>
            <a:endParaRPr lang="en-GB" sz="2300" b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8DE796D-1055-034C-A3C2-3CBA6D74F0AC}"/>
              </a:ext>
            </a:extLst>
          </p:cNvPr>
          <p:cNvSpPr txBox="1"/>
          <p:nvPr/>
        </p:nvSpPr>
        <p:spPr>
          <a:xfrm>
            <a:off x="1159846" y="3320013"/>
            <a:ext cx="661891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dirty="0"/>
              <a:t>Large </a:t>
            </a:r>
            <a:r>
              <a:rPr lang="fr-FR" sz="2300" dirty="0" err="1"/>
              <a:t>colour</a:t>
            </a:r>
            <a:r>
              <a:rPr lang="fr-FR" sz="2300" dirty="0"/>
              <a:t> LCD </a:t>
            </a:r>
            <a:r>
              <a:rPr lang="fr-FR" sz="2300" b="1" dirty="0" err="1"/>
              <a:t>touch-screen</a:t>
            </a:r>
            <a:endParaRPr lang="en-GB" sz="2300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ED0A447-F6C0-6A4B-A484-6C513C76452C}"/>
              </a:ext>
            </a:extLst>
          </p:cNvPr>
          <p:cNvSpPr txBox="1"/>
          <p:nvPr/>
        </p:nvSpPr>
        <p:spPr>
          <a:xfrm>
            <a:off x="1137040" y="4089625"/>
            <a:ext cx="661891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dirty="0"/>
              <a:t>New </a:t>
            </a:r>
            <a:r>
              <a:rPr lang="fr-FR" sz="2300" dirty="0" err="1"/>
              <a:t>level</a:t>
            </a:r>
            <a:r>
              <a:rPr lang="fr-FR" sz="2300" dirty="0"/>
              <a:t> of </a:t>
            </a:r>
            <a:r>
              <a:rPr lang="fr-FR" sz="2300" dirty="0" err="1"/>
              <a:t>sound</a:t>
            </a:r>
            <a:r>
              <a:rPr lang="fr-FR" sz="2300" dirty="0"/>
              <a:t> </a:t>
            </a:r>
            <a:r>
              <a:rPr lang="fr-FR" sz="2300" dirty="0" err="1"/>
              <a:t>quality</a:t>
            </a:r>
            <a:endParaRPr lang="en-GB" sz="23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192DF46-8026-AF43-B107-3CEA596BB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20" y="2571637"/>
            <a:ext cx="477191" cy="477191"/>
          </a:xfrm>
          <a:prstGeom prst="rect">
            <a:avLst/>
          </a:prstGeom>
        </p:spPr>
      </p:pic>
      <p:pic>
        <p:nvPicPr>
          <p:cNvPr id="18" name="Picture 4" descr="Résultat de recherche d'images pour &quot;touchscreen icon&quot;">
            <a:extLst>
              <a:ext uri="{FF2B5EF4-FFF2-40B4-BE49-F238E27FC236}">
                <a16:creationId xmlns:a16="http://schemas.microsoft.com/office/drawing/2014/main" id="{01E6EEA8-F58F-6A41-B648-63E100D18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57" y="3339041"/>
            <a:ext cx="507883" cy="50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Résultat de recherche d'images pour &quot;sound icon&quot;">
            <a:extLst>
              <a:ext uri="{FF2B5EF4-FFF2-40B4-BE49-F238E27FC236}">
                <a16:creationId xmlns:a16="http://schemas.microsoft.com/office/drawing/2014/main" id="{E987AEDB-DB35-F049-9236-A1EC31A7A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20" y="4089625"/>
            <a:ext cx="555700" cy="55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C8226E61-32A8-DE46-A21A-6CA264C714D1}"/>
              </a:ext>
            </a:extLst>
          </p:cNvPr>
          <p:cNvSpPr txBox="1"/>
          <p:nvPr/>
        </p:nvSpPr>
        <p:spPr>
          <a:xfrm>
            <a:off x="2817817" y="2240673"/>
            <a:ext cx="1476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NXAMP4X1</a:t>
            </a:r>
            <a:r>
              <a:rPr lang="fr-FR" sz="900" i="1" dirty="0">
                <a:solidFill>
                  <a:schemeClr val="bg1">
                    <a:lumMod val="50000"/>
                  </a:schemeClr>
                </a:solidFill>
              </a:rPr>
              <a:t>MK2</a:t>
            </a:r>
            <a:endParaRPr lang="en-GB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8492545-8EB9-F440-AB92-890EE7F43A87}"/>
              </a:ext>
            </a:extLst>
          </p:cNvPr>
          <p:cNvSpPr txBox="1"/>
          <p:nvPr/>
        </p:nvSpPr>
        <p:spPr>
          <a:xfrm>
            <a:off x="4960212" y="2240673"/>
            <a:ext cx="1476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NXAMP4X2</a:t>
            </a:r>
            <a:r>
              <a:rPr lang="fr-FR" sz="900" i="1" dirty="0">
                <a:solidFill>
                  <a:schemeClr val="bg1">
                    <a:lumMod val="50000"/>
                  </a:schemeClr>
                </a:solidFill>
              </a:rPr>
              <a:t>MK2</a:t>
            </a:r>
            <a:endParaRPr lang="en-GB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Picture 10" descr="Image associée">
            <a:extLst>
              <a:ext uri="{FF2B5EF4-FFF2-40B4-BE49-F238E27FC236}">
                <a16:creationId xmlns:a16="http://schemas.microsoft.com/office/drawing/2014/main" id="{6DC9F980-D3DB-3840-B81C-F024B77C5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03" y="1956431"/>
            <a:ext cx="324993" cy="32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0C905C5D-B26E-E143-B193-571C668A5B3F}"/>
              </a:ext>
            </a:extLst>
          </p:cNvPr>
          <p:cNvSpPr txBox="1"/>
          <p:nvPr/>
        </p:nvSpPr>
        <p:spPr>
          <a:xfrm>
            <a:off x="7245923" y="2240673"/>
            <a:ext cx="1476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NXAMP4X4</a:t>
            </a:r>
            <a:r>
              <a:rPr lang="fr-FR" sz="900" i="1" dirty="0">
                <a:solidFill>
                  <a:schemeClr val="bg1">
                    <a:lumMod val="50000"/>
                  </a:schemeClr>
                </a:solidFill>
              </a:rPr>
              <a:t>MK2</a:t>
            </a:r>
            <a:endParaRPr lang="en-GB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39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20" grpId="0"/>
      <p:bldP spid="21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8093F2-7DD7-C94E-A681-9DE4A2037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712" y="192356"/>
            <a:ext cx="1592785" cy="57871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2F9AE23-7C39-1643-8BF8-4E46B8493BD8}"/>
              </a:ext>
            </a:extLst>
          </p:cNvPr>
          <p:cNvCxnSpPr/>
          <p:nvPr/>
        </p:nvCxnSpPr>
        <p:spPr>
          <a:xfrm>
            <a:off x="0" y="919657"/>
            <a:ext cx="9144000" cy="0"/>
          </a:xfrm>
          <a:prstGeom prst="line">
            <a:avLst/>
          </a:prstGeom>
          <a:ln w="44450">
            <a:solidFill>
              <a:srgbClr val="3A5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13FC8895-48D0-4148-B610-9A19BF8D6625}"/>
              </a:ext>
            </a:extLst>
          </p:cNvPr>
          <p:cNvSpPr txBox="1"/>
          <p:nvPr/>
        </p:nvSpPr>
        <p:spPr>
          <a:xfrm>
            <a:off x="4657878" y="6019313"/>
            <a:ext cx="4110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Rear</a:t>
            </a:r>
            <a:r>
              <a:rPr lang="fr-FR" dirty="0"/>
              <a:t> panel </a:t>
            </a:r>
            <a:r>
              <a:rPr lang="fr-FR" dirty="0" err="1"/>
              <a:t>connectivity</a:t>
            </a:r>
            <a:r>
              <a:rPr lang="fr-FR" dirty="0"/>
              <a:t> </a:t>
            </a:r>
            <a:r>
              <a:rPr lang="fr-FR" dirty="0" err="1"/>
              <a:t>includes</a:t>
            </a:r>
            <a:r>
              <a:rPr lang="fr-FR" dirty="0"/>
              <a:t> :</a:t>
            </a:r>
          </a:p>
          <a:p>
            <a:pPr algn="ctr"/>
            <a:r>
              <a:rPr lang="fr-FR" dirty="0"/>
              <a:t>RS232 serial and GPIO ports</a:t>
            </a:r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A4E6DF5-E9B9-3A4F-8C94-D972BABCA0C5}"/>
              </a:ext>
            </a:extLst>
          </p:cNvPr>
          <p:cNvSpPr txBox="1"/>
          <p:nvPr/>
        </p:nvSpPr>
        <p:spPr>
          <a:xfrm>
            <a:off x="-245459" y="4456627"/>
            <a:ext cx="411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Four </a:t>
            </a:r>
            <a:r>
              <a:rPr lang="fr-FR" dirty="0" err="1"/>
              <a:t>channel</a:t>
            </a:r>
            <a:r>
              <a:rPr lang="fr-FR" dirty="0"/>
              <a:t> </a:t>
            </a:r>
            <a:r>
              <a:rPr lang="fr-FR" dirty="0" err="1"/>
              <a:t>amplifiers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4C9152-9595-7F44-AB49-016CCCCE20CB}"/>
              </a:ext>
            </a:extLst>
          </p:cNvPr>
          <p:cNvSpPr/>
          <p:nvPr/>
        </p:nvSpPr>
        <p:spPr>
          <a:xfrm>
            <a:off x="3565345" y="866862"/>
            <a:ext cx="20133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err="1"/>
              <a:t>Features</a:t>
            </a:r>
            <a:endParaRPr lang="en-GB" sz="4000" b="1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AFAF7D6-1E74-D947-8405-36D2F6BEB5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67" y="4510844"/>
            <a:ext cx="283096" cy="28309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40E6046-B570-2744-976B-BA024F1B06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9" y="5234551"/>
            <a:ext cx="283096" cy="28309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E4AC5F1-5FEE-0C49-873D-FB5503E723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9" y="5987267"/>
            <a:ext cx="283096" cy="28309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FEF54D0-485A-CD4C-9029-5A40618E12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343" y="4578510"/>
            <a:ext cx="283096" cy="28309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CE62C76-2049-B14C-84EA-D3A3310D3D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343" y="5329489"/>
            <a:ext cx="283096" cy="28309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321C91B-05EC-E249-8D33-9389E1BBEB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343" y="6090237"/>
            <a:ext cx="283096" cy="2830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87BC37B1-8CC9-7F40-AC71-2EFD2DE0F567}"/>
              </a:ext>
            </a:extLst>
          </p:cNvPr>
          <p:cNvSpPr txBox="1"/>
          <p:nvPr/>
        </p:nvSpPr>
        <p:spPr>
          <a:xfrm>
            <a:off x="4910891" y="5259087"/>
            <a:ext cx="4110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Universal Power </a:t>
            </a:r>
            <a:r>
              <a:rPr lang="fr-FR" dirty="0" err="1"/>
              <a:t>Supply</a:t>
            </a:r>
            <a:r>
              <a:rPr lang="fr-FR" dirty="0"/>
              <a:t> (100-240 Volts)</a:t>
            </a:r>
          </a:p>
          <a:p>
            <a:pPr algn="ctr"/>
            <a:r>
              <a:rPr lang="fr-FR" dirty="0"/>
              <a:t>&gt;PFC </a:t>
            </a:r>
            <a:r>
              <a:rPr lang="fr-FR" dirty="0" err="1"/>
              <a:t>Technology</a:t>
            </a:r>
            <a:endParaRPr lang="en-GB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398968A-44C2-7448-8C8B-BF4001B3804B}"/>
              </a:ext>
            </a:extLst>
          </p:cNvPr>
          <p:cNvSpPr txBox="1"/>
          <p:nvPr/>
        </p:nvSpPr>
        <p:spPr>
          <a:xfrm>
            <a:off x="4910891" y="4494589"/>
            <a:ext cx="4110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Proprietary</a:t>
            </a:r>
            <a:r>
              <a:rPr lang="fr-FR" dirty="0"/>
              <a:t> LSI Chip for excellent </a:t>
            </a:r>
            <a:r>
              <a:rPr lang="fr-FR" dirty="0" err="1"/>
              <a:t>sound</a:t>
            </a:r>
            <a:r>
              <a:rPr lang="fr-FR" dirty="0"/>
              <a:t> </a:t>
            </a:r>
            <a:r>
              <a:rPr lang="fr-FR" dirty="0" err="1"/>
              <a:t>quality</a:t>
            </a:r>
            <a:endParaRPr lang="en-GB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621C614-FA84-CA4F-B3B7-38C95E612EF7}"/>
              </a:ext>
            </a:extLst>
          </p:cNvPr>
          <p:cNvSpPr txBox="1"/>
          <p:nvPr/>
        </p:nvSpPr>
        <p:spPr>
          <a:xfrm>
            <a:off x="621041" y="5189836"/>
            <a:ext cx="411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x4 high-end </a:t>
            </a:r>
            <a:r>
              <a:rPr lang="fr-FR" dirty="0" err="1"/>
              <a:t>analog</a:t>
            </a:r>
            <a:r>
              <a:rPr lang="fr-FR" dirty="0"/>
              <a:t> inputs</a:t>
            </a:r>
            <a:endParaRPr lang="en-GB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8B0B567-F45F-8841-986A-DAC262E29CD7}"/>
              </a:ext>
            </a:extLst>
          </p:cNvPr>
          <p:cNvSpPr txBox="1"/>
          <p:nvPr/>
        </p:nvSpPr>
        <p:spPr>
          <a:xfrm>
            <a:off x="621041" y="5947197"/>
            <a:ext cx="4110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x4 </a:t>
            </a:r>
            <a:r>
              <a:rPr lang="fr-FR" dirty="0" err="1"/>
              <a:t>optional</a:t>
            </a:r>
            <a:r>
              <a:rPr lang="fr-FR" dirty="0"/>
              <a:t> digital inputs (expansion slot) AES/EBU, </a:t>
            </a:r>
            <a:r>
              <a:rPr lang="fr-FR" dirty="0" err="1"/>
              <a:t>Ethersound</a:t>
            </a:r>
            <a:r>
              <a:rPr lang="fr-FR" dirty="0"/>
              <a:t>, Dante or AES67 </a:t>
            </a:r>
            <a:endParaRPr lang="en-GB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6BD4905-D57A-384B-BF45-C809F63635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08" t="30985" r="7889" b="31942"/>
          <a:stretch/>
        </p:blipFill>
        <p:spPr>
          <a:xfrm>
            <a:off x="2182482" y="1494489"/>
            <a:ext cx="4779034" cy="139198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0E7F6A3-7940-124C-98E2-8CFB633F0C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31" t="30985" r="12076" b="31223"/>
          <a:stretch/>
        </p:blipFill>
        <p:spPr>
          <a:xfrm>
            <a:off x="2156602" y="2865481"/>
            <a:ext cx="4804914" cy="156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6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8093F2-7DD7-C94E-A681-9DE4A2037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712" y="192356"/>
            <a:ext cx="1592785" cy="57871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2F9AE23-7C39-1643-8BF8-4E46B8493BD8}"/>
              </a:ext>
            </a:extLst>
          </p:cNvPr>
          <p:cNvCxnSpPr/>
          <p:nvPr/>
        </p:nvCxnSpPr>
        <p:spPr>
          <a:xfrm>
            <a:off x="0" y="919657"/>
            <a:ext cx="9144000" cy="0"/>
          </a:xfrm>
          <a:prstGeom prst="line">
            <a:avLst/>
          </a:prstGeom>
          <a:ln w="44450">
            <a:solidFill>
              <a:srgbClr val="3A5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A30AFA0E-BD4A-DA4C-B864-E91877C82C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2"/>
          <a:stretch/>
        </p:blipFill>
        <p:spPr>
          <a:xfrm>
            <a:off x="0" y="1568150"/>
            <a:ext cx="7684316" cy="20554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9ACCF2-FE45-6D4A-BFA6-479730AFD08D}"/>
              </a:ext>
            </a:extLst>
          </p:cNvPr>
          <p:cNvSpPr/>
          <p:nvPr/>
        </p:nvSpPr>
        <p:spPr>
          <a:xfrm>
            <a:off x="2624095" y="889961"/>
            <a:ext cx="38958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err="1"/>
              <a:t>Fingertrip</a:t>
            </a:r>
            <a:r>
              <a:rPr lang="fr-FR" sz="4000" b="1" dirty="0"/>
              <a:t> control</a:t>
            </a:r>
            <a:endParaRPr lang="en-GB" sz="4000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634F1F8-A0D9-274F-86E6-2F542C7388A8}"/>
              </a:ext>
            </a:extLst>
          </p:cNvPr>
          <p:cNvSpPr txBox="1"/>
          <p:nvPr/>
        </p:nvSpPr>
        <p:spPr>
          <a:xfrm>
            <a:off x="7624543" y="1906703"/>
            <a:ext cx="1249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3A57A7"/>
                </a:solidFill>
              </a:rPr>
              <a:t>4.3</a:t>
            </a:r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bg1">
                    <a:lumMod val="50000"/>
                  </a:schemeClr>
                </a:solidFill>
              </a:rPr>
              <a:t>Inches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2A5EE25-D633-644C-B517-AC43A8E31B31}"/>
              </a:ext>
            </a:extLst>
          </p:cNvPr>
          <p:cNvSpPr txBox="1"/>
          <p:nvPr/>
        </p:nvSpPr>
        <p:spPr>
          <a:xfrm>
            <a:off x="7476687" y="2765160"/>
            <a:ext cx="1667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3A57A7"/>
                </a:solidFill>
              </a:rPr>
              <a:t>Tactile</a:t>
            </a:r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 Display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9F77B20-FFFB-AC4D-AAD4-C475D2E5BA37}"/>
              </a:ext>
            </a:extLst>
          </p:cNvPr>
          <p:cNvSpPr txBox="1"/>
          <p:nvPr/>
        </p:nvSpPr>
        <p:spPr>
          <a:xfrm>
            <a:off x="7916871" y="2365050"/>
            <a:ext cx="665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3A57A7"/>
                </a:solidFill>
              </a:rPr>
              <a:t>LCD</a:t>
            </a:r>
            <a:endParaRPr lang="en-GB" sz="2000" dirty="0">
              <a:solidFill>
                <a:srgbClr val="3A57A7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59A944F-8589-7642-9669-3649E64AA18C}"/>
              </a:ext>
            </a:extLst>
          </p:cNvPr>
          <p:cNvSpPr txBox="1"/>
          <p:nvPr/>
        </p:nvSpPr>
        <p:spPr>
          <a:xfrm>
            <a:off x="0" y="3699115"/>
            <a:ext cx="412694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/>
              <a:t>Access to all </a:t>
            </a:r>
            <a:r>
              <a:rPr lang="fr-FR" sz="2500" dirty="0" err="1"/>
              <a:t>critical</a:t>
            </a:r>
            <a:r>
              <a:rPr lang="fr-FR" sz="2500" dirty="0"/>
              <a:t> </a:t>
            </a:r>
            <a:r>
              <a:rPr lang="fr-FR" sz="2500" dirty="0" err="1"/>
              <a:t>functions</a:t>
            </a:r>
            <a:r>
              <a:rPr lang="fr-FR" sz="2500" dirty="0"/>
              <a:t> :</a:t>
            </a:r>
            <a:endParaRPr lang="en-GB" sz="25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2A85E97-B6F4-E14F-B97C-C7C641DEBE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50" y="4289566"/>
            <a:ext cx="2412950" cy="1354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448451F-0FDA-5E40-A20B-6FD320238FF9}"/>
              </a:ext>
            </a:extLst>
          </p:cNvPr>
          <p:cNvSpPr txBox="1"/>
          <p:nvPr/>
        </p:nvSpPr>
        <p:spPr>
          <a:xfrm>
            <a:off x="902080" y="5644082"/>
            <a:ext cx="1118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chemeClr val="bg1">
                    <a:lumMod val="50000"/>
                  </a:schemeClr>
                </a:solidFill>
              </a:rPr>
              <a:t>Array</a:t>
            </a:r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 EQ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589BAFB-CF13-5741-B392-F30DD82544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945" y="4289566"/>
            <a:ext cx="2412950" cy="1354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913C500-7F6D-6F42-AF53-894CB1EC96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153" y="4290139"/>
            <a:ext cx="2402349" cy="1354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BE28E4F-90CF-AA4B-A037-F8A04505CA69}"/>
              </a:ext>
            </a:extLst>
          </p:cNvPr>
          <p:cNvSpPr txBox="1"/>
          <p:nvPr/>
        </p:nvSpPr>
        <p:spPr>
          <a:xfrm>
            <a:off x="4134779" y="5644082"/>
            <a:ext cx="881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Inputs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F2706F5-491A-2840-B411-C48622F57F17}"/>
              </a:ext>
            </a:extLst>
          </p:cNvPr>
          <p:cNvSpPr txBox="1"/>
          <p:nvPr/>
        </p:nvSpPr>
        <p:spPr>
          <a:xfrm>
            <a:off x="7374809" y="5644082"/>
            <a:ext cx="787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Setup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CEDA92F-B2E1-A44F-A3A5-5B265D9EBAF3}"/>
              </a:ext>
            </a:extLst>
          </p:cNvPr>
          <p:cNvSpPr txBox="1"/>
          <p:nvPr/>
        </p:nvSpPr>
        <p:spPr>
          <a:xfrm>
            <a:off x="112826" y="6044192"/>
            <a:ext cx="269679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 err="1"/>
              <a:t>Better</a:t>
            </a:r>
            <a:r>
              <a:rPr lang="fr-FR" sz="1300" dirty="0"/>
              <a:t> compensation of </a:t>
            </a:r>
            <a:r>
              <a:rPr lang="fr-FR" sz="1300" dirty="0" err="1"/>
              <a:t>ground</a:t>
            </a:r>
            <a:r>
              <a:rPr lang="fr-FR" sz="1300" dirty="0"/>
              <a:t>, </a:t>
            </a:r>
            <a:r>
              <a:rPr lang="fr-FR" sz="1300" dirty="0" err="1"/>
              <a:t>stacking</a:t>
            </a:r>
            <a:r>
              <a:rPr lang="fr-FR" sz="1300" dirty="0"/>
              <a:t> and line-</a:t>
            </a:r>
            <a:r>
              <a:rPr lang="fr-FR" sz="1300" dirty="0" err="1"/>
              <a:t>array</a:t>
            </a:r>
            <a:r>
              <a:rPr lang="fr-FR" sz="1300" dirty="0"/>
              <a:t> </a:t>
            </a:r>
            <a:r>
              <a:rPr lang="fr-FR" sz="1300" dirty="0" err="1"/>
              <a:t>effect</a:t>
            </a:r>
            <a:r>
              <a:rPr lang="fr-FR" sz="1300" dirty="0"/>
              <a:t>, on </a:t>
            </a:r>
            <a:r>
              <a:rPr lang="fr-FR" sz="1300" dirty="0" err="1"/>
              <a:t>Low</a:t>
            </a:r>
            <a:r>
              <a:rPr lang="fr-FR" sz="1300" dirty="0"/>
              <a:t> and High </a:t>
            </a:r>
            <a:r>
              <a:rPr lang="fr-FR" sz="1300" dirty="0" err="1"/>
              <a:t>frequencies</a:t>
            </a:r>
            <a:endParaRPr lang="en-GB" sz="13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C193FE0-FE88-1B4A-9C53-53EC0A2C8DFD}"/>
              </a:ext>
            </a:extLst>
          </p:cNvPr>
          <p:cNvSpPr txBox="1"/>
          <p:nvPr/>
        </p:nvSpPr>
        <p:spPr>
          <a:xfrm>
            <a:off x="3179533" y="6015011"/>
            <a:ext cx="27991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/>
              <a:t>The inputs </a:t>
            </a:r>
            <a:r>
              <a:rPr lang="fr-FR" sz="1300" dirty="0" err="1"/>
              <a:t>view</a:t>
            </a:r>
            <a:r>
              <a:rPr lang="fr-FR" sz="1300" dirty="0"/>
              <a:t> displays input </a:t>
            </a:r>
            <a:r>
              <a:rPr lang="fr-FR" sz="1300" dirty="0" err="1"/>
              <a:t>levels</a:t>
            </a:r>
            <a:r>
              <a:rPr lang="fr-FR" sz="1300" dirty="0"/>
              <a:t> and </a:t>
            </a:r>
            <a:r>
              <a:rPr lang="fr-FR" sz="1300" dirty="0" err="1"/>
              <a:t>offers</a:t>
            </a:r>
            <a:r>
              <a:rPr lang="fr-FR" sz="1300" dirty="0"/>
              <a:t> input al</a:t>
            </a:r>
            <a:r>
              <a:rPr lang="en-GB" sz="1300" dirty="0" err="1"/>
              <a:t>ignement</a:t>
            </a:r>
            <a:r>
              <a:rPr lang="en-GB" sz="1300" dirty="0"/>
              <a:t> options.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488051D-181A-2340-8FBF-26EC5DB6BAED}"/>
              </a:ext>
            </a:extLst>
          </p:cNvPr>
          <p:cNvSpPr txBox="1"/>
          <p:nvPr/>
        </p:nvSpPr>
        <p:spPr>
          <a:xfrm>
            <a:off x="6215646" y="6015011"/>
            <a:ext cx="29373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/>
              <a:t>NEXO or Custom Setup </a:t>
            </a:r>
            <a:r>
              <a:rPr lang="fr-FR" sz="1300" dirty="0" err="1"/>
              <a:t>can</a:t>
            </a:r>
            <a:r>
              <a:rPr lang="fr-FR" sz="1300" dirty="0"/>
              <a:t> </a:t>
            </a:r>
            <a:r>
              <a:rPr lang="fr-FR" sz="1300" dirty="0" err="1"/>
              <a:t>be</a:t>
            </a:r>
            <a:r>
              <a:rPr lang="fr-FR" sz="1300" dirty="0"/>
              <a:t> </a:t>
            </a:r>
            <a:r>
              <a:rPr lang="fr-FR" sz="1300" dirty="0" err="1"/>
              <a:t>edited</a:t>
            </a:r>
            <a:r>
              <a:rPr lang="fr-FR" sz="1300" dirty="0"/>
              <a:t> on one or </a:t>
            </a:r>
            <a:r>
              <a:rPr lang="fr-FR" sz="1300" dirty="0" err="1"/>
              <a:t>several</a:t>
            </a:r>
            <a:r>
              <a:rPr lang="fr-FR" sz="1300" dirty="0"/>
              <a:t> </a:t>
            </a:r>
            <a:r>
              <a:rPr lang="fr-FR" sz="1300" dirty="0" err="1"/>
              <a:t>channels</a:t>
            </a:r>
            <a:r>
              <a:rPr lang="fr-FR" sz="1300" dirty="0"/>
              <a:t>.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FDCC9D7-32FD-7146-92D7-FB58F0454CEE}"/>
              </a:ext>
            </a:extLst>
          </p:cNvPr>
          <p:cNvSpPr txBox="1"/>
          <p:nvPr/>
        </p:nvSpPr>
        <p:spPr>
          <a:xfrm>
            <a:off x="4017927" y="3737587"/>
            <a:ext cx="5135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EQ </a:t>
            </a:r>
            <a:r>
              <a:rPr lang="fr-FR" sz="2000" dirty="0" err="1">
                <a:solidFill>
                  <a:schemeClr val="bg1">
                    <a:lumMod val="50000"/>
                  </a:schemeClr>
                </a:solidFill>
              </a:rPr>
              <a:t>Detail</a:t>
            </a:r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, User EQ, </a:t>
            </a:r>
            <a:r>
              <a:rPr lang="fr-FR" sz="2000" dirty="0" err="1">
                <a:solidFill>
                  <a:schemeClr val="bg1">
                    <a:lumMod val="50000"/>
                  </a:schemeClr>
                </a:solidFill>
              </a:rPr>
              <a:t>Scene</a:t>
            </a:r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, Volume/Gain etc… 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19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3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8093F2-7DD7-C94E-A681-9DE4A2037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712" y="192356"/>
            <a:ext cx="1592785" cy="57871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2F9AE23-7C39-1643-8BF8-4E46B8493BD8}"/>
              </a:ext>
            </a:extLst>
          </p:cNvPr>
          <p:cNvCxnSpPr/>
          <p:nvPr/>
        </p:nvCxnSpPr>
        <p:spPr>
          <a:xfrm>
            <a:off x="0" y="919657"/>
            <a:ext cx="9144000" cy="0"/>
          </a:xfrm>
          <a:prstGeom prst="line">
            <a:avLst/>
          </a:prstGeom>
          <a:ln w="44450">
            <a:solidFill>
              <a:srgbClr val="3A5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CA76250F-7E54-2D47-808D-B6150BE3A06A}"/>
              </a:ext>
            </a:extLst>
          </p:cNvPr>
          <p:cNvSpPr/>
          <p:nvPr/>
        </p:nvSpPr>
        <p:spPr>
          <a:xfrm>
            <a:off x="2083850" y="1068247"/>
            <a:ext cx="52304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err="1"/>
              <a:t>Recommended</a:t>
            </a:r>
            <a:r>
              <a:rPr lang="fr-FR" sz="4000" b="1" dirty="0"/>
              <a:t> </a:t>
            </a:r>
            <a:r>
              <a:rPr lang="fr-FR" sz="4000" b="1" dirty="0" err="1"/>
              <a:t>Systems</a:t>
            </a:r>
            <a:endParaRPr lang="en-GB" sz="4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45C6F1-F231-DA4E-9967-9544D2AD8638}"/>
              </a:ext>
            </a:extLst>
          </p:cNvPr>
          <p:cNvSpPr/>
          <p:nvPr/>
        </p:nvSpPr>
        <p:spPr>
          <a:xfrm>
            <a:off x="3409312" y="1673653"/>
            <a:ext cx="233749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000" dirty="0"/>
              <a:t>NXAMP4X1</a:t>
            </a:r>
            <a:r>
              <a:rPr lang="fr-FR" sz="1500" dirty="0"/>
              <a:t>MK2</a:t>
            </a:r>
            <a:endParaRPr lang="en-GB" sz="30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0126B9B-3BB0-0443-A60B-E339C7F0B7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1" y="2903908"/>
            <a:ext cx="3726165" cy="256867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FD13D71-72A1-E844-A34E-CE380492B6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873" y="3003521"/>
            <a:ext cx="3977624" cy="246906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542F384-2C00-DB43-A416-AC65087A769E}"/>
              </a:ext>
            </a:extLst>
          </p:cNvPr>
          <p:cNvSpPr txBox="1"/>
          <p:nvPr/>
        </p:nvSpPr>
        <p:spPr>
          <a:xfrm>
            <a:off x="193503" y="5822895"/>
            <a:ext cx="37806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/>
              <a:t>NXAMP4X1</a:t>
            </a:r>
            <a:r>
              <a:rPr lang="fr-FR" sz="700" dirty="0"/>
              <a:t>MK2</a:t>
            </a:r>
            <a:r>
              <a:rPr lang="fr-FR" sz="1300" dirty="0"/>
              <a:t> </a:t>
            </a:r>
            <a:r>
              <a:rPr lang="fr-FR" sz="1300" dirty="0" err="1"/>
              <a:t>powering</a:t>
            </a:r>
            <a:r>
              <a:rPr lang="fr-FR" sz="1300" dirty="0"/>
              <a:t> 1x ID24 and 1x IDS110 </a:t>
            </a:r>
            <a:r>
              <a:rPr lang="fr-FR" sz="1300" dirty="0" err="1"/>
              <a:t>sub</a:t>
            </a:r>
            <a:r>
              <a:rPr lang="fr-FR" sz="1300" dirty="0"/>
              <a:t> per </a:t>
            </a:r>
            <a:r>
              <a:rPr lang="fr-FR" sz="1300" dirty="0" err="1"/>
              <a:t>side</a:t>
            </a:r>
            <a:r>
              <a:rPr lang="fr-FR" sz="1300" dirty="0"/>
              <a:t> </a:t>
            </a:r>
            <a:endParaRPr lang="en-GB" sz="13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F65D6B3-3776-B44A-AA7A-AA807B88938E}"/>
              </a:ext>
            </a:extLst>
          </p:cNvPr>
          <p:cNvSpPr txBox="1"/>
          <p:nvPr/>
        </p:nvSpPr>
        <p:spPr>
          <a:xfrm>
            <a:off x="5172461" y="5822895"/>
            <a:ext cx="37204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/>
              <a:t>NXAMP4X1</a:t>
            </a:r>
            <a:r>
              <a:rPr lang="fr-FR" sz="700" dirty="0"/>
              <a:t>MK2</a:t>
            </a:r>
            <a:r>
              <a:rPr lang="fr-FR" sz="1300" dirty="0"/>
              <a:t> </a:t>
            </a:r>
            <a:r>
              <a:rPr lang="fr-FR" sz="1300" dirty="0" err="1"/>
              <a:t>powering</a:t>
            </a:r>
            <a:r>
              <a:rPr lang="fr-FR" sz="1300" dirty="0"/>
              <a:t> 1x PS8 and 1x LS400 </a:t>
            </a:r>
            <a:r>
              <a:rPr lang="fr-FR" sz="1300" dirty="0" err="1"/>
              <a:t>sub</a:t>
            </a:r>
            <a:r>
              <a:rPr lang="fr-FR" sz="1300" dirty="0"/>
              <a:t> per </a:t>
            </a:r>
            <a:r>
              <a:rPr lang="fr-FR" sz="1300" dirty="0" err="1"/>
              <a:t>side</a:t>
            </a:r>
            <a:endParaRPr lang="en-GB" sz="13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B7764A9-2D8F-1348-8BF8-81C5000079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01" y="2615620"/>
            <a:ext cx="1085599" cy="387901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0334D9B-A023-0F42-B777-555A00964B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515" y="2653208"/>
            <a:ext cx="443778" cy="42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8093F2-7DD7-C94E-A681-9DE4A2037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712" y="192356"/>
            <a:ext cx="1592785" cy="57871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2F9AE23-7C39-1643-8BF8-4E46B8493BD8}"/>
              </a:ext>
            </a:extLst>
          </p:cNvPr>
          <p:cNvCxnSpPr/>
          <p:nvPr/>
        </p:nvCxnSpPr>
        <p:spPr>
          <a:xfrm>
            <a:off x="0" y="919657"/>
            <a:ext cx="9144000" cy="0"/>
          </a:xfrm>
          <a:prstGeom prst="line">
            <a:avLst/>
          </a:prstGeom>
          <a:ln w="44450">
            <a:solidFill>
              <a:srgbClr val="3A5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51F781DF-1A93-AD46-AFDF-4B2B21DFE579}"/>
              </a:ext>
            </a:extLst>
          </p:cNvPr>
          <p:cNvSpPr/>
          <p:nvPr/>
        </p:nvSpPr>
        <p:spPr>
          <a:xfrm>
            <a:off x="2069246" y="1068247"/>
            <a:ext cx="52304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err="1"/>
              <a:t>Recommended</a:t>
            </a:r>
            <a:r>
              <a:rPr lang="fr-FR" sz="4000" b="1" dirty="0"/>
              <a:t> </a:t>
            </a:r>
            <a:r>
              <a:rPr lang="fr-FR" sz="4000" b="1" dirty="0" err="1"/>
              <a:t>Systems</a:t>
            </a:r>
            <a:endParaRPr lang="en-GB" sz="4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9539D0-5A61-5D47-9A81-AE1D9E21F3F6}"/>
              </a:ext>
            </a:extLst>
          </p:cNvPr>
          <p:cNvSpPr/>
          <p:nvPr/>
        </p:nvSpPr>
        <p:spPr>
          <a:xfrm>
            <a:off x="3394708" y="1673653"/>
            <a:ext cx="233749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000" dirty="0"/>
              <a:t>NXAMP4X1</a:t>
            </a:r>
            <a:r>
              <a:rPr lang="fr-FR" sz="1500" dirty="0"/>
              <a:t>MK2</a:t>
            </a:r>
            <a:endParaRPr lang="en-GB" sz="30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FD75978-91C6-AC4B-AD2D-2517FD9DA5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1" y="2893537"/>
            <a:ext cx="4628429" cy="267500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9173A1F-555B-0C41-A64A-3A32EE21F4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39" y="2893537"/>
            <a:ext cx="3635825" cy="277570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80AAC9C-DA35-454C-800D-4C12C3876355}"/>
              </a:ext>
            </a:extLst>
          </p:cNvPr>
          <p:cNvSpPr txBox="1"/>
          <p:nvPr/>
        </p:nvSpPr>
        <p:spPr>
          <a:xfrm>
            <a:off x="472514" y="5822895"/>
            <a:ext cx="37806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/>
              <a:t>NXAMP4X1</a:t>
            </a:r>
            <a:r>
              <a:rPr lang="fr-FR" sz="700" dirty="0"/>
              <a:t>MK2</a:t>
            </a:r>
            <a:r>
              <a:rPr lang="fr-FR" sz="1300" dirty="0"/>
              <a:t> </a:t>
            </a:r>
            <a:r>
              <a:rPr lang="fr-FR" sz="1300" dirty="0" err="1"/>
              <a:t>powering</a:t>
            </a:r>
            <a:r>
              <a:rPr lang="fr-FR" sz="1300" dirty="0"/>
              <a:t> 3x GEO M6 per </a:t>
            </a:r>
            <a:r>
              <a:rPr lang="fr-FR" sz="1300" dirty="0" err="1"/>
              <a:t>side</a:t>
            </a:r>
            <a:r>
              <a:rPr lang="fr-FR" sz="1300" dirty="0"/>
              <a:t> and 2x LS18 in mono bridge</a:t>
            </a:r>
            <a:endParaRPr lang="en-GB" sz="13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04CC51F-2C8E-BD4F-B62E-A4C647C585C5}"/>
              </a:ext>
            </a:extLst>
          </p:cNvPr>
          <p:cNvSpPr txBox="1"/>
          <p:nvPr/>
        </p:nvSpPr>
        <p:spPr>
          <a:xfrm>
            <a:off x="5363306" y="5922922"/>
            <a:ext cx="378069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/>
              <a:t>NXAMP4X1</a:t>
            </a:r>
            <a:r>
              <a:rPr lang="fr-FR" sz="700" dirty="0"/>
              <a:t>MK2</a:t>
            </a:r>
            <a:r>
              <a:rPr lang="fr-FR" sz="1300" dirty="0"/>
              <a:t> </a:t>
            </a:r>
            <a:r>
              <a:rPr lang="fr-FR" sz="1300" dirty="0" err="1"/>
              <a:t>powering</a:t>
            </a:r>
            <a:r>
              <a:rPr lang="fr-FR" sz="1300" dirty="0"/>
              <a:t> 6x GEO M6 per </a:t>
            </a:r>
            <a:r>
              <a:rPr lang="fr-FR" sz="1300" dirty="0" err="1"/>
              <a:t>side</a:t>
            </a:r>
            <a:endParaRPr lang="en-GB" sz="13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AA6B66A-1D97-D547-9CB8-78DB633A7F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301" y="2544303"/>
            <a:ext cx="722388" cy="56676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48702AD-8A27-6443-AA10-755FE7C19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459" y="2544303"/>
            <a:ext cx="722388" cy="56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6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8093F2-7DD7-C94E-A681-9DE4A2037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712" y="192356"/>
            <a:ext cx="1592785" cy="57871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2F9AE23-7C39-1643-8BF8-4E46B8493BD8}"/>
              </a:ext>
            </a:extLst>
          </p:cNvPr>
          <p:cNvCxnSpPr/>
          <p:nvPr/>
        </p:nvCxnSpPr>
        <p:spPr>
          <a:xfrm>
            <a:off x="0" y="919657"/>
            <a:ext cx="9144000" cy="0"/>
          </a:xfrm>
          <a:prstGeom prst="line">
            <a:avLst/>
          </a:prstGeom>
          <a:ln w="44450">
            <a:solidFill>
              <a:srgbClr val="3A5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E9A4A61-A0F1-9F47-8A3C-10A662EB16C8}"/>
              </a:ext>
            </a:extLst>
          </p:cNvPr>
          <p:cNvSpPr/>
          <p:nvPr/>
        </p:nvSpPr>
        <p:spPr>
          <a:xfrm>
            <a:off x="2081121" y="1068247"/>
            <a:ext cx="52304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err="1"/>
              <a:t>Recommended</a:t>
            </a:r>
            <a:r>
              <a:rPr lang="fr-FR" sz="4000" b="1" dirty="0"/>
              <a:t> </a:t>
            </a:r>
            <a:r>
              <a:rPr lang="fr-FR" sz="4000" b="1" dirty="0" err="1"/>
              <a:t>Systems</a:t>
            </a:r>
            <a:endParaRPr lang="en-GB" sz="4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F0FED9-1AC7-C749-9243-2EC90018D005}"/>
              </a:ext>
            </a:extLst>
          </p:cNvPr>
          <p:cNvSpPr/>
          <p:nvPr/>
        </p:nvSpPr>
        <p:spPr>
          <a:xfrm>
            <a:off x="3406583" y="1673653"/>
            <a:ext cx="21353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000" dirty="0"/>
              <a:t>NXAMPX2</a:t>
            </a:r>
            <a:r>
              <a:rPr lang="fr-FR" sz="1500" dirty="0"/>
              <a:t>MK2</a:t>
            </a:r>
            <a:endParaRPr lang="en-GB" sz="30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F1E3A7B-5874-E64B-94F5-6A3BB55B4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1" y="3070550"/>
            <a:ext cx="3934719" cy="250638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70080CF-BBB9-C64E-B5E7-D0B4B5B542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03" y="2619033"/>
            <a:ext cx="4739294" cy="2957904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1FC1310-F9CE-304D-B59D-28E8A768F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31" y="2619032"/>
            <a:ext cx="443778" cy="42855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4BBD78F-0B36-4B42-94D7-E21618E94C36}"/>
              </a:ext>
            </a:extLst>
          </p:cNvPr>
          <p:cNvSpPr txBox="1"/>
          <p:nvPr/>
        </p:nvSpPr>
        <p:spPr>
          <a:xfrm>
            <a:off x="113761" y="5789339"/>
            <a:ext cx="37806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/>
              <a:t>NXAMP4X2</a:t>
            </a:r>
            <a:r>
              <a:rPr lang="fr-FR" sz="700" dirty="0"/>
              <a:t>MK2</a:t>
            </a:r>
            <a:r>
              <a:rPr lang="fr-FR" sz="1300" dirty="0"/>
              <a:t> </a:t>
            </a:r>
            <a:r>
              <a:rPr lang="fr-FR" sz="1300" dirty="0" err="1"/>
              <a:t>powering</a:t>
            </a:r>
            <a:r>
              <a:rPr lang="fr-FR" sz="1300" dirty="0"/>
              <a:t> 1x PS10R2 and 1x LS600 </a:t>
            </a:r>
            <a:r>
              <a:rPr lang="fr-FR" sz="1300" dirty="0" err="1"/>
              <a:t>sub</a:t>
            </a:r>
            <a:r>
              <a:rPr lang="fr-FR" sz="1300" dirty="0"/>
              <a:t> per </a:t>
            </a:r>
            <a:r>
              <a:rPr lang="fr-FR" sz="1300" dirty="0" err="1"/>
              <a:t>side</a:t>
            </a:r>
            <a:endParaRPr lang="en-GB" sz="13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5383151-EE28-3145-ABB0-9669C1B860FC}"/>
              </a:ext>
            </a:extLst>
          </p:cNvPr>
          <p:cNvSpPr txBox="1"/>
          <p:nvPr/>
        </p:nvSpPr>
        <p:spPr>
          <a:xfrm>
            <a:off x="4840860" y="5789339"/>
            <a:ext cx="37806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/>
              <a:t>NXAMP4X2</a:t>
            </a:r>
            <a:r>
              <a:rPr lang="fr-FR" sz="700" dirty="0"/>
              <a:t>MK2</a:t>
            </a:r>
            <a:r>
              <a:rPr lang="fr-FR" sz="1300" dirty="0"/>
              <a:t> </a:t>
            </a:r>
            <a:r>
              <a:rPr lang="fr-FR" sz="1300" dirty="0" err="1"/>
              <a:t>powering</a:t>
            </a:r>
            <a:r>
              <a:rPr lang="fr-FR" sz="1300" dirty="0"/>
              <a:t> 3x GEO M10 and 2x MSUB15 per </a:t>
            </a:r>
            <a:r>
              <a:rPr lang="fr-FR" sz="1300" dirty="0" err="1"/>
              <a:t>side</a:t>
            </a:r>
            <a:endParaRPr lang="en-GB" sz="13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0B09C45-8026-B846-BE0E-03B0562000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t="16560" r="5963" b="13533"/>
          <a:stretch/>
        </p:blipFill>
        <p:spPr>
          <a:xfrm>
            <a:off x="6327403" y="2508730"/>
            <a:ext cx="807608" cy="64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5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8093F2-7DD7-C94E-A681-9DE4A2037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712" y="192356"/>
            <a:ext cx="1592785" cy="57871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2F9AE23-7C39-1643-8BF8-4E46B8493BD8}"/>
              </a:ext>
            </a:extLst>
          </p:cNvPr>
          <p:cNvCxnSpPr/>
          <p:nvPr/>
        </p:nvCxnSpPr>
        <p:spPr>
          <a:xfrm>
            <a:off x="0" y="919657"/>
            <a:ext cx="9144000" cy="0"/>
          </a:xfrm>
          <a:prstGeom prst="line">
            <a:avLst/>
          </a:prstGeom>
          <a:ln w="44450">
            <a:solidFill>
              <a:srgbClr val="3A5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568B0B2C-025A-3E45-8F93-F76CADF06055}"/>
              </a:ext>
            </a:extLst>
          </p:cNvPr>
          <p:cNvSpPr/>
          <p:nvPr/>
        </p:nvSpPr>
        <p:spPr>
          <a:xfrm>
            <a:off x="2055800" y="1191740"/>
            <a:ext cx="52304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err="1"/>
              <a:t>Recommended</a:t>
            </a:r>
            <a:r>
              <a:rPr lang="fr-FR" sz="4000" b="1" dirty="0"/>
              <a:t> </a:t>
            </a:r>
            <a:r>
              <a:rPr lang="fr-FR" sz="4000" b="1" dirty="0" err="1"/>
              <a:t>Systems</a:t>
            </a:r>
            <a:endParaRPr lang="en-GB" sz="4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90B1CA-5DF2-5149-A03A-A3A6A060FE17}"/>
              </a:ext>
            </a:extLst>
          </p:cNvPr>
          <p:cNvSpPr/>
          <p:nvPr/>
        </p:nvSpPr>
        <p:spPr>
          <a:xfrm>
            <a:off x="3381262" y="1797146"/>
            <a:ext cx="233749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000" dirty="0"/>
              <a:t>NXAMP4X2</a:t>
            </a:r>
            <a:r>
              <a:rPr lang="fr-FR" sz="1500" dirty="0"/>
              <a:t>MK2</a:t>
            </a:r>
            <a:endParaRPr lang="en-GB" sz="30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D07E816-A0FC-AD4C-B275-EBC5A55F4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1" y="3024768"/>
            <a:ext cx="4060223" cy="252763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E2D7BD1-23BD-C841-ABE6-C0B4E55E6C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70" y="2994837"/>
            <a:ext cx="4093827" cy="255756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9251199-1B9B-8444-A4CF-655FEBFF66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t="16560" r="5963" b="13533"/>
          <a:stretch/>
        </p:blipFill>
        <p:spPr>
          <a:xfrm>
            <a:off x="1553030" y="2573250"/>
            <a:ext cx="807608" cy="64915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3B7A703-3C37-9A4C-9D59-6CD99B5E78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t="16560" r="5963" b="13533"/>
          <a:stretch/>
        </p:blipFill>
        <p:spPr>
          <a:xfrm>
            <a:off x="6570779" y="2573250"/>
            <a:ext cx="807608" cy="64915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C4D056D-8BA1-B544-984C-BF357E6CDFD4}"/>
              </a:ext>
            </a:extLst>
          </p:cNvPr>
          <p:cNvSpPr txBox="1"/>
          <p:nvPr/>
        </p:nvSpPr>
        <p:spPr>
          <a:xfrm>
            <a:off x="66487" y="5757696"/>
            <a:ext cx="37806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/>
              <a:t>NXAMP4X2</a:t>
            </a:r>
            <a:r>
              <a:rPr lang="fr-FR" sz="700" dirty="0"/>
              <a:t>MK2</a:t>
            </a:r>
            <a:r>
              <a:rPr lang="fr-FR" sz="1300" dirty="0"/>
              <a:t> </a:t>
            </a:r>
            <a:r>
              <a:rPr lang="fr-FR" sz="1300" dirty="0" err="1"/>
              <a:t>powering</a:t>
            </a:r>
            <a:r>
              <a:rPr lang="fr-FR" sz="1300" dirty="0"/>
              <a:t> 3x MSUB15 (one in cardio mode) and 6x GEO M10</a:t>
            </a:r>
            <a:endParaRPr lang="en-GB" sz="13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E60BB1D-0FA2-C346-8C9C-9B6F4B46BBAB}"/>
              </a:ext>
            </a:extLst>
          </p:cNvPr>
          <p:cNvSpPr txBox="1"/>
          <p:nvPr/>
        </p:nvSpPr>
        <p:spPr>
          <a:xfrm>
            <a:off x="5084236" y="5857723"/>
            <a:ext cx="378069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/>
              <a:t>NXAMP4X2</a:t>
            </a:r>
            <a:r>
              <a:rPr lang="fr-FR" sz="700" dirty="0"/>
              <a:t>MK2</a:t>
            </a:r>
            <a:r>
              <a:rPr lang="fr-FR" sz="1300" dirty="0"/>
              <a:t> </a:t>
            </a:r>
            <a:r>
              <a:rPr lang="fr-FR" sz="1300" dirty="0" err="1"/>
              <a:t>powering</a:t>
            </a:r>
            <a:r>
              <a:rPr lang="fr-FR" sz="1300" dirty="0"/>
              <a:t> 6x GEO M10 per </a:t>
            </a:r>
            <a:r>
              <a:rPr lang="fr-FR" sz="1300" dirty="0" err="1"/>
              <a:t>side</a:t>
            </a:r>
            <a:endParaRPr lang="en-GB" sz="1300" dirty="0"/>
          </a:p>
        </p:txBody>
      </p:sp>
    </p:spTree>
    <p:extLst>
      <p:ext uri="{BB962C8B-B14F-4D97-AF65-F5344CB8AC3E}">
        <p14:creationId xmlns:p14="http://schemas.microsoft.com/office/powerpoint/2010/main" val="279914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08093F2-7DD7-C94E-A681-9DE4A2037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712" y="192356"/>
            <a:ext cx="1592785" cy="57871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2F9AE23-7C39-1643-8BF8-4E46B8493BD8}"/>
              </a:ext>
            </a:extLst>
          </p:cNvPr>
          <p:cNvCxnSpPr/>
          <p:nvPr/>
        </p:nvCxnSpPr>
        <p:spPr>
          <a:xfrm>
            <a:off x="0" y="919657"/>
            <a:ext cx="9144000" cy="0"/>
          </a:xfrm>
          <a:prstGeom prst="line">
            <a:avLst/>
          </a:prstGeom>
          <a:ln w="44450">
            <a:solidFill>
              <a:srgbClr val="3A57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51F781DF-1A93-AD46-AFDF-4B2B21DFE579}"/>
              </a:ext>
            </a:extLst>
          </p:cNvPr>
          <p:cNvSpPr/>
          <p:nvPr/>
        </p:nvSpPr>
        <p:spPr>
          <a:xfrm>
            <a:off x="2069246" y="1068247"/>
            <a:ext cx="52304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err="1"/>
              <a:t>Recommended</a:t>
            </a:r>
            <a:r>
              <a:rPr lang="fr-FR" sz="4000" b="1" dirty="0"/>
              <a:t> </a:t>
            </a:r>
            <a:r>
              <a:rPr lang="fr-FR" sz="4000" b="1" dirty="0" err="1"/>
              <a:t>Systems</a:t>
            </a:r>
            <a:endParaRPr lang="en-GB" sz="4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9539D0-5A61-5D47-9A81-AE1D9E21F3F6}"/>
              </a:ext>
            </a:extLst>
          </p:cNvPr>
          <p:cNvSpPr/>
          <p:nvPr/>
        </p:nvSpPr>
        <p:spPr>
          <a:xfrm>
            <a:off x="3394708" y="1673653"/>
            <a:ext cx="233749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000" dirty="0"/>
              <a:t>NXAMP4X4</a:t>
            </a:r>
            <a:r>
              <a:rPr lang="fr-FR" sz="1500" dirty="0"/>
              <a:t>MK2</a:t>
            </a:r>
            <a:endParaRPr lang="en-GB" sz="30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80AAC9C-DA35-454C-800D-4C12C3876355}"/>
              </a:ext>
            </a:extLst>
          </p:cNvPr>
          <p:cNvSpPr txBox="1"/>
          <p:nvPr/>
        </p:nvSpPr>
        <p:spPr>
          <a:xfrm>
            <a:off x="472514" y="5922922"/>
            <a:ext cx="378069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/>
              <a:t>NXAMP4X4</a:t>
            </a:r>
            <a:r>
              <a:rPr lang="fr-FR" sz="700" dirty="0"/>
              <a:t>MK2</a:t>
            </a:r>
            <a:r>
              <a:rPr lang="fr-FR" sz="1300" dirty="0"/>
              <a:t> </a:t>
            </a:r>
            <a:r>
              <a:rPr lang="fr-FR" sz="1300" dirty="0" err="1"/>
              <a:t>powering</a:t>
            </a:r>
            <a:r>
              <a:rPr lang="fr-FR" sz="1300" dirty="0"/>
              <a:t> </a:t>
            </a:r>
            <a:r>
              <a:rPr lang="en" sz="1300" dirty="0"/>
              <a:t>2 X PS15 + 2 X LS18 per side</a:t>
            </a:r>
            <a:endParaRPr lang="en-GB" sz="13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04CC51F-2C8E-BD4F-B62E-A4C647C585C5}"/>
              </a:ext>
            </a:extLst>
          </p:cNvPr>
          <p:cNvSpPr txBox="1"/>
          <p:nvPr/>
        </p:nvSpPr>
        <p:spPr>
          <a:xfrm>
            <a:off x="5363306" y="5922922"/>
            <a:ext cx="37806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00" dirty="0"/>
              <a:t>NXAMP4X4</a:t>
            </a:r>
            <a:r>
              <a:rPr lang="fr-FR" sz="700" dirty="0"/>
              <a:t>MK2</a:t>
            </a:r>
            <a:r>
              <a:rPr lang="fr-FR" sz="1300" dirty="0"/>
              <a:t> </a:t>
            </a:r>
            <a:r>
              <a:rPr lang="fr-FR" sz="1300" dirty="0" err="1"/>
              <a:t>powering</a:t>
            </a:r>
            <a:r>
              <a:rPr lang="fr-FR" sz="1300" dirty="0"/>
              <a:t> </a:t>
            </a:r>
            <a:r>
              <a:rPr lang="en" sz="1300" dirty="0"/>
              <a:t>3 X MSUB18 (one in cardio mode) and 6 X GEO M12</a:t>
            </a:r>
            <a:endParaRPr lang="en-GB" sz="130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6DB7442-5644-964D-8F79-0BDA97423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346" y="2558173"/>
            <a:ext cx="759333" cy="56185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C91D335-1E74-8D45-8BD0-31623E9EA4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269"/>
          <a:stretch/>
        </p:blipFill>
        <p:spPr>
          <a:xfrm>
            <a:off x="2165231" y="2511298"/>
            <a:ext cx="536099" cy="63768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4DCA8AA-659D-4947-9A36-6F741251B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815" y="3086421"/>
            <a:ext cx="3856393" cy="270333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BA650E7-645C-D74C-84F7-2DFB41A61E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2966" y="3131752"/>
            <a:ext cx="3856393" cy="261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7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1029</TotalTime>
  <Words>490</Words>
  <Application>Microsoft Macintosh PowerPoint</Application>
  <PresentationFormat>Affichage à l'écran (4:3)</PresentationFormat>
  <Paragraphs>96</Paragraphs>
  <Slides>15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Florian EUSTACHE</dc:creator>
  <cp:lastModifiedBy>Florian EUSTACHE</cp:lastModifiedBy>
  <cp:revision>84</cp:revision>
  <dcterms:created xsi:type="dcterms:W3CDTF">2019-01-04T13:26:04Z</dcterms:created>
  <dcterms:modified xsi:type="dcterms:W3CDTF">2019-09-10T15:55:52Z</dcterms:modified>
</cp:coreProperties>
</file>