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93" r:id="rId2"/>
    <p:sldId id="294" r:id="rId3"/>
    <p:sldId id="295" r:id="rId4"/>
    <p:sldId id="296" r:id="rId5"/>
    <p:sldId id="298" r:id="rId6"/>
    <p:sldId id="256" r:id="rId7"/>
    <p:sldId id="299" r:id="rId8"/>
    <p:sldId id="301" r:id="rId9"/>
    <p:sldId id="286" r:id="rId10"/>
    <p:sldId id="281" r:id="rId11"/>
    <p:sldId id="283" r:id="rId12"/>
    <p:sldId id="284" r:id="rId13"/>
    <p:sldId id="285" r:id="rId14"/>
    <p:sldId id="282" r:id="rId15"/>
    <p:sldId id="302" r:id="rId16"/>
    <p:sldId id="262" r:id="rId17"/>
    <p:sldId id="261" r:id="rId18"/>
    <p:sldId id="310" r:id="rId19"/>
    <p:sldId id="316" r:id="rId20"/>
    <p:sldId id="260" r:id="rId21"/>
    <p:sldId id="315" r:id="rId22"/>
    <p:sldId id="266" r:id="rId2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2016"/>
    <a:srgbClr val="E8A66A"/>
    <a:srgbClr val="4968AB"/>
    <a:srgbClr val="975D89"/>
    <a:srgbClr val="D1E040"/>
    <a:srgbClr val="E7560D"/>
    <a:srgbClr val="2042D4"/>
    <a:srgbClr val="5670F8"/>
    <a:srgbClr val="D291EF"/>
    <a:srgbClr val="5FA6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4" autoAdjust="0"/>
    <p:restoredTop sz="94520" autoAdjust="0"/>
  </p:normalViewPr>
  <p:slideViewPr>
    <p:cSldViewPr>
      <p:cViewPr varScale="1">
        <p:scale>
          <a:sx n="109" d="100"/>
          <a:sy n="109" d="100"/>
        </p:scale>
        <p:origin x="560" y="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C389AA-64B8-416F-A28D-83BE54BA519F}" type="datetimeFigureOut">
              <a:rPr lang="fr-FR" smtClean="0"/>
              <a:t>11/06/2019</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F5B410-EC38-44A2-8C18-C38D997019CF}" type="slidenum">
              <a:rPr lang="fr-FR" smtClean="0"/>
              <a:t>‹N°›</a:t>
            </a:fld>
            <a:endParaRPr lang="fr-FR"/>
          </a:p>
        </p:txBody>
      </p:sp>
    </p:spTree>
    <p:extLst>
      <p:ext uri="{BB962C8B-B14F-4D97-AF65-F5344CB8AC3E}">
        <p14:creationId xmlns:p14="http://schemas.microsoft.com/office/powerpoint/2010/main" val="3557413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0F5B410-EC38-44A2-8C18-C38D997019CF}" type="slidenum">
              <a:rPr lang="fr-FR" smtClean="0"/>
              <a:t>1</a:t>
            </a:fld>
            <a:endParaRPr lang="fr-FR"/>
          </a:p>
        </p:txBody>
      </p:sp>
    </p:spTree>
    <p:extLst>
      <p:ext uri="{BB962C8B-B14F-4D97-AF65-F5344CB8AC3E}">
        <p14:creationId xmlns:p14="http://schemas.microsoft.com/office/powerpoint/2010/main" val="1075139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chemeClr val="bg1"/>
                </a:solidFill>
              </a:rPr>
              <a:t>Our high end </a:t>
            </a:r>
            <a:r>
              <a:rPr lang="en-US" altLang="en-US" sz="1200" b="1" dirty="0" err="1">
                <a:solidFill>
                  <a:schemeClr val="bg1"/>
                </a:solidFill>
              </a:rPr>
              <a:t>Lego</a:t>
            </a:r>
            <a:r>
              <a:rPr lang="en-US" altLang="en-US" sz="1200" b="1" baseline="30000" dirty="0" err="1">
                <a:solidFill>
                  <a:schemeClr val="bg1"/>
                </a:solidFill>
              </a:rPr>
              <a:t>TM</a:t>
            </a:r>
            <a:endParaRPr lang="en-US" altLang="en-US" sz="1200" b="1" baseline="30000" dirty="0">
              <a:solidFill>
                <a:schemeClr val="bg1"/>
              </a:solidFill>
            </a:endParaRPr>
          </a:p>
          <a:p>
            <a:endParaRPr lang="fr-FR" dirty="0"/>
          </a:p>
        </p:txBody>
      </p:sp>
      <p:sp>
        <p:nvSpPr>
          <p:cNvPr id="4" name="Espace réservé du numéro de diapositive 3"/>
          <p:cNvSpPr>
            <a:spLocks noGrp="1"/>
          </p:cNvSpPr>
          <p:nvPr>
            <p:ph type="sldNum" sz="quarter" idx="10"/>
          </p:nvPr>
        </p:nvSpPr>
        <p:spPr/>
        <p:txBody>
          <a:bodyPr/>
          <a:lstStyle/>
          <a:p>
            <a:fld id="{A0F5B410-EC38-44A2-8C18-C38D997019CF}" type="slidenum">
              <a:rPr lang="fr-FR" smtClean="0"/>
              <a:t>16</a:t>
            </a:fld>
            <a:endParaRPr lang="fr-FR"/>
          </a:p>
        </p:txBody>
      </p:sp>
    </p:spTree>
    <p:extLst>
      <p:ext uri="{BB962C8B-B14F-4D97-AF65-F5344CB8AC3E}">
        <p14:creationId xmlns:p14="http://schemas.microsoft.com/office/powerpoint/2010/main" val="3427247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kern="1200" dirty="0">
                <a:solidFill>
                  <a:schemeClr val="tx1"/>
                </a:solidFill>
                <a:effectLst/>
                <a:latin typeface="Helvetica" pitchFamily="50" charset="0"/>
                <a:ea typeface="+mn-ea"/>
                <a:cs typeface="+mn-cs"/>
              </a:rPr>
              <a:t>Powerful, flexible and compact, NEXO GEO M6 delivers uncompromised full-range sound in a wide variety of fixed installations and mobile applications.</a:t>
            </a:r>
          </a:p>
          <a:p>
            <a:pPr fontAlgn="base"/>
            <a:r>
              <a:rPr lang="en-GB" sz="1200" b="0" i="0" kern="1200" dirty="0">
                <a:solidFill>
                  <a:schemeClr val="tx1"/>
                </a:solidFill>
                <a:effectLst/>
                <a:latin typeface="Helvetica" pitchFamily="50" charset="0"/>
                <a:ea typeface="+mn-ea"/>
                <a:cs typeface="+mn-cs"/>
              </a:rPr>
              <a:t>The visual impact of GEO M6 is subtle, thanks to compact design, an elegant internal rigging system and custom colour options. Comprising two identically-sized cabinets – the GEO M620 main and GEO M6B bass extension – and complemented by a comprehensive range of mounting accessories, GEO M6 offers installation contractors and sound rental companies a dependable, TÜV-certified system with an important difference: legendary NEXO performance.</a:t>
            </a:r>
          </a:p>
          <a:p>
            <a:pPr fontAlgn="base"/>
            <a:endParaRPr lang="en-GB" sz="1200" b="0" i="0" kern="1200" dirty="0">
              <a:solidFill>
                <a:schemeClr val="tx1"/>
              </a:solidFill>
              <a:effectLst/>
              <a:latin typeface="Helvetica" pitchFamily="50" charset="0"/>
              <a:ea typeface="+mn-ea"/>
              <a:cs typeface="+mn-cs"/>
            </a:endParaRPr>
          </a:p>
          <a:p>
            <a:pPr fontAlgn="base"/>
            <a:r>
              <a:rPr lang="en-GB" sz="1200" b="0" i="0" kern="1200" dirty="0">
                <a:solidFill>
                  <a:schemeClr val="tx1"/>
                </a:solidFill>
                <a:effectLst/>
                <a:latin typeface="Helvetica" pitchFamily="50" charset="0"/>
                <a:ea typeface="+mn-ea"/>
                <a:cs typeface="+mn-cs"/>
              </a:rPr>
              <a:t>Systems can be flown, </a:t>
            </a:r>
            <a:r>
              <a:rPr lang="en-GB" sz="1200" b="0" i="0" kern="1200" dirty="0" err="1">
                <a:solidFill>
                  <a:schemeClr val="tx1"/>
                </a:solidFill>
                <a:effectLst/>
                <a:latin typeface="Helvetica" pitchFamily="50" charset="0"/>
                <a:ea typeface="+mn-ea"/>
                <a:cs typeface="+mn-cs"/>
              </a:rPr>
              <a:t>groundstacked</a:t>
            </a:r>
            <a:r>
              <a:rPr lang="en-GB" sz="1200" b="0" i="0" kern="1200" dirty="0">
                <a:solidFill>
                  <a:schemeClr val="tx1"/>
                </a:solidFill>
                <a:effectLst/>
                <a:latin typeface="Helvetica" pitchFamily="50" charset="0"/>
                <a:ea typeface="+mn-ea"/>
                <a:cs typeface="+mn-cs"/>
              </a:rPr>
              <a:t> or pole-mounted on subs. Lightweight polyurethane composite cabinets measure just 191mm high x 373mm wide x 260mm deep. Cabinets, fabric grilles and accessories can be specified in any RAL colour.</a:t>
            </a:r>
          </a:p>
          <a:p>
            <a:pPr fontAlgn="base"/>
            <a:endParaRPr lang="en-GB" sz="1200" b="0" i="0" kern="1200" dirty="0">
              <a:solidFill>
                <a:schemeClr val="tx1"/>
              </a:solidFill>
              <a:effectLst/>
              <a:latin typeface="Helvetica" pitchFamily="50" charset="0"/>
              <a:ea typeface="+mn-ea"/>
              <a:cs typeface="+mn-cs"/>
            </a:endParaRPr>
          </a:p>
          <a:p>
            <a:pPr fontAlgn="base"/>
            <a:r>
              <a:rPr lang="en-GB" sz="1200" b="0" i="0" kern="1200" dirty="0">
                <a:solidFill>
                  <a:schemeClr val="tx1"/>
                </a:solidFill>
                <a:effectLst/>
                <a:latin typeface="Helvetica" pitchFamily="50" charset="0"/>
                <a:ea typeface="+mn-ea"/>
                <a:cs typeface="+mn-cs"/>
              </a:rPr>
              <a:t>The versatility of the GEO M6 system extends to a highly cost-effective amplification solution. A single NXAMP – the smallest of NEXO’s powered </a:t>
            </a:r>
            <a:r>
              <a:rPr lang="en-GB" sz="1200" b="0" i="0" kern="1200" dirty="0" err="1">
                <a:solidFill>
                  <a:schemeClr val="tx1"/>
                </a:solidFill>
                <a:effectLst/>
                <a:latin typeface="Helvetica" pitchFamily="50" charset="0"/>
                <a:ea typeface="+mn-ea"/>
                <a:cs typeface="+mn-cs"/>
              </a:rPr>
              <a:t>TDControllers</a:t>
            </a:r>
            <a:r>
              <a:rPr lang="en-GB" sz="1200" b="0" i="0" kern="1200" dirty="0">
                <a:solidFill>
                  <a:schemeClr val="tx1"/>
                </a:solidFill>
                <a:effectLst/>
                <a:latin typeface="Helvetica" pitchFamily="50" charset="0"/>
                <a:ea typeface="+mn-ea"/>
                <a:cs typeface="+mn-cs"/>
              </a:rPr>
              <a:t> – can power up to 12x GEO M6 cabinets. And with ‘channel-by-channel’ </a:t>
            </a:r>
            <a:r>
              <a:rPr lang="en-GB" sz="1200" b="0" i="0" kern="1200" dirty="0" err="1">
                <a:solidFill>
                  <a:schemeClr val="tx1"/>
                </a:solidFill>
                <a:effectLst/>
                <a:latin typeface="Helvetica" pitchFamily="50" charset="0"/>
                <a:ea typeface="+mn-ea"/>
                <a:cs typeface="+mn-cs"/>
              </a:rPr>
              <a:t>preset</a:t>
            </a:r>
            <a:r>
              <a:rPr lang="en-GB" sz="1200" b="0" i="0" kern="1200" dirty="0">
                <a:solidFill>
                  <a:schemeClr val="tx1"/>
                </a:solidFill>
                <a:effectLst/>
                <a:latin typeface="Helvetica" pitchFamily="50" charset="0"/>
                <a:ea typeface="+mn-ea"/>
                <a:cs typeface="+mn-cs"/>
              </a:rPr>
              <a:t> selection for all NEXO cabinets and linear phase on all set-ups, it’s easy to integrate </a:t>
            </a:r>
            <a:r>
              <a:rPr lang="en-GB" sz="1200" b="0" i="0" kern="1200" dirty="0" err="1">
                <a:solidFill>
                  <a:schemeClr val="tx1"/>
                </a:solidFill>
                <a:effectLst/>
                <a:latin typeface="Helvetica" pitchFamily="50" charset="0"/>
                <a:ea typeface="+mn-ea"/>
                <a:cs typeface="+mn-cs"/>
              </a:rPr>
              <a:t>subbass</a:t>
            </a:r>
            <a:r>
              <a:rPr lang="en-GB" sz="1200" b="0" i="0" kern="1200" dirty="0">
                <a:solidFill>
                  <a:schemeClr val="tx1"/>
                </a:solidFill>
                <a:effectLst/>
                <a:latin typeface="Helvetica" pitchFamily="50" charset="0"/>
                <a:ea typeface="+mn-ea"/>
                <a:cs typeface="+mn-cs"/>
              </a:rPr>
              <a:t> cabinets such as the NEXO LS600 into a single amplifier solution.</a:t>
            </a:r>
          </a:p>
          <a:p>
            <a:pPr fontAlgn="base"/>
            <a:r>
              <a:rPr lang="en-GB" sz="1200" b="0" i="0" kern="1200" dirty="0">
                <a:solidFill>
                  <a:schemeClr val="tx1"/>
                </a:solidFill>
                <a:effectLst/>
                <a:latin typeface="Helvetica" pitchFamily="50" charset="0"/>
                <a:ea typeface="+mn-ea"/>
                <a:cs typeface="+mn-cs"/>
              </a:rPr>
              <a:t>Larger networks of NXAMPs can be monitored using the NEXO’s </a:t>
            </a:r>
            <a:r>
              <a:rPr lang="en-GB" sz="1200" b="0" i="0" kern="1200" dirty="0" err="1">
                <a:solidFill>
                  <a:schemeClr val="tx1"/>
                </a:solidFill>
                <a:effectLst/>
                <a:latin typeface="Helvetica" pitchFamily="50" charset="0"/>
                <a:ea typeface="+mn-ea"/>
                <a:cs typeface="+mn-cs"/>
              </a:rPr>
              <a:t>NeMo</a:t>
            </a:r>
            <a:r>
              <a:rPr lang="en-GB" sz="1200" b="0" i="0" kern="1200" dirty="0">
                <a:solidFill>
                  <a:schemeClr val="tx1"/>
                </a:solidFill>
                <a:effectLst/>
                <a:latin typeface="Helvetica" pitchFamily="50" charset="0"/>
                <a:ea typeface="+mn-ea"/>
                <a:cs typeface="+mn-cs"/>
              </a:rPr>
              <a:t> Remote Monitoring App, available free for iPad® and iPhone®.</a:t>
            </a:r>
          </a:p>
          <a:p>
            <a:endParaRPr lang="fr-FR" dirty="0"/>
          </a:p>
        </p:txBody>
      </p:sp>
      <p:sp>
        <p:nvSpPr>
          <p:cNvPr id="4" name="Slide Number Placeholder 3"/>
          <p:cNvSpPr>
            <a:spLocks noGrp="1"/>
          </p:cNvSpPr>
          <p:nvPr>
            <p:ph type="sldNum" sz="quarter" idx="10"/>
          </p:nvPr>
        </p:nvSpPr>
        <p:spPr/>
        <p:txBody>
          <a:bodyPr/>
          <a:lstStyle/>
          <a:p>
            <a:fld id="{A0F5B410-EC38-44A2-8C18-C38D997019CF}" type="slidenum">
              <a:rPr lang="fr-FR" smtClean="0"/>
              <a:t>17</a:t>
            </a:fld>
            <a:endParaRPr lang="fr-FR"/>
          </a:p>
        </p:txBody>
      </p:sp>
    </p:spTree>
    <p:extLst>
      <p:ext uri="{BB962C8B-B14F-4D97-AF65-F5344CB8AC3E}">
        <p14:creationId xmlns:p14="http://schemas.microsoft.com/office/powerpoint/2010/main" val="1099488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i="0" dirty="0">
                <a:solidFill>
                  <a:srgbClr val="000000"/>
                </a:solidFill>
                <a:effectLst/>
                <a:latin typeface="Source Sans Pro"/>
              </a:rPr>
              <a:t>OVERVIEW</a:t>
            </a:r>
            <a:endParaRPr lang="en-GB" b="0" i="0" dirty="0">
              <a:solidFill>
                <a:srgbClr val="000000"/>
              </a:solidFill>
              <a:effectLst/>
              <a:latin typeface="Source Sans Pro"/>
            </a:endParaRPr>
          </a:p>
          <a:p>
            <a:r>
              <a:rPr lang="en-GB" b="0" i="0" dirty="0">
                <a:solidFill>
                  <a:srgbClr val="000000"/>
                </a:solidFill>
                <a:effectLst/>
                <a:latin typeface="Source Sans Pro"/>
              </a:rPr>
              <a:t>Favouring innovative new thinking over conventional line array wisdom, GEO M10 partners a 1.4″ titanium diaphragm HF driver with a single, Neodymium-magnet 10” driver and delivers an </a:t>
            </a:r>
            <a:r>
              <a:rPr lang="en-GB" b="0" i="0" dirty="0" err="1">
                <a:solidFill>
                  <a:srgbClr val="000000"/>
                </a:solidFill>
                <a:effectLst/>
                <a:latin typeface="Source Sans Pro"/>
              </a:rPr>
              <a:t>unprecendented</a:t>
            </a:r>
            <a:r>
              <a:rPr lang="en-GB" b="0" i="0" dirty="0">
                <a:solidFill>
                  <a:srgbClr val="000000"/>
                </a:solidFill>
                <a:effectLst/>
                <a:latin typeface="Source Sans Pro"/>
              </a:rPr>
              <a:t> ratio of LF response to cabinet size, outperforming many larger, dual-driver designs. And with a maximum SPL of 131dB, GEO M10 is twice as powerful as its sister-system, the GEO M6, making it ideal for speech and music events with larger audiences.</a:t>
            </a:r>
          </a:p>
          <a:p>
            <a:endParaRPr lang="en-GB" dirty="0"/>
          </a:p>
          <a:p>
            <a:r>
              <a:rPr lang="en-GB" dirty="0"/>
              <a:t>MODULES</a:t>
            </a:r>
          </a:p>
          <a:p>
            <a:r>
              <a:rPr lang="en-GB" dirty="0"/>
              <a:t>Two versions of the GEO M10 (offering 12.5° and 25° of vertical dispersion) can be configured manually, without tools, for 80° or 120° horizontal dispersion, and are complemented by the dedicated MSUB15. Extending system response down to 40Hz, the sub can be configured in Omni or Cardioid modes in flown arrays or </a:t>
            </a:r>
            <a:r>
              <a:rPr lang="en-GB" dirty="0" err="1"/>
              <a:t>groundstacks</a:t>
            </a:r>
            <a:r>
              <a:rPr lang="en-GB" dirty="0"/>
              <a:t>, using a versatile bumper. GEO M10 and MSUB15 are available in Touring and Installation versions. Cabinets are available in black, white and custom RAL colours.</a:t>
            </a:r>
            <a:endParaRPr lang="fr-FR" dirty="0"/>
          </a:p>
        </p:txBody>
      </p:sp>
      <p:sp>
        <p:nvSpPr>
          <p:cNvPr id="4" name="Slide Number Placeholder 3"/>
          <p:cNvSpPr>
            <a:spLocks noGrp="1"/>
          </p:cNvSpPr>
          <p:nvPr>
            <p:ph type="sldNum" sz="quarter" idx="10"/>
          </p:nvPr>
        </p:nvSpPr>
        <p:spPr/>
        <p:txBody>
          <a:bodyPr/>
          <a:lstStyle/>
          <a:p>
            <a:fld id="{A0F5B410-EC38-44A2-8C18-C38D997019CF}" type="slidenum">
              <a:rPr lang="fr-FR" smtClean="0"/>
              <a:t>18</a:t>
            </a:fld>
            <a:endParaRPr lang="fr-FR"/>
          </a:p>
        </p:txBody>
      </p:sp>
    </p:spTree>
    <p:extLst>
      <p:ext uri="{BB962C8B-B14F-4D97-AF65-F5344CB8AC3E}">
        <p14:creationId xmlns:p14="http://schemas.microsoft.com/office/powerpoint/2010/main" val="3983402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i="0" dirty="0">
                <a:solidFill>
                  <a:srgbClr val="000000"/>
                </a:solidFill>
                <a:effectLst/>
                <a:latin typeface="Source Sans Pro"/>
              </a:rPr>
              <a:t>OVERVIEW</a:t>
            </a:r>
            <a:endParaRPr lang="en-GB" b="0" i="0" dirty="0">
              <a:solidFill>
                <a:srgbClr val="000000"/>
              </a:solidFill>
              <a:effectLst/>
              <a:latin typeface="Source Sans Pro"/>
            </a:endParaRPr>
          </a:p>
          <a:p>
            <a:r>
              <a:rPr lang="en-GB" b="0" i="0" dirty="0">
                <a:solidFill>
                  <a:srgbClr val="000000"/>
                </a:solidFill>
                <a:effectLst/>
                <a:latin typeface="Source Sans Pro"/>
              </a:rPr>
              <a:t>Favouring innovative new thinking over conventional line array wisdom, GEO M10 partners a 1.4″ titanium diaphragm HF driver with a single, Neodymium-magnet 10” driver and delivers an </a:t>
            </a:r>
            <a:r>
              <a:rPr lang="en-GB" b="0" i="0" dirty="0" err="1">
                <a:solidFill>
                  <a:srgbClr val="000000"/>
                </a:solidFill>
                <a:effectLst/>
                <a:latin typeface="Source Sans Pro"/>
              </a:rPr>
              <a:t>unprecendented</a:t>
            </a:r>
            <a:r>
              <a:rPr lang="en-GB" b="0" i="0" dirty="0">
                <a:solidFill>
                  <a:srgbClr val="000000"/>
                </a:solidFill>
                <a:effectLst/>
                <a:latin typeface="Source Sans Pro"/>
              </a:rPr>
              <a:t> ratio of LF response to cabinet size, outperforming many larger, dual-driver designs. And with a maximum SPL of 131dB, GEO M10 is twice as powerful as its sister-system, the GEO M6, making it ideal for speech and music events with larger audiences.</a:t>
            </a:r>
          </a:p>
          <a:p>
            <a:endParaRPr lang="en-GB" dirty="0"/>
          </a:p>
          <a:p>
            <a:r>
              <a:rPr lang="en-GB" dirty="0"/>
              <a:t>MODULES</a:t>
            </a:r>
          </a:p>
          <a:p>
            <a:r>
              <a:rPr lang="en-GB" dirty="0"/>
              <a:t>Two versions of the GEO M10 (offering 12.5° and 25° of vertical dispersion) can be configured manually, without tools, for 80° or 120° horizontal dispersion, and are complemented by the dedicated MSUB15. Extending system response down to 40Hz, the sub can be configured in Omni or Cardioid modes in flown arrays or </a:t>
            </a:r>
            <a:r>
              <a:rPr lang="en-GB" dirty="0" err="1"/>
              <a:t>groundstacks</a:t>
            </a:r>
            <a:r>
              <a:rPr lang="en-GB" dirty="0"/>
              <a:t>, using a versatile bumper. GEO M10 and MSUB15 are available in Touring and Installation versions. Cabinets are available in black, white and custom RAL colours.</a:t>
            </a:r>
            <a:endParaRPr lang="fr-FR" dirty="0"/>
          </a:p>
        </p:txBody>
      </p:sp>
      <p:sp>
        <p:nvSpPr>
          <p:cNvPr id="4" name="Slide Number Placeholder 3"/>
          <p:cNvSpPr>
            <a:spLocks noGrp="1"/>
          </p:cNvSpPr>
          <p:nvPr>
            <p:ph type="sldNum" sz="quarter" idx="10"/>
          </p:nvPr>
        </p:nvSpPr>
        <p:spPr/>
        <p:txBody>
          <a:bodyPr/>
          <a:lstStyle/>
          <a:p>
            <a:fld id="{A0F5B410-EC38-44A2-8C18-C38D997019CF}" type="slidenum">
              <a:rPr lang="fr-FR" smtClean="0"/>
              <a:t>19</a:t>
            </a:fld>
            <a:endParaRPr lang="fr-FR"/>
          </a:p>
        </p:txBody>
      </p:sp>
    </p:spTree>
    <p:extLst>
      <p:ext uri="{BB962C8B-B14F-4D97-AF65-F5344CB8AC3E}">
        <p14:creationId xmlns:p14="http://schemas.microsoft.com/office/powerpoint/2010/main" val="1599431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kern="1200" dirty="0">
                <a:solidFill>
                  <a:schemeClr val="tx1"/>
                </a:solidFill>
                <a:effectLst/>
                <a:latin typeface="+mn-lt"/>
                <a:ea typeface="+mn-ea"/>
                <a:cs typeface="+mn-cs"/>
              </a:rPr>
              <a:t>With a unique user-rotatable horn that lets users quickly select between 120° x 30° or 30° x 120° HF coverage, ID24 brings unparalleled flexibility to the world of compact speakers with a cabinet that delivers trademark NEXO sound and performance, whether mounted horizontally or vertically.</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Measuring just 309mm wide, 132mm high and 233mm front to back, the ID24 uses twin 4 inch drivers in a V formation, and is ideal as a full-range speaker, or as a dedicated ‘sound beaming’ unit in difficult spaces.  Mounted horizontally or vertically, ID24 delivers superior performance in all scenarios.</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ID24 is available in install (ID24i) and touring (ID24t) versions, plus an ‘A La Carte’ variant with enables specifiers to choose from a range of colour, mounting, connectivity and HF dispersion options to configure the perfect speaker for the given application.</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Compatible with a huge range of NEXO and third party touring and installation hardware, the ID Series also encompasses two dedicated low-profile subs.</a:t>
            </a:r>
          </a:p>
          <a:p>
            <a:endParaRPr lang="fr-FR" dirty="0"/>
          </a:p>
        </p:txBody>
      </p:sp>
      <p:sp>
        <p:nvSpPr>
          <p:cNvPr id="4" name="Slide Number Placeholder 3"/>
          <p:cNvSpPr>
            <a:spLocks noGrp="1"/>
          </p:cNvSpPr>
          <p:nvPr>
            <p:ph type="sldNum" sz="quarter" idx="10"/>
          </p:nvPr>
        </p:nvSpPr>
        <p:spPr/>
        <p:txBody>
          <a:bodyPr/>
          <a:lstStyle/>
          <a:p>
            <a:fld id="{A0F5B410-EC38-44A2-8C18-C38D997019CF}" type="slidenum">
              <a:rPr lang="fr-FR" smtClean="0"/>
              <a:t>20</a:t>
            </a:fld>
            <a:endParaRPr lang="fr-FR"/>
          </a:p>
        </p:txBody>
      </p:sp>
    </p:spTree>
    <p:extLst>
      <p:ext uri="{BB962C8B-B14F-4D97-AF65-F5344CB8AC3E}">
        <p14:creationId xmlns:p14="http://schemas.microsoft.com/office/powerpoint/2010/main" val="3665163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NEXO is one of the world</a:t>
            </a:r>
            <a:r>
              <a:rPr lang="en-US" baseline="0" dirty="0"/>
              <a:t> </a:t>
            </a:r>
            <a:r>
              <a:rPr lang="en-US" dirty="0"/>
              <a:t>leading sound reinforcement loudspeaker manufacturers highly recognized for the precision quality of its systems.</a:t>
            </a:r>
            <a:endParaRPr lang="fr-FR" dirty="0"/>
          </a:p>
        </p:txBody>
      </p:sp>
      <p:sp>
        <p:nvSpPr>
          <p:cNvPr id="4" name="Espace réservé du numéro de diapositive 3"/>
          <p:cNvSpPr>
            <a:spLocks noGrp="1"/>
          </p:cNvSpPr>
          <p:nvPr>
            <p:ph type="sldNum" sz="quarter" idx="10"/>
          </p:nvPr>
        </p:nvSpPr>
        <p:spPr/>
        <p:txBody>
          <a:bodyPr/>
          <a:lstStyle/>
          <a:p>
            <a:fld id="{A0F5B410-EC38-44A2-8C18-C38D997019CF}" type="slidenum">
              <a:rPr lang="fr-FR" smtClean="0"/>
              <a:t>2</a:t>
            </a:fld>
            <a:endParaRPr lang="fr-FR"/>
          </a:p>
        </p:txBody>
      </p:sp>
    </p:spTree>
    <p:extLst>
      <p:ext uri="{BB962C8B-B14F-4D97-AF65-F5344CB8AC3E}">
        <p14:creationId xmlns:p14="http://schemas.microsoft.com/office/powerpoint/2010/main" val="2178050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 typeface="Arial" panose="020B0604020202020204" pitchFamily="34" charset="0"/>
              <a:buChar char="•"/>
            </a:pPr>
            <a:r>
              <a:rPr lang="fr-FR" b="1" dirty="0"/>
              <a:t>HEADQUARTERS</a:t>
            </a:r>
            <a:r>
              <a:rPr lang="fr-FR" dirty="0"/>
              <a:t> </a:t>
            </a:r>
            <a:r>
              <a:rPr lang="fr-FR" dirty="0" err="1"/>
              <a:t>located</a:t>
            </a:r>
            <a:r>
              <a:rPr lang="fr-FR" dirty="0"/>
              <a:t> at Plailly – 30.000 SQM (320.000 ft2) 10</a:t>
            </a:r>
            <a:r>
              <a:rPr lang="fr-FR" baseline="0" dirty="0"/>
              <a:t> </a:t>
            </a:r>
            <a:r>
              <a:rPr lang="fr-FR" dirty="0" err="1"/>
              <a:t>mns</a:t>
            </a:r>
            <a:r>
              <a:rPr lang="fr-FR" dirty="0"/>
              <a:t> </a:t>
            </a:r>
            <a:r>
              <a:rPr lang="fr-FR" dirty="0" err="1"/>
              <a:t>away</a:t>
            </a:r>
            <a:r>
              <a:rPr lang="fr-FR" dirty="0"/>
              <a:t> </a:t>
            </a:r>
            <a:r>
              <a:rPr lang="fr-FR" dirty="0" err="1"/>
              <a:t>from</a:t>
            </a:r>
            <a:r>
              <a:rPr lang="fr-FR" dirty="0"/>
              <a:t> Paris CDG International </a:t>
            </a:r>
            <a:r>
              <a:rPr lang="fr-FR" dirty="0" err="1"/>
              <a:t>airport</a:t>
            </a:r>
            <a:endParaRPr lang="fr-FR" dirty="0"/>
          </a:p>
          <a:p>
            <a:pPr marL="171450" indent="-171450">
              <a:buFont typeface="Arial" panose="020B0604020202020204" pitchFamily="34" charset="0"/>
              <a:buChar char="•"/>
            </a:pPr>
            <a:r>
              <a:rPr lang="en-US" b="1" dirty="0"/>
              <a:t>YEAR OF FUNDATION </a:t>
            </a:r>
            <a:r>
              <a:rPr lang="en-US" dirty="0"/>
              <a:t>:the company was founded in 1979 by Eric </a:t>
            </a:r>
            <a:r>
              <a:rPr lang="en-US" dirty="0" err="1"/>
              <a:t>Vincenot</a:t>
            </a:r>
            <a:r>
              <a:rPr lang="en-US" dirty="0"/>
              <a:t> and Michael Johnson and, since 2008, is a wholly owned strategic business unit of Yamaha Corporation. NEXO’s history is punctuated by many landmark moments and technical breakthroughs in sound reinforcement technology. In 1993, NEXO’s first PS Series product was launched, with performance that dramatically exceeded what might be expected from a compact loudspeaker at the time. The PS went on to become one of the most successful sound reinforcement speakers of all time and, in 2009, the bar was raised yet further with the launch of the uprated PS-R2 Series. Soon after, NEXO won the contract to equip the prestigious </a:t>
            </a:r>
            <a:r>
              <a:rPr lang="en-US" dirty="0" err="1"/>
              <a:t>Stade</a:t>
            </a:r>
            <a:r>
              <a:rPr lang="en-US" dirty="0"/>
              <a:t> de France national sporting stadium, venue of the world Cup Final in 1998, with its ground-breaking Alpha system. And early in the new century, NEXO unveiled its revolutionary GEO technology which immediately set new standards for coherence, accuracy and consistent SPL coverage in </a:t>
            </a:r>
            <a:r>
              <a:rPr lang="en-US" dirty="0" err="1"/>
              <a:t>arrayable</a:t>
            </a:r>
            <a:r>
              <a:rPr lang="en-US" dirty="0"/>
              <a:t> loudspeaker systems. This tradition of innovation continues today. Through the application of convergence-inspired design, NEXO seeks not only to enhance the audience experience through the development of increasingly more transparent and consistently controllable sound systems, but also to serve the wider public through the improved directivity of our systems. </a:t>
            </a:r>
          </a:p>
        </p:txBody>
      </p:sp>
      <p:sp>
        <p:nvSpPr>
          <p:cNvPr id="4" name="Espace réservé du numéro de diapositive 3"/>
          <p:cNvSpPr>
            <a:spLocks noGrp="1"/>
          </p:cNvSpPr>
          <p:nvPr>
            <p:ph type="sldNum" sz="quarter" idx="10"/>
          </p:nvPr>
        </p:nvSpPr>
        <p:spPr/>
        <p:txBody>
          <a:bodyPr/>
          <a:lstStyle/>
          <a:p>
            <a:fld id="{A0F5B410-EC38-44A2-8C18-C38D997019CF}" type="slidenum">
              <a:rPr lang="fr-FR" smtClean="0"/>
              <a:t>3</a:t>
            </a:fld>
            <a:endParaRPr lang="fr-FR"/>
          </a:p>
        </p:txBody>
      </p:sp>
    </p:spTree>
    <p:extLst>
      <p:ext uri="{BB962C8B-B14F-4D97-AF65-F5344CB8AC3E}">
        <p14:creationId xmlns:p14="http://schemas.microsoft.com/office/powerpoint/2010/main" val="434687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1" dirty="0"/>
              <a:t>R&amp;D :</a:t>
            </a:r>
            <a:r>
              <a:rPr lang="en-US" dirty="0"/>
              <a:t> What separates NEXO from the competition is an innovative, integrated systems approach to loudspeaker research and development. Each new product/system begins with sophisticated computer simulations, executed by our highly specialized proprietary software. After the design specification stage, the entire electro-acoustic signal chain is thoroughly modelled and product performance rigorously evaluated to maximize system performance in an incredibly short time frame. </a:t>
            </a:r>
          </a:p>
        </p:txBody>
      </p:sp>
      <p:sp>
        <p:nvSpPr>
          <p:cNvPr id="4" name="Espace réservé du numéro de diapositive 3"/>
          <p:cNvSpPr>
            <a:spLocks noGrp="1"/>
          </p:cNvSpPr>
          <p:nvPr>
            <p:ph type="sldNum" sz="quarter" idx="10"/>
          </p:nvPr>
        </p:nvSpPr>
        <p:spPr/>
        <p:txBody>
          <a:bodyPr/>
          <a:lstStyle/>
          <a:p>
            <a:fld id="{A0F5B410-EC38-44A2-8C18-C38D997019CF}" type="slidenum">
              <a:rPr lang="fr-FR" smtClean="0"/>
              <a:t>4</a:t>
            </a:fld>
            <a:endParaRPr lang="fr-FR"/>
          </a:p>
        </p:txBody>
      </p:sp>
    </p:spTree>
    <p:extLst>
      <p:ext uri="{BB962C8B-B14F-4D97-AF65-F5344CB8AC3E}">
        <p14:creationId xmlns:p14="http://schemas.microsoft.com/office/powerpoint/2010/main" val="3622219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 typeface="Arial" panose="020B0604020202020204" pitchFamily="34" charset="0"/>
              <a:buChar char="•"/>
            </a:pPr>
            <a:r>
              <a:rPr lang="en-US" dirty="0"/>
              <a:t>Paris headquarters also comprise a high technology manufacturing plant, fully equipped to build systems to the exacting standards we demand. Another production</a:t>
            </a:r>
            <a:r>
              <a:rPr lang="en-US" baseline="0" dirty="0"/>
              <a:t> site is located in the center of France and is mainly specialized for the polyurethane injection of our cabinets.</a:t>
            </a:r>
          </a:p>
          <a:p>
            <a:pPr marL="171450" indent="-171450">
              <a:buFont typeface="Arial" panose="020B0604020202020204" pitchFamily="34" charset="0"/>
              <a:buChar char="•"/>
            </a:pPr>
            <a:r>
              <a:rPr lang="en-US" baseline="0" dirty="0"/>
              <a:t>All production processes are designed by our quality assurance department.</a:t>
            </a:r>
            <a:endParaRPr lang="fr-FR" dirty="0"/>
          </a:p>
        </p:txBody>
      </p:sp>
      <p:sp>
        <p:nvSpPr>
          <p:cNvPr id="4" name="Espace réservé du numéro de diapositive 3"/>
          <p:cNvSpPr>
            <a:spLocks noGrp="1"/>
          </p:cNvSpPr>
          <p:nvPr>
            <p:ph type="sldNum" sz="quarter" idx="10"/>
          </p:nvPr>
        </p:nvSpPr>
        <p:spPr/>
        <p:txBody>
          <a:bodyPr/>
          <a:lstStyle/>
          <a:p>
            <a:fld id="{A0F5B410-EC38-44A2-8C18-C38D997019CF}" type="slidenum">
              <a:rPr lang="fr-FR" smtClean="0"/>
              <a:t>5</a:t>
            </a:fld>
            <a:endParaRPr lang="fr-FR"/>
          </a:p>
        </p:txBody>
      </p:sp>
    </p:spTree>
    <p:extLst>
      <p:ext uri="{BB962C8B-B14F-4D97-AF65-F5344CB8AC3E}">
        <p14:creationId xmlns:p14="http://schemas.microsoft.com/office/powerpoint/2010/main" val="2482905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 typeface="Arial" panose="020B0604020202020204" pitchFamily="34" charset="0"/>
              <a:buChar char="•"/>
            </a:pPr>
            <a:r>
              <a:rPr lang="fr-FR" dirty="0" err="1"/>
              <a:t>Since</a:t>
            </a:r>
            <a:r>
              <a:rPr lang="fr-FR" baseline="0" dirty="0"/>
              <a:t> </a:t>
            </a:r>
            <a:r>
              <a:rPr lang="fr-FR" baseline="0" dirty="0" err="1"/>
              <a:t>its</a:t>
            </a:r>
            <a:r>
              <a:rPr lang="fr-FR" baseline="0" dirty="0"/>
              <a:t> </a:t>
            </a:r>
            <a:r>
              <a:rPr lang="fr-FR" baseline="0" dirty="0" err="1"/>
              <a:t>fundation</a:t>
            </a:r>
            <a:r>
              <a:rPr lang="fr-FR" baseline="0" dirty="0"/>
              <a:t>, Nexo </a:t>
            </a:r>
            <a:r>
              <a:rPr lang="fr-FR" baseline="0" dirty="0" err="1"/>
              <a:t>expanded</a:t>
            </a:r>
            <a:r>
              <a:rPr lang="fr-FR" baseline="0" dirty="0"/>
              <a:t> </a:t>
            </a:r>
            <a:r>
              <a:rPr lang="fr-FR" baseline="0" dirty="0" err="1"/>
              <a:t>its</a:t>
            </a:r>
            <a:r>
              <a:rPr lang="fr-FR" baseline="0" dirty="0"/>
              <a:t> sales </a:t>
            </a:r>
            <a:r>
              <a:rPr lang="fr-FR" baseline="0" dirty="0" err="1"/>
              <a:t>from</a:t>
            </a:r>
            <a:r>
              <a:rPr lang="fr-FR" baseline="0" dirty="0"/>
              <a:t> France to Western Europe and </a:t>
            </a:r>
            <a:r>
              <a:rPr lang="fr-FR" baseline="0" dirty="0" err="1"/>
              <a:t>then</a:t>
            </a:r>
            <a:r>
              <a:rPr lang="fr-FR" baseline="0" dirty="0"/>
              <a:t> to </a:t>
            </a:r>
            <a:r>
              <a:rPr lang="fr-FR" baseline="0" dirty="0" err="1"/>
              <a:t>almost</a:t>
            </a:r>
            <a:r>
              <a:rPr lang="fr-FR" baseline="0" dirty="0"/>
              <a:t> </a:t>
            </a:r>
            <a:r>
              <a:rPr lang="fr-FR" baseline="0" dirty="0" err="1"/>
              <a:t>very</a:t>
            </a:r>
            <a:r>
              <a:rPr lang="fr-FR" baseline="0" dirty="0"/>
              <a:t> country on the </a:t>
            </a:r>
            <a:r>
              <a:rPr lang="fr-FR" baseline="0" dirty="0" err="1"/>
              <a:t>planet</a:t>
            </a:r>
            <a:r>
              <a:rPr lang="fr-FR" baseline="0" dirty="0"/>
              <a:t>. </a:t>
            </a:r>
            <a:r>
              <a:rPr lang="fr-FR" baseline="0" dirty="0" err="1"/>
              <a:t>Today</a:t>
            </a:r>
            <a:r>
              <a:rPr lang="fr-FR" baseline="0" dirty="0"/>
              <a:t>, 85% of the turnover </a:t>
            </a:r>
            <a:r>
              <a:rPr lang="fr-FR" baseline="0" dirty="0" err="1"/>
              <a:t>is</a:t>
            </a:r>
            <a:r>
              <a:rPr lang="fr-FR" baseline="0" dirty="0"/>
              <a:t> export sales </a:t>
            </a:r>
            <a:r>
              <a:rPr lang="fr-FR" baseline="0" dirty="0" err="1"/>
              <a:t>thanks</a:t>
            </a:r>
            <a:r>
              <a:rPr lang="fr-FR" baseline="0" dirty="0"/>
              <a:t> to </a:t>
            </a:r>
            <a:r>
              <a:rPr lang="fr-FR" baseline="0" dirty="0" err="1"/>
              <a:t>our</a:t>
            </a:r>
            <a:r>
              <a:rPr lang="fr-FR" baseline="0" dirty="0"/>
              <a:t> </a:t>
            </a:r>
            <a:r>
              <a:rPr lang="fr-FR" baseline="0" dirty="0" err="1"/>
              <a:t>selected</a:t>
            </a:r>
            <a:r>
              <a:rPr lang="fr-FR" baseline="0" dirty="0"/>
              <a:t> </a:t>
            </a:r>
            <a:r>
              <a:rPr lang="fr-FR" baseline="0" dirty="0" err="1"/>
              <a:t>slate</a:t>
            </a:r>
            <a:r>
              <a:rPr lang="fr-FR" baseline="0" dirty="0"/>
              <a:t>-of-the-art </a:t>
            </a:r>
            <a:r>
              <a:rPr lang="fr-FR" baseline="0" dirty="0" err="1"/>
              <a:t>importers</a:t>
            </a:r>
            <a:r>
              <a:rPr lang="fr-FR" baseline="0" dirty="0"/>
              <a:t> and dealers.</a:t>
            </a:r>
          </a:p>
          <a:p>
            <a:pPr marL="171450" indent="-171450">
              <a:buFont typeface="Arial" panose="020B0604020202020204" pitchFamily="34" charset="0"/>
              <a:buChar char="•"/>
            </a:pPr>
            <a:r>
              <a:rPr lang="fr-FR" baseline="0" dirty="0" err="1"/>
              <a:t>Today</a:t>
            </a:r>
            <a:r>
              <a:rPr lang="fr-FR" baseline="0" dirty="0"/>
              <a:t>, the </a:t>
            </a:r>
            <a:r>
              <a:rPr lang="fr-FR" baseline="0" dirty="0" err="1"/>
              <a:t>synergy</a:t>
            </a:r>
            <a:r>
              <a:rPr lang="fr-FR" baseline="0" dirty="0"/>
              <a:t> </a:t>
            </a:r>
            <a:r>
              <a:rPr lang="fr-FR" baseline="0" dirty="0" err="1"/>
              <a:t>with</a:t>
            </a:r>
            <a:r>
              <a:rPr lang="fr-FR" baseline="0" dirty="0"/>
              <a:t> Yamaha go </a:t>
            </a:r>
            <a:r>
              <a:rPr lang="fr-FR" baseline="0" dirty="0" err="1"/>
              <a:t>much</a:t>
            </a:r>
            <a:r>
              <a:rPr lang="fr-FR" baseline="0" dirty="0"/>
              <a:t> </a:t>
            </a:r>
            <a:r>
              <a:rPr lang="fr-FR" baseline="0" dirty="0" err="1"/>
              <a:t>beyond</a:t>
            </a:r>
            <a:r>
              <a:rPr lang="fr-FR" baseline="0" dirty="0"/>
              <a:t> the </a:t>
            </a:r>
            <a:r>
              <a:rPr lang="fr-FR" baseline="0" dirty="0" err="1"/>
              <a:t>product</a:t>
            </a:r>
            <a:r>
              <a:rPr lang="fr-FR" baseline="0" dirty="0"/>
              <a:t> </a:t>
            </a:r>
            <a:r>
              <a:rPr lang="fr-FR" baseline="0" dirty="0" err="1"/>
              <a:t>development</a:t>
            </a:r>
            <a:r>
              <a:rPr lang="fr-FR" baseline="0" dirty="0"/>
              <a:t> </a:t>
            </a:r>
            <a:r>
              <a:rPr lang="fr-FR" baseline="0" dirty="0" err="1"/>
              <a:t>strategy</a:t>
            </a:r>
            <a:r>
              <a:rPr lang="fr-FR" baseline="0" dirty="0"/>
              <a:t>. It </a:t>
            </a:r>
            <a:r>
              <a:rPr lang="fr-FR" baseline="0" dirty="0" err="1"/>
              <a:t>is</a:t>
            </a:r>
            <a:r>
              <a:rPr lang="fr-FR" baseline="0" dirty="0"/>
              <a:t> </a:t>
            </a:r>
            <a:r>
              <a:rPr lang="fr-FR" baseline="0" dirty="0" err="1"/>
              <a:t>also</a:t>
            </a:r>
            <a:r>
              <a:rPr lang="fr-FR" baseline="0" dirty="0"/>
              <a:t> </a:t>
            </a:r>
            <a:r>
              <a:rPr lang="fr-FR" baseline="0" dirty="0" err="1"/>
              <a:t>relating</a:t>
            </a:r>
            <a:r>
              <a:rPr lang="fr-FR" baseline="0" dirty="0"/>
              <a:t> to the distribution in </a:t>
            </a:r>
            <a:r>
              <a:rPr lang="fr-FR" baseline="0" dirty="0" err="1"/>
              <a:t>some</a:t>
            </a:r>
            <a:r>
              <a:rPr lang="fr-FR" baseline="0" dirty="0"/>
              <a:t> key areas. Yamaha Corporation of </a:t>
            </a:r>
            <a:r>
              <a:rPr lang="fr-FR" baseline="0" dirty="0" err="1"/>
              <a:t>America</a:t>
            </a:r>
            <a:r>
              <a:rPr lang="fr-FR" baseline="0" dirty="0"/>
              <a:t> </a:t>
            </a:r>
            <a:r>
              <a:rPr lang="fr-FR" baseline="0" dirty="0" err="1"/>
              <a:t>is</a:t>
            </a:r>
            <a:r>
              <a:rPr lang="fr-FR" baseline="0" dirty="0"/>
              <a:t> in charge of </a:t>
            </a:r>
            <a:r>
              <a:rPr lang="fr-FR" baseline="0" dirty="0" err="1"/>
              <a:t>Nexo’s</a:t>
            </a:r>
            <a:r>
              <a:rPr lang="fr-FR" baseline="0" dirty="0"/>
              <a:t> distribution in the </a:t>
            </a:r>
            <a:r>
              <a:rPr lang="fr-FR" baseline="0" dirty="0" err="1"/>
              <a:t>north-american</a:t>
            </a:r>
            <a:r>
              <a:rPr lang="fr-FR" baseline="0" dirty="0"/>
              <a:t> </a:t>
            </a:r>
            <a:r>
              <a:rPr lang="fr-FR" baseline="0" dirty="0" err="1"/>
              <a:t>market</a:t>
            </a:r>
            <a:r>
              <a:rPr lang="fr-FR" baseline="0" dirty="0"/>
              <a:t> (USA + Canada); </a:t>
            </a:r>
            <a:r>
              <a:rPr lang="fr-FR" baseline="0" dirty="0" err="1"/>
              <a:t>same</a:t>
            </a:r>
            <a:r>
              <a:rPr lang="fr-FR" baseline="0" dirty="0"/>
              <a:t> as for the Yamaha marketing </a:t>
            </a:r>
            <a:r>
              <a:rPr lang="fr-FR" baseline="0" dirty="0" err="1"/>
              <a:t>subisidiaries</a:t>
            </a:r>
            <a:r>
              <a:rPr lang="fr-FR" baseline="0" dirty="0"/>
              <a:t> in </a:t>
            </a:r>
            <a:r>
              <a:rPr lang="fr-FR" baseline="0" dirty="0" err="1"/>
              <a:t>Japan</a:t>
            </a:r>
            <a:r>
              <a:rPr lang="fr-FR" baseline="0" dirty="0"/>
              <a:t> and Singapore.</a:t>
            </a:r>
          </a:p>
          <a:p>
            <a:pPr marL="0" indent="0">
              <a:buFont typeface="Arial" panose="020B0604020202020204" pitchFamily="34" charset="0"/>
              <a:buNone/>
            </a:pPr>
            <a:endParaRPr lang="fr-FR" dirty="0"/>
          </a:p>
        </p:txBody>
      </p:sp>
      <p:sp>
        <p:nvSpPr>
          <p:cNvPr id="4" name="Espace réservé du numéro de diapositive 3"/>
          <p:cNvSpPr>
            <a:spLocks noGrp="1"/>
          </p:cNvSpPr>
          <p:nvPr>
            <p:ph type="sldNum" sz="quarter" idx="10"/>
          </p:nvPr>
        </p:nvSpPr>
        <p:spPr/>
        <p:txBody>
          <a:bodyPr/>
          <a:lstStyle/>
          <a:p>
            <a:fld id="{A0F5B410-EC38-44A2-8C18-C38D997019CF}" type="slidenum">
              <a:rPr lang="fr-FR" smtClean="0"/>
              <a:t>6</a:t>
            </a:fld>
            <a:endParaRPr lang="fr-FR"/>
          </a:p>
        </p:txBody>
      </p:sp>
    </p:spTree>
    <p:extLst>
      <p:ext uri="{BB962C8B-B14F-4D97-AF65-F5344CB8AC3E}">
        <p14:creationId xmlns:p14="http://schemas.microsoft.com/office/powerpoint/2010/main" val="955615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A0F5B410-EC38-44A2-8C18-C38D997019CF}" type="slidenum">
              <a:rPr lang="fr-FR" smtClean="0"/>
              <a:t>7</a:t>
            </a:fld>
            <a:endParaRPr lang="fr-FR"/>
          </a:p>
        </p:txBody>
      </p:sp>
    </p:spTree>
    <p:extLst>
      <p:ext uri="{BB962C8B-B14F-4D97-AF65-F5344CB8AC3E}">
        <p14:creationId xmlns:p14="http://schemas.microsoft.com/office/powerpoint/2010/main" val="3157149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200" dirty="0">
                <a:solidFill>
                  <a:schemeClr val="bg1"/>
                </a:solidFill>
                <a:latin typeface="Arial" panose="020B0604020202020204" pitchFamily="34" charset="0"/>
                <a:cs typeface="Arial" panose="020B0604020202020204" pitchFamily="34" charset="0"/>
              </a:rPr>
              <a:t>Since 1979, NEXO systems have been installed and utilized in some of the world’s most prestigious venues and events. Let us see some examples :</a:t>
            </a:r>
          </a:p>
          <a:p>
            <a:endParaRPr lang="fr-FR" dirty="0"/>
          </a:p>
        </p:txBody>
      </p:sp>
      <p:sp>
        <p:nvSpPr>
          <p:cNvPr id="4" name="Espace réservé du numéro de diapositive 3"/>
          <p:cNvSpPr>
            <a:spLocks noGrp="1"/>
          </p:cNvSpPr>
          <p:nvPr>
            <p:ph type="sldNum" sz="quarter" idx="10"/>
          </p:nvPr>
        </p:nvSpPr>
        <p:spPr/>
        <p:txBody>
          <a:bodyPr/>
          <a:lstStyle/>
          <a:p>
            <a:fld id="{A0F5B410-EC38-44A2-8C18-C38D997019CF}" type="slidenum">
              <a:rPr lang="fr-FR" smtClean="0"/>
              <a:t>8</a:t>
            </a:fld>
            <a:endParaRPr lang="fr-FR"/>
          </a:p>
        </p:txBody>
      </p:sp>
    </p:spTree>
    <p:extLst>
      <p:ext uri="{BB962C8B-B14F-4D97-AF65-F5344CB8AC3E}">
        <p14:creationId xmlns:p14="http://schemas.microsoft.com/office/powerpoint/2010/main" val="1536956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0F5B410-EC38-44A2-8C18-C38D997019CF}" type="slidenum">
              <a:rPr lang="fr-FR" smtClean="0"/>
              <a:t>12</a:t>
            </a:fld>
            <a:endParaRPr lang="fr-FR"/>
          </a:p>
        </p:txBody>
      </p:sp>
    </p:spTree>
    <p:extLst>
      <p:ext uri="{BB962C8B-B14F-4D97-AF65-F5344CB8AC3E}">
        <p14:creationId xmlns:p14="http://schemas.microsoft.com/office/powerpoint/2010/main" val="1529941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A51A4AEC-A736-45F5-AD2C-EE4A611E2795}" type="datetimeFigureOut">
              <a:rPr lang="fr-FR" smtClean="0"/>
              <a:t>11/06/2019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326A97-9C22-42DF-8D9A-DF0473D220AE}" type="slidenum">
              <a:rPr lang="fr-FR" smtClean="0"/>
              <a:t>‹N°›</a:t>
            </a:fld>
            <a:endParaRPr lang="fr-FR"/>
          </a:p>
        </p:txBody>
      </p:sp>
    </p:spTree>
    <p:extLst>
      <p:ext uri="{BB962C8B-B14F-4D97-AF65-F5344CB8AC3E}">
        <p14:creationId xmlns:p14="http://schemas.microsoft.com/office/powerpoint/2010/main" val="456191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A51A4AEC-A736-45F5-AD2C-EE4A611E2795}" type="datetimeFigureOut">
              <a:rPr lang="fr-FR" smtClean="0"/>
              <a:t>11/06/2019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326A97-9C22-42DF-8D9A-DF0473D220AE}" type="slidenum">
              <a:rPr lang="fr-FR" smtClean="0"/>
              <a:t>‹N°›</a:t>
            </a:fld>
            <a:endParaRPr lang="fr-FR"/>
          </a:p>
        </p:txBody>
      </p:sp>
    </p:spTree>
    <p:extLst>
      <p:ext uri="{BB962C8B-B14F-4D97-AF65-F5344CB8AC3E}">
        <p14:creationId xmlns:p14="http://schemas.microsoft.com/office/powerpoint/2010/main" val="492740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A51A4AEC-A736-45F5-AD2C-EE4A611E2795}" type="datetimeFigureOut">
              <a:rPr lang="fr-FR" smtClean="0"/>
              <a:t>11/06/2019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326A97-9C22-42DF-8D9A-DF0473D220AE}" type="slidenum">
              <a:rPr lang="fr-FR" smtClean="0"/>
              <a:t>‹N°›</a:t>
            </a:fld>
            <a:endParaRPr lang="fr-FR"/>
          </a:p>
        </p:txBody>
      </p:sp>
    </p:spTree>
    <p:extLst>
      <p:ext uri="{BB962C8B-B14F-4D97-AF65-F5344CB8AC3E}">
        <p14:creationId xmlns:p14="http://schemas.microsoft.com/office/powerpoint/2010/main" val="3939018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A51A4AEC-A736-45F5-AD2C-EE4A611E2795}" type="datetimeFigureOut">
              <a:rPr lang="fr-FR" smtClean="0"/>
              <a:t>11/06/2019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326A97-9C22-42DF-8D9A-DF0473D220AE}" type="slidenum">
              <a:rPr lang="fr-FR" smtClean="0"/>
              <a:t>‹N°›</a:t>
            </a:fld>
            <a:endParaRPr lang="fr-FR"/>
          </a:p>
        </p:txBody>
      </p:sp>
    </p:spTree>
    <p:extLst>
      <p:ext uri="{BB962C8B-B14F-4D97-AF65-F5344CB8AC3E}">
        <p14:creationId xmlns:p14="http://schemas.microsoft.com/office/powerpoint/2010/main" val="3478609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1A4AEC-A736-45F5-AD2C-EE4A611E2795}" type="datetimeFigureOut">
              <a:rPr lang="fr-FR" smtClean="0"/>
              <a:t>11/06/2019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326A97-9C22-42DF-8D9A-DF0473D220AE}" type="slidenum">
              <a:rPr lang="fr-FR" smtClean="0"/>
              <a:t>‹N°›</a:t>
            </a:fld>
            <a:endParaRPr lang="fr-FR"/>
          </a:p>
        </p:txBody>
      </p:sp>
    </p:spTree>
    <p:extLst>
      <p:ext uri="{BB962C8B-B14F-4D97-AF65-F5344CB8AC3E}">
        <p14:creationId xmlns:p14="http://schemas.microsoft.com/office/powerpoint/2010/main" val="158283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A51A4AEC-A736-45F5-AD2C-EE4A611E2795}" type="datetimeFigureOut">
              <a:rPr lang="fr-FR" smtClean="0"/>
              <a:t>11/06/2019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2326A97-9C22-42DF-8D9A-DF0473D220AE}" type="slidenum">
              <a:rPr lang="fr-FR" smtClean="0"/>
              <a:t>‹N°›</a:t>
            </a:fld>
            <a:endParaRPr lang="fr-FR"/>
          </a:p>
        </p:txBody>
      </p:sp>
    </p:spTree>
    <p:extLst>
      <p:ext uri="{BB962C8B-B14F-4D97-AF65-F5344CB8AC3E}">
        <p14:creationId xmlns:p14="http://schemas.microsoft.com/office/powerpoint/2010/main" val="2082459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A51A4AEC-A736-45F5-AD2C-EE4A611E2795}" type="datetimeFigureOut">
              <a:rPr lang="fr-FR" smtClean="0"/>
              <a:t>11/06/2019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2326A97-9C22-42DF-8D9A-DF0473D220AE}" type="slidenum">
              <a:rPr lang="fr-FR" smtClean="0"/>
              <a:t>‹N°›</a:t>
            </a:fld>
            <a:endParaRPr lang="fr-FR"/>
          </a:p>
        </p:txBody>
      </p:sp>
    </p:spTree>
    <p:extLst>
      <p:ext uri="{BB962C8B-B14F-4D97-AF65-F5344CB8AC3E}">
        <p14:creationId xmlns:p14="http://schemas.microsoft.com/office/powerpoint/2010/main" val="1357043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A51A4AEC-A736-45F5-AD2C-EE4A611E2795}" type="datetimeFigureOut">
              <a:rPr lang="fr-FR" smtClean="0"/>
              <a:t>11/06/2019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2326A97-9C22-42DF-8D9A-DF0473D220AE}" type="slidenum">
              <a:rPr lang="fr-FR" smtClean="0"/>
              <a:t>‹N°›</a:t>
            </a:fld>
            <a:endParaRPr lang="fr-FR"/>
          </a:p>
        </p:txBody>
      </p:sp>
    </p:spTree>
    <p:extLst>
      <p:ext uri="{BB962C8B-B14F-4D97-AF65-F5344CB8AC3E}">
        <p14:creationId xmlns:p14="http://schemas.microsoft.com/office/powerpoint/2010/main" val="345351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1A4AEC-A736-45F5-AD2C-EE4A611E2795}" type="datetimeFigureOut">
              <a:rPr lang="fr-FR" smtClean="0"/>
              <a:t>11/06/2019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2326A97-9C22-42DF-8D9A-DF0473D220AE}" type="slidenum">
              <a:rPr lang="fr-FR" smtClean="0"/>
              <a:t>‹N°›</a:t>
            </a:fld>
            <a:endParaRPr lang="fr-FR"/>
          </a:p>
        </p:txBody>
      </p:sp>
    </p:spTree>
    <p:extLst>
      <p:ext uri="{BB962C8B-B14F-4D97-AF65-F5344CB8AC3E}">
        <p14:creationId xmlns:p14="http://schemas.microsoft.com/office/powerpoint/2010/main" val="3248452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1A4AEC-A736-45F5-AD2C-EE4A611E2795}" type="datetimeFigureOut">
              <a:rPr lang="fr-FR" smtClean="0"/>
              <a:t>11/06/2019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2326A97-9C22-42DF-8D9A-DF0473D220AE}" type="slidenum">
              <a:rPr lang="fr-FR" smtClean="0"/>
              <a:t>‹N°›</a:t>
            </a:fld>
            <a:endParaRPr lang="fr-FR"/>
          </a:p>
        </p:txBody>
      </p:sp>
    </p:spTree>
    <p:extLst>
      <p:ext uri="{BB962C8B-B14F-4D97-AF65-F5344CB8AC3E}">
        <p14:creationId xmlns:p14="http://schemas.microsoft.com/office/powerpoint/2010/main" val="3052711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1A4AEC-A736-45F5-AD2C-EE4A611E2795}" type="datetimeFigureOut">
              <a:rPr lang="fr-FR" smtClean="0"/>
              <a:t>11/06/2019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2326A97-9C22-42DF-8D9A-DF0473D220AE}" type="slidenum">
              <a:rPr lang="fr-FR" smtClean="0"/>
              <a:t>‹N°›</a:t>
            </a:fld>
            <a:endParaRPr lang="fr-FR"/>
          </a:p>
        </p:txBody>
      </p:sp>
    </p:spTree>
    <p:extLst>
      <p:ext uri="{BB962C8B-B14F-4D97-AF65-F5344CB8AC3E}">
        <p14:creationId xmlns:p14="http://schemas.microsoft.com/office/powerpoint/2010/main" val="289376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1A4AEC-A736-45F5-AD2C-EE4A611E2795}" type="datetimeFigureOut">
              <a:rPr lang="fr-FR" smtClean="0"/>
              <a:t>11/06/2019</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26A97-9C22-42DF-8D9A-DF0473D220AE}" type="slidenum">
              <a:rPr lang="fr-FR" smtClean="0"/>
              <a:t>‹N°›</a:t>
            </a:fld>
            <a:endParaRPr lang="fr-FR"/>
          </a:p>
        </p:txBody>
      </p:sp>
    </p:spTree>
    <p:extLst>
      <p:ext uri="{BB962C8B-B14F-4D97-AF65-F5344CB8AC3E}">
        <p14:creationId xmlns:p14="http://schemas.microsoft.com/office/powerpoint/2010/main" val="2061647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7.jp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1.jpeg"/><Relationship Id="rId11" Type="http://schemas.openxmlformats.org/officeDocument/2006/relationships/image" Target="../media/image45.jpeg"/><Relationship Id="rId5" Type="http://schemas.openxmlformats.org/officeDocument/2006/relationships/image" Target="../media/image40.jpeg"/><Relationship Id="rId10" Type="http://schemas.microsoft.com/office/2007/relationships/hdphoto" Target="../media/hdphoto4.wdp"/><Relationship Id="rId4" Type="http://schemas.openxmlformats.org/officeDocument/2006/relationships/image" Target="../media/image39.jpeg"/><Relationship Id="rId9" Type="http://schemas.openxmlformats.org/officeDocument/2006/relationships/image" Target="../media/image44.jpeg"/></Relationships>
</file>

<file path=ppt/slides/_rels/slide1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38.jpeg"/><Relationship Id="rId7"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jpeg"/><Relationship Id="rId3" Type="http://schemas.openxmlformats.org/officeDocument/2006/relationships/image" Target="../media/image38.jpeg"/><Relationship Id="rId7" Type="http://schemas.openxmlformats.org/officeDocument/2006/relationships/image" Target="../media/image64.jpeg"/><Relationship Id="rId12"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jpeg"/><Relationship Id="rId11"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12.jpeg"/><Relationship Id="rId4" Type="http://schemas.openxmlformats.org/officeDocument/2006/relationships/image" Target="../media/image7.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9351" y="6423346"/>
            <a:ext cx="1764196" cy="307777"/>
          </a:xfrm>
          <a:prstGeom prst="rect">
            <a:avLst/>
          </a:prstGeom>
          <a:noFill/>
        </p:spPr>
        <p:txBody>
          <a:bodyPr wrap="square" rtlCol="0">
            <a:spAutoFit/>
          </a:bodyPr>
          <a:lstStyle/>
          <a:p>
            <a:r>
              <a:rPr lang="fr-FR" sz="1400" dirty="0">
                <a:solidFill>
                  <a:schemeClr val="bg1"/>
                </a:solidFill>
                <a:latin typeface="Helvetica" pitchFamily="50" charset="0"/>
              </a:rPr>
              <a:t>www.nexo-sa.com</a:t>
            </a:r>
          </a:p>
        </p:txBody>
      </p:sp>
      <p:sp>
        <p:nvSpPr>
          <p:cNvPr id="2" name="ZoneTexte 1"/>
          <p:cNvSpPr txBox="1"/>
          <p:nvPr/>
        </p:nvSpPr>
        <p:spPr>
          <a:xfrm>
            <a:off x="7740352" y="6533106"/>
            <a:ext cx="2232248" cy="230832"/>
          </a:xfrm>
          <a:prstGeom prst="rect">
            <a:avLst/>
          </a:prstGeom>
          <a:noFill/>
        </p:spPr>
        <p:txBody>
          <a:bodyPr wrap="square" rtlCol="0">
            <a:spAutoFit/>
          </a:bodyPr>
          <a:lstStyle/>
          <a:p>
            <a:r>
              <a:rPr lang="fr-FR" sz="900" dirty="0">
                <a:solidFill>
                  <a:schemeClr val="bg1"/>
                </a:solidFill>
                <a:latin typeface="Helvetica Condensed" pitchFamily="34" charset="0"/>
                <a:cs typeface="MV Boli" panose="02000500030200090000" pitchFamily="2" charset="0"/>
              </a:rPr>
              <a:t>© COPYRIGHT NEXO- 2015</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120" y="0"/>
            <a:ext cx="10081120" cy="6957392"/>
          </a:xfrm>
          <a:prstGeom prst="rect">
            <a:avLst/>
          </a:prstGeom>
        </p:spPr>
      </p:pic>
      <p:sp>
        <p:nvSpPr>
          <p:cNvPr id="18" name="ZoneTexte 17"/>
          <p:cNvSpPr txBox="1"/>
          <p:nvPr/>
        </p:nvSpPr>
        <p:spPr>
          <a:xfrm>
            <a:off x="3599892" y="2492896"/>
            <a:ext cx="5256584" cy="2123658"/>
          </a:xfrm>
          <a:prstGeom prst="rect">
            <a:avLst/>
          </a:prstGeom>
          <a:noFill/>
        </p:spPr>
        <p:txBody>
          <a:bodyPr wrap="square" rtlCol="0">
            <a:spAutoFit/>
          </a:bodyPr>
          <a:lstStyle/>
          <a:p>
            <a:r>
              <a:rPr lang="fr-FR" sz="6600" b="1" dirty="0">
                <a:solidFill>
                  <a:srgbClr val="E8A66A"/>
                </a:solidFill>
                <a:latin typeface="Helvetica Condensed" pitchFamily="34" charset="0"/>
              </a:rPr>
              <a:t>COMPANY PROFILE</a:t>
            </a:r>
          </a:p>
        </p:txBody>
      </p:sp>
      <p:sp>
        <p:nvSpPr>
          <p:cNvPr id="4" name="ZoneTexte 3"/>
          <p:cNvSpPr txBox="1"/>
          <p:nvPr/>
        </p:nvSpPr>
        <p:spPr>
          <a:xfrm>
            <a:off x="7713137" y="6623752"/>
            <a:ext cx="1430863" cy="215444"/>
          </a:xfrm>
          <a:prstGeom prst="rect">
            <a:avLst/>
          </a:prstGeom>
          <a:noFill/>
        </p:spPr>
        <p:txBody>
          <a:bodyPr wrap="square" rtlCol="0">
            <a:spAutoFit/>
          </a:bodyPr>
          <a:lstStyle/>
          <a:p>
            <a:r>
              <a:rPr lang="fr-FR" sz="800" dirty="0">
                <a:solidFill>
                  <a:schemeClr val="bg1"/>
                </a:solidFill>
                <a:latin typeface="Helvetica Neue" pitchFamily="50" charset="0"/>
              </a:rPr>
              <a:t>©copyright NEXO-2019</a:t>
            </a:r>
          </a:p>
        </p:txBody>
      </p:sp>
    </p:spTree>
    <p:extLst>
      <p:ext uri="{BB962C8B-B14F-4D97-AF65-F5344CB8AC3E}">
        <p14:creationId xmlns:p14="http://schemas.microsoft.com/office/powerpoint/2010/main" val="341146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8393" y="4509120"/>
            <a:ext cx="4970976" cy="1200329"/>
          </a:xfrm>
          <a:prstGeom prst="rect">
            <a:avLst/>
          </a:prstGeom>
          <a:noFill/>
        </p:spPr>
        <p:txBody>
          <a:bodyPr wrap="square" rtlCol="0">
            <a:spAutoFit/>
          </a:bodyPr>
          <a:lstStyle/>
          <a:p>
            <a:pPr algn="ctr"/>
            <a:r>
              <a:rPr lang="fr-FR" sz="6600" dirty="0">
                <a:solidFill>
                  <a:srgbClr val="E8A66A"/>
                </a:solidFill>
                <a:latin typeface="Helvetica Condensed" pitchFamily="34" charset="0"/>
              </a:rPr>
              <a:t>THEATERS</a:t>
            </a:r>
            <a:r>
              <a:rPr lang="fr-FR" sz="7200" dirty="0"/>
              <a:t>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23484"/>
            <a:ext cx="2309716" cy="1539811"/>
          </a:xfrm>
          <a:prstGeom prst="rect">
            <a:avLst/>
          </a:prstGeom>
        </p:spPr>
      </p:pic>
      <p:sp>
        <p:nvSpPr>
          <p:cNvPr id="17" name="TextBox 16"/>
          <p:cNvSpPr txBox="1"/>
          <p:nvPr/>
        </p:nvSpPr>
        <p:spPr>
          <a:xfrm>
            <a:off x="33792" y="6354055"/>
            <a:ext cx="2574032" cy="507831"/>
          </a:xfrm>
          <a:prstGeom prst="rect">
            <a:avLst/>
          </a:prstGeom>
          <a:noFill/>
        </p:spPr>
        <p:txBody>
          <a:bodyPr wrap="square" rtlCol="0">
            <a:spAutoFit/>
          </a:bodyPr>
          <a:lstStyle/>
          <a:p>
            <a:r>
              <a:rPr lang="fr-FR" sz="900" i="1" dirty="0">
                <a:solidFill>
                  <a:srgbClr val="5A5A5A"/>
                </a:solidFill>
                <a:latin typeface="Helvetica" pitchFamily="50" charset="0"/>
              </a:rPr>
              <a:t>HEMU </a:t>
            </a:r>
            <a:r>
              <a:rPr lang="fr-FR" sz="900" i="1" dirty="0" err="1">
                <a:solidFill>
                  <a:srgbClr val="5A5A5A"/>
                </a:solidFill>
                <a:latin typeface="Helvetica" pitchFamily="50" charset="0"/>
              </a:rPr>
              <a:t>University</a:t>
            </a:r>
            <a:r>
              <a:rPr lang="fr-FR" sz="900" i="1" dirty="0">
                <a:solidFill>
                  <a:srgbClr val="5A5A5A"/>
                </a:solidFill>
                <a:latin typeface="Helvetica" pitchFamily="50" charset="0"/>
              </a:rPr>
              <a:t> of Music Lausanne</a:t>
            </a:r>
          </a:p>
          <a:p>
            <a:r>
              <a:rPr lang="fr-FR" sz="900" i="1" dirty="0">
                <a:solidFill>
                  <a:srgbClr val="5A5A5A"/>
                </a:solidFill>
                <a:latin typeface="Helvetica" pitchFamily="50" charset="0"/>
              </a:rPr>
              <a:t>Lausanne, </a:t>
            </a:r>
            <a:r>
              <a:rPr lang="fr-FR" sz="900" i="1" dirty="0" err="1">
                <a:solidFill>
                  <a:srgbClr val="5A5A5A"/>
                </a:solidFill>
                <a:latin typeface="Helvetica" pitchFamily="50" charset="0"/>
              </a:rPr>
              <a:t>Switzerland</a:t>
            </a:r>
            <a:endParaRPr lang="fr-FR" sz="900" i="1" dirty="0">
              <a:solidFill>
                <a:srgbClr val="5A5A5A"/>
              </a:solidFill>
              <a:latin typeface="Helvetica" pitchFamily="50" charset="0"/>
            </a:endParaRPr>
          </a:p>
          <a:p>
            <a:endParaRPr lang="fr-FR" sz="900" i="1" dirty="0">
              <a:solidFill>
                <a:srgbClr val="5A5A5A"/>
              </a:solidFill>
              <a:latin typeface="Helvetica" pitchFamily="50" charset="0"/>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2882" y="4653136"/>
            <a:ext cx="2221118" cy="1571411"/>
          </a:xfrm>
          <a:prstGeom prst="rect">
            <a:avLst/>
          </a:prstGeom>
        </p:spPr>
      </p:pic>
      <p:sp>
        <p:nvSpPr>
          <p:cNvPr id="27" name="TextBox 26"/>
          <p:cNvSpPr txBox="1"/>
          <p:nvPr/>
        </p:nvSpPr>
        <p:spPr>
          <a:xfrm>
            <a:off x="6530211" y="6368562"/>
            <a:ext cx="2574032" cy="369332"/>
          </a:xfrm>
          <a:prstGeom prst="rect">
            <a:avLst/>
          </a:prstGeom>
          <a:noFill/>
        </p:spPr>
        <p:txBody>
          <a:bodyPr wrap="square" rtlCol="0">
            <a:spAutoFit/>
          </a:bodyPr>
          <a:lstStyle/>
          <a:p>
            <a:pPr algn="r"/>
            <a:r>
              <a:rPr lang="fr-FR" sz="900" i="1" dirty="0">
                <a:solidFill>
                  <a:srgbClr val="5A5A5A"/>
                </a:solidFill>
                <a:latin typeface="Helvetica" pitchFamily="50" charset="0"/>
              </a:rPr>
              <a:t>Bled Festival Hall</a:t>
            </a:r>
          </a:p>
          <a:p>
            <a:pPr algn="r"/>
            <a:r>
              <a:rPr lang="fr-FR" sz="900" i="1" dirty="0">
                <a:solidFill>
                  <a:srgbClr val="5A5A5A"/>
                </a:solidFill>
                <a:latin typeface="Helvetica" pitchFamily="50" charset="0"/>
              </a:rPr>
              <a:t>Bled, </a:t>
            </a:r>
            <a:r>
              <a:rPr lang="fr-FR" sz="900" i="1" dirty="0" err="1">
                <a:solidFill>
                  <a:srgbClr val="5A5A5A"/>
                </a:solidFill>
                <a:latin typeface="Helvetica" pitchFamily="50" charset="0"/>
              </a:rPr>
              <a:t>Slovenia</a:t>
            </a:r>
            <a:endParaRPr lang="fr-FR" sz="900" i="1" dirty="0">
              <a:solidFill>
                <a:srgbClr val="5A5A5A"/>
              </a:solidFill>
              <a:latin typeface="Helvetica" pitchFamily="50" charset="0"/>
            </a:endParaRPr>
          </a:p>
        </p:txBody>
      </p:sp>
      <p:pic>
        <p:nvPicPr>
          <p:cNvPr id="4" name="Image 3">
            <a:extLst>
              <a:ext uri="{FF2B5EF4-FFF2-40B4-BE49-F238E27FC236}">
                <a16:creationId xmlns:a16="http://schemas.microsoft.com/office/drawing/2014/main" id="{C17C4E52-0DD4-4080-9DF0-CDA62C5E8B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815"/>
          <a:stretch/>
        </p:blipFill>
        <p:spPr>
          <a:xfrm>
            <a:off x="8" y="0"/>
            <a:ext cx="9144000" cy="4216475"/>
          </a:xfrm>
          <a:prstGeom prst="rect">
            <a:avLst/>
          </a:prstGeom>
        </p:spPr>
      </p:pic>
      <p:sp>
        <p:nvSpPr>
          <p:cNvPr id="12" name="TextBox 16">
            <a:extLst>
              <a:ext uri="{FF2B5EF4-FFF2-40B4-BE49-F238E27FC236}">
                <a16:creationId xmlns:a16="http://schemas.microsoft.com/office/drawing/2014/main" id="{75107BC0-FD4B-4CB3-A71D-334DA30F2E9B}"/>
              </a:ext>
            </a:extLst>
          </p:cNvPr>
          <p:cNvSpPr txBox="1"/>
          <p:nvPr/>
        </p:nvSpPr>
        <p:spPr>
          <a:xfrm>
            <a:off x="5909" y="2986230"/>
            <a:ext cx="2574032" cy="369332"/>
          </a:xfrm>
          <a:prstGeom prst="rect">
            <a:avLst/>
          </a:prstGeom>
          <a:noFill/>
        </p:spPr>
        <p:txBody>
          <a:bodyPr wrap="square" rtlCol="0">
            <a:spAutoFit/>
          </a:bodyPr>
          <a:lstStyle/>
          <a:p>
            <a:r>
              <a:rPr lang="fr-FR" sz="900" i="1" dirty="0">
                <a:solidFill>
                  <a:schemeClr val="bg1"/>
                </a:solidFill>
                <a:latin typeface="Helvetica" pitchFamily="50" charset="0"/>
              </a:rPr>
              <a:t>The </a:t>
            </a:r>
            <a:r>
              <a:rPr lang="fr-FR" sz="900" i="1" dirty="0" err="1">
                <a:solidFill>
                  <a:schemeClr val="bg1"/>
                </a:solidFill>
                <a:latin typeface="Helvetica" pitchFamily="50" charset="0"/>
              </a:rPr>
              <a:t>Republic</a:t>
            </a:r>
            <a:r>
              <a:rPr lang="fr-FR" sz="900" i="1" dirty="0">
                <a:solidFill>
                  <a:schemeClr val="bg1"/>
                </a:solidFill>
                <a:latin typeface="Helvetica" pitchFamily="50" charset="0"/>
              </a:rPr>
              <a:t> Cultural Centre</a:t>
            </a:r>
          </a:p>
          <a:p>
            <a:r>
              <a:rPr lang="fr-FR" sz="900" i="1" dirty="0">
                <a:solidFill>
                  <a:schemeClr val="bg1"/>
                </a:solidFill>
                <a:latin typeface="Helvetica" pitchFamily="50" charset="0"/>
              </a:rPr>
              <a:t>Singapore</a:t>
            </a:r>
          </a:p>
        </p:txBody>
      </p:sp>
    </p:spTree>
    <p:extLst>
      <p:ext uri="{BB962C8B-B14F-4D97-AF65-F5344CB8AC3E}">
        <p14:creationId xmlns:p14="http://schemas.microsoft.com/office/powerpoint/2010/main" val="36704028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2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9632" y="3905180"/>
            <a:ext cx="7056784" cy="1107996"/>
          </a:xfrm>
          <a:prstGeom prst="rect">
            <a:avLst/>
          </a:prstGeom>
          <a:noFill/>
        </p:spPr>
        <p:txBody>
          <a:bodyPr wrap="square" rtlCol="0">
            <a:spAutoFit/>
          </a:bodyPr>
          <a:lstStyle/>
          <a:p>
            <a:pPr algn="ctr"/>
            <a:r>
              <a:rPr lang="fr-FR" sz="6600" dirty="0">
                <a:solidFill>
                  <a:srgbClr val="D1E040"/>
                </a:solidFill>
                <a:latin typeface="Helvetica Condensed" pitchFamily="34" charset="0"/>
              </a:rPr>
              <a:t>SPORTS VENUES </a:t>
            </a:r>
          </a:p>
        </p:txBody>
      </p:sp>
      <p:sp>
        <p:nvSpPr>
          <p:cNvPr id="17" name="TextBox 16"/>
          <p:cNvSpPr txBox="1"/>
          <p:nvPr/>
        </p:nvSpPr>
        <p:spPr>
          <a:xfrm>
            <a:off x="33792" y="6354055"/>
            <a:ext cx="2574032" cy="369332"/>
          </a:xfrm>
          <a:prstGeom prst="rect">
            <a:avLst/>
          </a:prstGeom>
          <a:noFill/>
        </p:spPr>
        <p:txBody>
          <a:bodyPr wrap="square" rtlCol="0">
            <a:spAutoFit/>
          </a:bodyPr>
          <a:lstStyle/>
          <a:p>
            <a:r>
              <a:rPr lang="fr-FR" sz="900" i="1" dirty="0">
                <a:solidFill>
                  <a:srgbClr val="5A5A5A"/>
                </a:solidFill>
                <a:latin typeface="Helvetica" pitchFamily="50" charset="0"/>
              </a:rPr>
              <a:t>O2 </a:t>
            </a:r>
            <a:r>
              <a:rPr lang="fr-FR" sz="900" i="1" dirty="0" err="1">
                <a:solidFill>
                  <a:srgbClr val="5A5A5A"/>
                </a:solidFill>
                <a:latin typeface="Helvetica" pitchFamily="50" charset="0"/>
              </a:rPr>
              <a:t>Arena</a:t>
            </a:r>
            <a:endParaRPr lang="fr-FR" sz="900" i="1" dirty="0">
              <a:solidFill>
                <a:srgbClr val="5A5A5A"/>
              </a:solidFill>
              <a:latin typeface="Helvetica" pitchFamily="50" charset="0"/>
            </a:endParaRPr>
          </a:p>
          <a:p>
            <a:r>
              <a:rPr lang="fr-FR" sz="900" i="1" dirty="0">
                <a:solidFill>
                  <a:srgbClr val="5A5A5A"/>
                </a:solidFill>
                <a:latin typeface="Helvetica" pitchFamily="50" charset="0"/>
              </a:rPr>
              <a:t>Prague, </a:t>
            </a:r>
            <a:r>
              <a:rPr lang="fr-FR" sz="900" i="1" dirty="0" err="1">
                <a:solidFill>
                  <a:srgbClr val="5A5A5A"/>
                </a:solidFill>
                <a:latin typeface="Helvetica" pitchFamily="50" charset="0"/>
              </a:rPr>
              <a:t>Czech</a:t>
            </a:r>
            <a:r>
              <a:rPr lang="fr-FR" sz="900" i="1" dirty="0">
                <a:solidFill>
                  <a:srgbClr val="5A5A5A"/>
                </a:solidFill>
                <a:latin typeface="Helvetica" pitchFamily="50" charset="0"/>
              </a:rPr>
              <a:t> </a:t>
            </a:r>
            <a:r>
              <a:rPr lang="fr-FR" sz="900" i="1" dirty="0" err="1">
                <a:solidFill>
                  <a:srgbClr val="5A5A5A"/>
                </a:solidFill>
                <a:latin typeface="Helvetica" pitchFamily="50" charset="0"/>
              </a:rPr>
              <a:t>Republic</a:t>
            </a:r>
            <a:endParaRPr lang="fr-FR" sz="900" i="1" dirty="0">
              <a:solidFill>
                <a:srgbClr val="5A5A5A"/>
              </a:solidFill>
              <a:latin typeface="Helvetica" pitchFamily="50" charset="0"/>
            </a:endParaRPr>
          </a:p>
        </p:txBody>
      </p:sp>
      <p:sp>
        <p:nvSpPr>
          <p:cNvPr id="27" name="TextBox 26"/>
          <p:cNvSpPr txBox="1"/>
          <p:nvPr/>
        </p:nvSpPr>
        <p:spPr>
          <a:xfrm>
            <a:off x="6530211" y="6368562"/>
            <a:ext cx="2574032" cy="369332"/>
          </a:xfrm>
          <a:prstGeom prst="rect">
            <a:avLst/>
          </a:prstGeom>
          <a:noFill/>
        </p:spPr>
        <p:txBody>
          <a:bodyPr wrap="square" rtlCol="0">
            <a:spAutoFit/>
          </a:bodyPr>
          <a:lstStyle/>
          <a:p>
            <a:pPr algn="r"/>
            <a:r>
              <a:rPr lang="fr-FR" sz="900" i="1" dirty="0">
                <a:solidFill>
                  <a:srgbClr val="5A5A5A"/>
                </a:solidFill>
                <a:latin typeface="Helvetica" pitchFamily="50" charset="0"/>
              </a:rPr>
              <a:t>Stade de France</a:t>
            </a:r>
          </a:p>
          <a:p>
            <a:pPr algn="r"/>
            <a:r>
              <a:rPr lang="fr-FR" sz="900" i="1" dirty="0">
                <a:solidFill>
                  <a:srgbClr val="5A5A5A"/>
                </a:solidFill>
                <a:latin typeface="Helvetica" pitchFamily="50" charset="0"/>
              </a:rPr>
              <a:t>Saint Denis, France</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2" y="4869161"/>
            <a:ext cx="2242558" cy="1484894"/>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415" r="3452"/>
          <a:stretch/>
        </p:blipFill>
        <p:spPr>
          <a:xfrm>
            <a:off x="6875075" y="4869161"/>
            <a:ext cx="2272087" cy="1484894"/>
          </a:xfrm>
          <a:prstGeom prst="rect">
            <a:avLst/>
          </a:prstGeom>
        </p:spPr>
      </p:pic>
      <p:pic>
        <p:nvPicPr>
          <p:cNvPr id="4" name="Image 3">
            <a:extLst>
              <a:ext uri="{FF2B5EF4-FFF2-40B4-BE49-F238E27FC236}">
                <a16:creationId xmlns:a16="http://schemas.microsoft.com/office/drawing/2014/main" id="{8F8F9C12-70D6-47E6-BF64-F6A3021E3D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2" y="0"/>
            <a:ext cx="9144000" cy="3992563"/>
          </a:xfrm>
          <a:prstGeom prst="rect">
            <a:avLst/>
          </a:prstGeom>
        </p:spPr>
      </p:pic>
      <p:sp>
        <p:nvSpPr>
          <p:cNvPr id="11" name="TextBox 16">
            <a:extLst>
              <a:ext uri="{FF2B5EF4-FFF2-40B4-BE49-F238E27FC236}">
                <a16:creationId xmlns:a16="http://schemas.microsoft.com/office/drawing/2014/main" id="{E55FAA31-5465-4808-85F2-242F26306642}"/>
              </a:ext>
            </a:extLst>
          </p:cNvPr>
          <p:cNvSpPr txBox="1"/>
          <p:nvPr/>
        </p:nvSpPr>
        <p:spPr>
          <a:xfrm>
            <a:off x="6444208" y="2912883"/>
            <a:ext cx="2574032" cy="369332"/>
          </a:xfrm>
          <a:prstGeom prst="rect">
            <a:avLst/>
          </a:prstGeom>
          <a:noFill/>
        </p:spPr>
        <p:txBody>
          <a:bodyPr wrap="square" rtlCol="0">
            <a:spAutoFit/>
          </a:bodyPr>
          <a:lstStyle/>
          <a:p>
            <a:pPr algn="r"/>
            <a:r>
              <a:rPr lang="fr-FR" sz="900" i="1" dirty="0">
                <a:solidFill>
                  <a:schemeClr val="bg1"/>
                </a:solidFill>
                <a:latin typeface="Helvetica" pitchFamily="50" charset="0"/>
              </a:rPr>
              <a:t>South East Asian Games</a:t>
            </a:r>
          </a:p>
          <a:p>
            <a:pPr algn="r"/>
            <a:r>
              <a:rPr lang="fr-FR" sz="900" i="1" dirty="0">
                <a:solidFill>
                  <a:schemeClr val="bg1"/>
                </a:solidFill>
                <a:latin typeface="Helvetica" pitchFamily="50" charset="0"/>
              </a:rPr>
              <a:t>Singapore</a:t>
            </a:r>
          </a:p>
        </p:txBody>
      </p:sp>
    </p:spTree>
    <p:extLst>
      <p:ext uri="{BB962C8B-B14F-4D97-AF65-F5344CB8AC3E}">
        <p14:creationId xmlns:p14="http://schemas.microsoft.com/office/powerpoint/2010/main" val="413268094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2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7624" y="3861048"/>
            <a:ext cx="6840760" cy="1107996"/>
          </a:xfrm>
          <a:prstGeom prst="rect">
            <a:avLst/>
          </a:prstGeom>
          <a:noFill/>
        </p:spPr>
        <p:txBody>
          <a:bodyPr wrap="square" rtlCol="0">
            <a:spAutoFit/>
          </a:bodyPr>
          <a:lstStyle/>
          <a:p>
            <a:pPr algn="ctr"/>
            <a:r>
              <a:rPr lang="fr-FR" sz="6600" dirty="0">
                <a:solidFill>
                  <a:srgbClr val="4968AB"/>
                </a:solidFill>
              </a:rPr>
              <a:t>CLUBS &amp; BARS </a:t>
            </a:r>
          </a:p>
        </p:txBody>
      </p:sp>
      <p:sp>
        <p:nvSpPr>
          <p:cNvPr id="17" name="TextBox 16"/>
          <p:cNvSpPr txBox="1"/>
          <p:nvPr/>
        </p:nvSpPr>
        <p:spPr>
          <a:xfrm>
            <a:off x="33792" y="6354055"/>
            <a:ext cx="2574032" cy="369332"/>
          </a:xfrm>
          <a:prstGeom prst="rect">
            <a:avLst/>
          </a:prstGeom>
          <a:noFill/>
        </p:spPr>
        <p:txBody>
          <a:bodyPr wrap="square" rtlCol="0">
            <a:spAutoFit/>
          </a:bodyPr>
          <a:lstStyle/>
          <a:p>
            <a:r>
              <a:rPr lang="fr-FR" sz="900" i="1" dirty="0">
                <a:solidFill>
                  <a:srgbClr val="5A5A5A"/>
                </a:solidFill>
                <a:latin typeface="Helvetica" pitchFamily="50" charset="0"/>
              </a:rPr>
              <a:t>Mirror – </a:t>
            </a:r>
            <a:r>
              <a:rPr lang="fr-FR" sz="900" i="1" dirty="0" err="1">
                <a:solidFill>
                  <a:srgbClr val="5A5A5A"/>
                </a:solidFill>
                <a:latin typeface="Helvetica" pitchFamily="50" charset="0"/>
              </a:rPr>
              <a:t>Lounge</a:t>
            </a:r>
            <a:r>
              <a:rPr lang="fr-FR" sz="900" i="1" dirty="0">
                <a:solidFill>
                  <a:srgbClr val="5A5A5A"/>
                </a:solidFill>
                <a:latin typeface="Helvetica" pitchFamily="50" charset="0"/>
              </a:rPr>
              <a:t> &amp; Club</a:t>
            </a:r>
          </a:p>
          <a:p>
            <a:r>
              <a:rPr lang="fr-FR" sz="900" i="1" dirty="0">
                <a:solidFill>
                  <a:srgbClr val="5A5A5A"/>
                </a:solidFill>
                <a:latin typeface="Helvetica" pitchFamily="50" charset="0"/>
              </a:rPr>
              <a:t>Bali, </a:t>
            </a:r>
            <a:r>
              <a:rPr lang="fr-FR" sz="900" i="1" dirty="0" err="1">
                <a:solidFill>
                  <a:srgbClr val="5A5A5A"/>
                </a:solidFill>
                <a:latin typeface="Helvetica" pitchFamily="50" charset="0"/>
              </a:rPr>
              <a:t>Indonesia</a:t>
            </a:r>
            <a:endParaRPr lang="fr-FR" sz="900" i="1" dirty="0">
              <a:solidFill>
                <a:srgbClr val="5A5A5A"/>
              </a:solidFill>
              <a:latin typeface="Helvetica" pitchFamily="50" charset="0"/>
            </a:endParaRPr>
          </a:p>
        </p:txBody>
      </p:sp>
      <p:sp>
        <p:nvSpPr>
          <p:cNvPr id="27" name="TextBox 26"/>
          <p:cNvSpPr txBox="1"/>
          <p:nvPr/>
        </p:nvSpPr>
        <p:spPr>
          <a:xfrm>
            <a:off x="6530211" y="6368562"/>
            <a:ext cx="2574032" cy="369332"/>
          </a:xfrm>
          <a:prstGeom prst="rect">
            <a:avLst/>
          </a:prstGeom>
          <a:noFill/>
        </p:spPr>
        <p:txBody>
          <a:bodyPr wrap="square" rtlCol="0">
            <a:spAutoFit/>
          </a:bodyPr>
          <a:lstStyle/>
          <a:p>
            <a:pPr algn="r"/>
            <a:r>
              <a:rPr lang="fr-FR" sz="900" i="1" dirty="0">
                <a:solidFill>
                  <a:srgbClr val="5A5A5A"/>
                </a:solidFill>
                <a:latin typeface="Helvetica" pitchFamily="50" charset="0"/>
              </a:rPr>
              <a:t>Palais de Tokyo</a:t>
            </a:r>
          </a:p>
          <a:p>
            <a:pPr algn="r"/>
            <a:r>
              <a:rPr lang="fr-FR" sz="900" i="1" dirty="0">
                <a:solidFill>
                  <a:srgbClr val="5A5A5A"/>
                </a:solidFill>
                <a:latin typeface="Helvetica" pitchFamily="50" charset="0"/>
              </a:rPr>
              <a:t>Paris, France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4860417"/>
            <a:ext cx="2291598" cy="1491772"/>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60415"/>
            <a:ext cx="2245720" cy="1494807"/>
          </a:xfrm>
          <a:prstGeom prst="rect">
            <a:avLst/>
          </a:prstGeom>
        </p:spPr>
      </p:pic>
      <p:pic>
        <p:nvPicPr>
          <p:cNvPr id="4" name="Image 3">
            <a:extLst>
              <a:ext uri="{FF2B5EF4-FFF2-40B4-BE49-F238E27FC236}">
                <a16:creationId xmlns:a16="http://schemas.microsoft.com/office/drawing/2014/main" id="{64F1434D-E26D-4579-9749-62357E8A621C}"/>
              </a:ext>
            </a:extLst>
          </p:cNvPr>
          <p:cNvPicPr>
            <a:picLocks noChangeAspect="1"/>
          </p:cNvPicPr>
          <p:nvPr/>
        </p:nvPicPr>
        <p:blipFill rotWithShape="1">
          <a:blip r:embed="rId5">
            <a:extLst>
              <a:ext uri="{28A0092B-C50C-407E-A947-70E740481C1C}">
                <a14:useLocalDpi xmlns:a14="http://schemas.microsoft.com/office/drawing/2010/main" val="0"/>
              </a:ext>
            </a:extLst>
          </a:blip>
          <a:srcRect t="6746"/>
          <a:stretch/>
        </p:blipFill>
        <p:spPr>
          <a:xfrm>
            <a:off x="0" y="0"/>
            <a:ext cx="9165877" cy="3988786"/>
          </a:xfrm>
          <a:prstGeom prst="rect">
            <a:avLst/>
          </a:prstGeom>
        </p:spPr>
      </p:pic>
      <p:sp>
        <p:nvSpPr>
          <p:cNvPr id="10" name="TextBox 16">
            <a:extLst>
              <a:ext uri="{FF2B5EF4-FFF2-40B4-BE49-F238E27FC236}">
                <a16:creationId xmlns:a16="http://schemas.microsoft.com/office/drawing/2014/main" id="{7217C225-1C62-4E29-84F3-704A3166514C}"/>
              </a:ext>
            </a:extLst>
          </p:cNvPr>
          <p:cNvSpPr txBox="1"/>
          <p:nvPr/>
        </p:nvSpPr>
        <p:spPr>
          <a:xfrm>
            <a:off x="6444208" y="2804751"/>
            <a:ext cx="2574032" cy="369332"/>
          </a:xfrm>
          <a:prstGeom prst="rect">
            <a:avLst/>
          </a:prstGeom>
          <a:noFill/>
        </p:spPr>
        <p:txBody>
          <a:bodyPr wrap="square" rtlCol="0">
            <a:spAutoFit/>
          </a:bodyPr>
          <a:lstStyle/>
          <a:p>
            <a:pPr algn="r"/>
            <a:r>
              <a:rPr lang="fr-FR" sz="900" i="1" dirty="0">
                <a:solidFill>
                  <a:schemeClr val="bg1"/>
                </a:solidFill>
                <a:latin typeface="Helvetica" pitchFamily="50" charset="0"/>
              </a:rPr>
              <a:t>K-Beach </a:t>
            </a:r>
          </a:p>
          <a:p>
            <a:pPr algn="r"/>
            <a:r>
              <a:rPr lang="fr-FR" sz="900" i="1" dirty="0">
                <a:solidFill>
                  <a:schemeClr val="bg1"/>
                </a:solidFill>
                <a:latin typeface="Helvetica" pitchFamily="50" charset="0"/>
              </a:rPr>
              <a:t>Marrakech, Morocco</a:t>
            </a:r>
          </a:p>
        </p:txBody>
      </p:sp>
    </p:spTree>
    <p:extLst>
      <p:ext uri="{BB962C8B-B14F-4D97-AF65-F5344CB8AC3E}">
        <p14:creationId xmlns:p14="http://schemas.microsoft.com/office/powerpoint/2010/main" val="3948830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2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7B0D855-D5CA-4C6D-A882-4E9879BC67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82"/>
          <a:stretch/>
        </p:blipFill>
        <p:spPr>
          <a:xfrm>
            <a:off x="0" y="0"/>
            <a:ext cx="9144000" cy="4548794"/>
          </a:xfrm>
          <a:prstGeom prst="rect">
            <a:avLst/>
          </a:prstGeom>
        </p:spPr>
      </p:pic>
      <p:sp>
        <p:nvSpPr>
          <p:cNvPr id="3" name="TextBox 2"/>
          <p:cNvSpPr txBox="1"/>
          <p:nvPr/>
        </p:nvSpPr>
        <p:spPr>
          <a:xfrm>
            <a:off x="395536" y="3933056"/>
            <a:ext cx="8352928" cy="1107996"/>
          </a:xfrm>
          <a:prstGeom prst="rect">
            <a:avLst/>
          </a:prstGeom>
          <a:noFill/>
        </p:spPr>
        <p:txBody>
          <a:bodyPr wrap="square" rtlCol="0">
            <a:spAutoFit/>
          </a:bodyPr>
          <a:lstStyle/>
          <a:p>
            <a:pPr algn="ctr"/>
            <a:r>
              <a:rPr lang="fr-FR" sz="6600" dirty="0">
                <a:solidFill>
                  <a:schemeClr val="accent4">
                    <a:lumMod val="60000"/>
                    <a:lumOff val="40000"/>
                  </a:schemeClr>
                </a:solidFill>
                <a:latin typeface="Helvetica Condensed" pitchFamily="34" charset="0"/>
              </a:rPr>
              <a:t>HOUSES OF WORSHIP</a:t>
            </a:r>
          </a:p>
        </p:txBody>
      </p:sp>
      <p:sp>
        <p:nvSpPr>
          <p:cNvPr id="17" name="TextBox 16"/>
          <p:cNvSpPr txBox="1"/>
          <p:nvPr/>
        </p:nvSpPr>
        <p:spPr>
          <a:xfrm>
            <a:off x="33792" y="6354055"/>
            <a:ext cx="2574032" cy="369332"/>
          </a:xfrm>
          <a:prstGeom prst="rect">
            <a:avLst/>
          </a:prstGeom>
          <a:noFill/>
        </p:spPr>
        <p:txBody>
          <a:bodyPr wrap="square" rtlCol="0">
            <a:spAutoFit/>
          </a:bodyPr>
          <a:lstStyle/>
          <a:p>
            <a:r>
              <a:rPr lang="fr-FR" sz="900" i="1" dirty="0">
                <a:solidFill>
                  <a:srgbClr val="5A5A5A"/>
                </a:solidFill>
                <a:latin typeface="Helvetica" pitchFamily="50" charset="0"/>
              </a:rPr>
              <a:t>Christ The King Church</a:t>
            </a:r>
          </a:p>
          <a:p>
            <a:r>
              <a:rPr lang="fr-FR" sz="900" i="1" dirty="0">
                <a:solidFill>
                  <a:srgbClr val="5A5A5A"/>
                </a:solidFill>
                <a:latin typeface="Helvetica" pitchFamily="50" charset="0"/>
              </a:rPr>
              <a:t>Bellingham, USA</a:t>
            </a:r>
          </a:p>
        </p:txBody>
      </p:sp>
      <p:sp>
        <p:nvSpPr>
          <p:cNvPr id="27" name="TextBox 26"/>
          <p:cNvSpPr txBox="1"/>
          <p:nvPr/>
        </p:nvSpPr>
        <p:spPr>
          <a:xfrm>
            <a:off x="6530211" y="6368562"/>
            <a:ext cx="2574032" cy="369332"/>
          </a:xfrm>
          <a:prstGeom prst="rect">
            <a:avLst/>
          </a:prstGeom>
          <a:noFill/>
        </p:spPr>
        <p:txBody>
          <a:bodyPr wrap="square" rtlCol="0">
            <a:spAutoFit/>
          </a:bodyPr>
          <a:lstStyle/>
          <a:p>
            <a:pPr algn="r"/>
            <a:r>
              <a:rPr lang="fr-FR" sz="900" i="1" dirty="0">
                <a:solidFill>
                  <a:srgbClr val="5A5A5A"/>
                </a:solidFill>
                <a:latin typeface="Helvetica" pitchFamily="50" charset="0"/>
              </a:rPr>
              <a:t>Northwest Campus of </a:t>
            </a:r>
            <a:r>
              <a:rPr lang="fr-FR" sz="900" i="1" dirty="0" err="1">
                <a:solidFill>
                  <a:srgbClr val="5A5A5A"/>
                </a:solidFill>
                <a:latin typeface="Helvetica" pitchFamily="50" charset="0"/>
              </a:rPr>
              <a:t>Eastern</a:t>
            </a:r>
            <a:r>
              <a:rPr lang="fr-FR" sz="900" i="1" dirty="0">
                <a:solidFill>
                  <a:srgbClr val="5A5A5A"/>
                </a:solidFill>
                <a:latin typeface="Helvetica" pitchFamily="50" charset="0"/>
              </a:rPr>
              <a:t> Star Church</a:t>
            </a:r>
          </a:p>
          <a:p>
            <a:pPr algn="r"/>
            <a:r>
              <a:rPr lang="fr-FR" sz="900" i="1" dirty="0">
                <a:solidFill>
                  <a:srgbClr val="5A5A5A"/>
                </a:solidFill>
                <a:latin typeface="Helvetica" pitchFamily="50" charset="0"/>
              </a:rPr>
              <a:t>Indianapolis, USA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24956"/>
            <a:ext cx="2227939" cy="1484364"/>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8505" y="4795364"/>
            <a:ext cx="2325495" cy="1543547"/>
          </a:xfrm>
          <a:prstGeom prst="rect">
            <a:avLst/>
          </a:prstGeom>
        </p:spPr>
      </p:pic>
      <p:sp>
        <p:nvSpPr>
          <p:cNvPr id="10" name="TextBox 16">
            <a:extLst>
              <a:ext uri="{FF2B5EF4-FFF2-40B4-BE49-F238E27FC236}">
                <a16:creationId xmlns:a16="http://schemas.microsoft.com/office/drawing/2014/main" id="{2EEE0C6E-6BBE-4140-BB63-C3FF2F9E640F}"/>
              </a:ext>
            </a:extLst>
          </p:cNvPr>
          <p:cNvSpPr txBox="1"/>
          <p:nvPr/>
        </p:nvSpPr>
        <p:spPr>
          <a:xfrm>
            <a:off x="33792" y="3240977"/>
            <a:ext cx="2574032" cy="369332"/>
          </a:xfrm>
          <a:prstGeom prst="rect">
            <a:avLst/>
          </a:prstGeom>
          <a:noFill/>
        </p:spPr>
        <p:txBody>
          <a:bodyPr wrap="square" rtlCol="0">
            <a:spAutoFit/>
          </a:bodyPr>
          <a:lstStyle/>
          <a:p>
            <a:r>
              <a:rPr lang="fr-FR" sz="900" i="1" dirty="0">
                <a:solidFill>
                  <a:schemeClr val="bg1"/>
                </a:solidFill>
                <a:latin typeface="Helvetica" pitchFamily="50" charset="0"/>
              </a:rPr>
              <a:t>Bethlehem Church</a:t>
            </a:r>
          </a:p>
          <a:p>
            <a:r>
              <a:rPr lang="fr-FR" sz="900" i="1" dirty="0" err="1">
                <a:solidFill>
                  <a:schemeClr val="bg1"/>
                </a:solidFill>
                <a:latin typeface="Helvetica" pitchFamily="50" charset="0"/>
              </a:rPr>
              <a:t>Gothenburg</a:t>
            </a:r>
            <a:r>
              <a:rPr lang="fr-FR" sz="900" i="1" dirty="0">
                <a:solidFill>
                  <a:schemeClr val="bg1"/>
                </a:solidFill>
                <a:latin typeface="Helvetica" pitchFamily="50" charset="0"/>
              </a:rPr>
              <a:t>, </a:t>
            </a:r>
            <a:r>
              <a:rPr lang="fr-FR" sz="900" i="1" dirty="0" err="1">
                <a:solidFill>
                  <a:schemeClr val="bg1"/>
                </a:solidFill>
                <a:latin typeface="Helvetica" pitchFamily="50" charset="0"/>
              </a:rPr>
              <a:t>Sweden</a:t>
            </a:r>
            <a:endParaRPr lang="fr-FR" sz="900" i="1" dirty="0">
              <a:solidFill>
                <a:schemeClr val="bg1"/>
              </a:solidFill>
              <a:latin typeface="Helvetica" pitchFamily="50" charset="0"/>
            </a:endParaRPr>
          </a:p>
        </p:txBody>
      </p:sp>
    </p:spTree>
    <p:extLst>
      <p:ext uri="{BB962C8B-B14F-4D97-AF65-F5344CB8AC3E}">
        <p14:creationId xmlns:p14="http://schemas.microsoft.com/office/powerpoint/2010/main" val="5743826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2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13E3FA7-0967-4397-95CE-D0810E05AA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99" r="3851"/>
          <a:stretch/>
        </p:blipFill>
        <p:spPr>
          <a:xfrm>
            <a:off x="-1" y="0"/>
            <a:ext cx="9165501" cy="6858000"/>
          </a:xfrm>
          <a:prstGeom prst="rect">
            <a:avLst/>
          </a:prstGeom>
        </p:spPr>
      </p:pic>
      <p:sp>
        <p:nvSpPr>
          <p:cNvPr id="14" name="TextBox 2"/>
          <p:cNvSpPr txBox="1"/>
          <p:nvPr/>
        </p:nvSpPr>
        <p:spPr>
          <a:xfrm>
            <a:off x="838333" y="692696"/>
            <a:ext cx="7488832" cy="2123658"/>
          </a:xfrm>
          <a:prstGeom prst="rect">
            <a:avLst/>
          </a:prstGeom>
          <a:noFill/>
        </p:spPr>
        <p:txBody>
          <a:bodyPr wrap="square" rtlCol="0">
            <a:spAutoFit/>
          </a:bodyPr>
          <a:lstStyle/>
          <a:p>
            <a:pPr algn="ctr"/>
            <a:r>
              <a:rPr lang="fr-FR" sz="6600" dirty="0">
                <a:solidFill>
                  <a:schemeClr val="bg1"/>
                </a:solidFill>
                <a:latin typeface="Helvetica Condensed" pitchFamily="34" charset="0"/>
              </a:rPr>
              <a:t>CONFERENCE HALLS</a:t>
            </a:r>
          </a:p>
        </p:txBody>
      </p:sp>
      <p:sp>
        <p:nvSpPr>
          <p:cNvPr id="8" name="TextBox 16">
            <a:extLst>
              <a:ext uri="{FF2B5EF4-FFF2-40B4-BE49-F238E27FC236}">
                <a16:creationId xmlns:a16="http://schemas.microsoft.com/office/drawing/2014/main" id="{E7B1EF44-6787-458E-91E5-5D20DD93D736}"/>
              </a:ext>
            </a:extLst>
          </p:cNvPr>
          <p:cNvSpPr txBox="1"/>
          <p:nvPr/>
        </p:nvSpPr>
        <p:spPr>
          <a:xfrm>
            <a:off x="467544" y="6381328"/>
            <a:ext cx="2574032" cy="369332"/>
          </a:xfrm>
          <a:prstGeom prst="rect">
            <a:avLst/>
          </a:prstGeom>
          <a:noFill/>
        </p:spPr>
        <p:txBody>
          <a:bodyPr wrap="square" rtlCol="0">
            <a:spAutoFit/>
          </a:bodyPr>
          <a:lstStyle/>
          <a:p>
            <a:r>
              <a:rPr lang="fr-FR" sz="900" i="1" dirty="0" err="1">
                <a:solidFill>
                  <a:schemeClr val="bg1"/>
                </a:solidFill>
                <a:latin typeface="Helvetica" pitchFamily="50" charset="0"/>
              </a:rPr>
              <a:t>Banqueting</a:t>
            </a:r>
            <a:r>
              <a:rPr lang="fr-FR" sz="900" i="1" dirty="0">
                <a:solidFill>
                  <a:schemeClr val="bg1"/>
                </a:solidFill>
                <a:latin typeface="Helvetica" pitchFamily="50" charset="0"/>
              </a:rPr>
              <a:t> House</a:t>
            </a:r>
          </a:p>
          <a:p>
            <a:r>
              <a:rPr lang="fr-FR" sz="900" i="1" dirty="0">
                <a:solidFill>
                  <a:schemeClr val="bg1"/>
                </a:solidFill>
                <a:latin typeface="Helvetica" pitchFamily="50" charset="0"/>
              </a:rPr>
              <a:t>London, UK</a:t>
            </a:r>
          </a:p>
        </p:txBody>
      </p:sp>
    </p:spTree>
    <p:extLst>
      <p:ext uri="{BB962C8B-B14F-4D97-AF65-F5344CB8AC3E}">
        <p14:creationId xmlns:p14="http://schemas.microsoft.com/office/powerpoint/2010/main" val="174620114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9351" y="6423346"/>
            <a:ext cx="1764196" cy="307777"/>
          </a:xfrm>
          <a:prstGeom prst="rect">
            <a:avLst/>
          </a:prstGeom>
          <a:noFill/>
        </p:spPr>
        <p:txBody>
          <a:bodyPr wrap="square" rtlCol="0">
            <a:spAutoFit/>
          </a:bodyPr>
          <a:lstStyle/>
          <a:p>
            <a:r>
              <a:rPr lang="fr-FR" sz="1400" dirty="0">
                <a:solidFill>
                  <a:schemeClr val="bg1"/>
                </a:solidFill>
                <a:latin typeface="Helvetica" pitchFamily="50" charset="0"/>
              </a:rPr>
              <a:t>www.nexo-sa.com</a:t>
            </a:r>
          </a:p>
        </p:txBody>
      </p:sp>
      <p:sp>
        <p:nvSpPr>
          <p:cNvPr id="2" name="ZoneTexte 1"/>
          <p:cNvSpPr txBox="1"/>
          <p:nvPr/>
        </p:nvSpPr>
        <p:spPr>
          <a:xfrm>
            <a:off x="7740352" y="6533106"/>
            <a:ext cx="2232248" cy="230832"/>
          </a:xfrm>
          <a:prstGeom prst="rect">
            <a:avLst/>
          </a:prstGeom>
          <a:noFill/>
        </p:spPr>
        <p:txBody>
          <a:bodyPr wrap="square" rtlCol="0">
            <a:spAutoFit/>
          </a:bodyPr>
          <a:lstStyle/>
          <a:p>
            <a:r>
              <a:rPr lang="fr-FR" sz="900" dirty="0">
                <a:solidFill>
                  <a:schemeClr val="bg1"/>
                </a:solidFill>
                <a:latin typeface="Helvetica Condensed" pitchFamily="34" charset="0"/>
                <a:cs typeface="MV Boli" panose="02000500030200090000" pitchFamily="2" charset="0"/>
              </a:rPr>
              <a:t>© COPYRIGHT NEXO- 2015</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6648522"/>
            <a:ext cx="2232025"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8640" y="0"/>
            <a:ext cx="10547813" cy="7031875"/>
          </a:xfrm>
          <a:prstGeom prst="rect">
            <a:avLst/>
          </a:prstGeom>
        </p:spPr>
      </p:pic>
      <p:sp>
        <p:nvSpPr>
          <p:cNvPr id="18" name="ZoneTexte 17"/>
          <p:cNvSpPr txBox="1"/>
          <p:nvPr/>
        </p:nvSpPr>
        <p:spPr>
          <a:xfrm>
            <a:off x="0" y="293832"/>
            <a:ext cx="8639640" cy="1107996"/>
          </a:xfrm>
          <a:prstGeom prst="rect">
            <a:avLst/>
          </a:prstGeom>
          <a:noFill/>
        </p:spPr>
        <p:txBody>
          <a:bodyPr wrap="square" rtlCol="0">
            <a:spAutoFit/>
          </a:bodyPr>
          <a:lstStyle/>
          <a:p>
            <a:r>
              <a:rPr lang="fr-FR" sz="6600" b="1" dirty="0">
                <a:solidFill>
                  <a:srgbClr val="E8A66A"/>
                </a:solidFill>
                <a:latin typeface="Helvetica Condensed" pitchFamily="34" charset="0"/>
              </a:rPr>
              <a:t>WHICH SYSTEMS</a:t>
            </a:r>
          </a:p>
        </p:txBody>
      </p:sp>
      <p:sp>
        <p:nvSpPr>
          <p:cNvPr id="8" name="ZoneTexte 7"/>
          <p:cNvSpPr txBox="1"/>
          <p:nvPr/>
        </p:nvSpPr>
        <p:spPr>
          <a:xfrm>
            <a:off x="7852900" y="6695717"/>
            <a:ext cx="1430863" cy="215444"/>
          </a:xfrm>
          <a:prstGeom prst="rect">
            <a:avLst/>
          </a:prstGeom>
          <a:noFill/>
        </p:spPr>
        <p:txBody>
          <a:bodyPr wrap="square" rtlCol="0">
            <a:spAutoFit/>
          </a:bodyPr>
          <a:lstStyle/>
          <a:p>
            <a:r>
              <a:rPr lang="fr-FR" sz="800" dirty="0">
                <a:solidFill>
                  <a:schemeClr val="bg1"/>
                </a:solidFill>
                <a:latin typeface="Helvetica Neue" pitchFamily="50" charset="0"/>
              </a:rPr>
              <a:t>©copyright NEXO-2019</a:t>
            </a:r>
          </a:p>
        </p:txBody>
      </p:sp>
    </p:spTree>
    <p:extLst>
      <p:ext uri="{BB962C8B-B14F-4D97-AF65-F5344CB8AC3E}">
        <p14:creationId xmlns:p14="http://schemas.microsoft.com/office/powerpoint/2010/main" val="317445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004047" y="1262180"/>
            <a:ext cx="3531903" cy="3102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6891" y="78688"/>
            <a:ext cx="1619672" cy="58848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921" y="428532"/>
            <a:ext cx="3835601" cy="861484"/>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3674" b="9489"/>
          <a:stretch/>
        </p:blipFill>
        <p:spPr>
          <a:xfrm>
            <a:off x="820" y="2802548"/>
            <a:ext cx="4448175" cy="4049638"/>
          </a:xfrm>
          <a:prstGeom prst="rect">
            <a:avLst/>
          </a:prstGeom>
        </p:spPr>
      </p:pic>
      <p:pic>
        <p:nvPicPr>
          <p:cNvPr id="8" name="Picture 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0627" r="10013"/>
          <a:stretch/>
        </p:blipFill>
        <p:spPr>
          <a:xfrm>
            <a:off x="5287477" y="2588516"/>
            <a:ext cx="1437831" cy="1203360"/>
          </a:xfrm>
          <a:prstGeom prst="rect">
            <a:avLst/>
          </a:prstGeom>
        </p:spPr>
      </p:pic>
      <p:pic>
        <p:nvPicPr>
          <p:cNvPr id="9" name="Picture 8"/>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38908" y="1196575"/>
            <a:ext cx="1567129" cy="1040854"/>
          </a:xfrm>
          <a:prstGeom prst="rect">
            <a:avLst/>
          </a:prstGeom>
        </p:spPr>
      </p:pic>
      <p:pic>
        <p:nvPicPr>
          <p:cNvPr id="10" name="Picture 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0107" r="22150"/>
          <a:stretch/>
        </p:blipFill>
        <p:spPr>
          <a:xfrm>
            <a:off x="7105649" y="2603071"/>
            <a:ext cx="1141077" cy="1312515"/>
          </a:xfrm>
          <a:prstGeom prst="rect">
            <a:avLst/>
          </a:prstGeom>
        </p:spPr>
      </p:pic>
      <p:pic>
        <p:nvPicPr>
          <p:cNvPr id="11" name="Picture 10"/>
          <p:cNvPicPr>
            <a:picLocks noChangeAspect="1"/>
          </p:cNvPicPr>
          <p:nvPr/>
        </p:nvPicPr>
        <p:blipFill rotWithShape="1">
          <a:blip r:embed="rId9" cstate="print">
            <a:clrChange>
              <a:clrFrom>
                <a:srgbClr val="FFFFFF"/>
              </a:clrFrom>
              <a:clrTo>
                <a:srgbClr val="FFFFFF">
                  <a:alpha val="0"/>
                </a:srgbClr>
              </a:clrTo>
            </a:clrChange>
            <a:grayscl/>
            <a:extLst>
              <a:ext uri="{BEBA8EAE-BF5A-486C-A8C5-ECC9F3942E4B}">
                <a14:imgProps xmlns:a14="http://schemas.microsoft.com/office/drawing/2010/main">
                  <a14:imgLayer r:embed="rId10">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r="7754"/>
          <a:stretch/>
        </p:blipFill>
        <p:spPr>
          <a:xfrm>
            <a:off x="5139165" y="1290016"/>
            <a:ext cx="1579326" cy="896838"/>
          </a:xfrm>
          <a:prstGeom prst="rect">
            <a:avLst/>
          </a:prstGeom>
        </p:spPr>
      </p:pic>
      <p:sp>
        <p:nvSpPr>
          <p:cNvPr id="13" name="TextBox 12"/>
          <p:cNvSpPr txBox="1"/>
          <p:nvPr/>
        </p:nvSpPr>
        <p:spPr>
          <a:xfrm>
            <a:off x="5108512" y="2065296"/>
            <a:ext cx="1556767" cy="738664"/>
          </a:xfrm>
          <a:prstGeom prst="rect">
            <a:avLst/>
          </a:prstGeom>
          <a:noFill/>
        </p:spPr>
        <p:txBody>
          <a:bodyPr wrap="square" rtlCol="0">
            <a:spAutoFit/>
          </a:bodyPr>
          <a:lstStyle/>
          <a:p>
            <a:pPr algn="ctr"/>
            <a:r>
              <a:rPr lang="fr-FR" sz="1400" dirty="0">
                <a:latin typeface="Helvetica" pitchFamily="50" charset="0"/>
              </a:rPr>
              <a:t>STM M28</a:t>
            </a:r>
          </a:p>
          <a:p>
            <a:pPr algn="ctr"/>
            <a:r>
              <a:rPr lang="fr-FR" sz="1400" dirty="0">
                <a:solidFill>
                  <a:srgbClr val="5A5A5A"/>
                </a:solidFill>
                <a:latin typeface="Helvetica" pitchFamily="50" charset="0"/>
              </a:rPr>
              <a:t>Omni-</a:t>
            </a:r>
            <a:r>
              <a:rPr lang="fr-FR" sz="1400" dirty="0" err="1">
                <a:solidFill>
                  <a:srgbClr val="5A5A5A"/>
                </a:solidFill>
                <a:latin typeface="Helvetica" pitchFamily="50" charset="0"/>
              </a:rPr>
              <a:t>purpose</a:t>
            </a:r>
            <a:r>
              <a:rPr lang="fr-FR" sz="1400" dirty="0">
                <a:solidFill>
                  <a:srgbClr val="5A5A5A"/>
                </a:solidFill>
                <a:latin typeface="Helvetica" pitchFamily="50" charset="0"/>
              </a:rPr>
              <a:t> module</a:t>
            </a:r>
          </a:p>
        </p:txBody>
      </p:sp>
      <p:sp>
        <p:nvSpPr>
          <p:cNvPr id="15" name="TextBox 14"/>
          <p:cNvSpPr txBox="1"/>
          <p:nvPr/>
        </p:nvSpPr>
        <p:spPr>
          <a:xfrm>
            <a:off x="6923173" y="2065296"/>
            <a:ext cx="1556767" cy="523220"/>
          </a:xfrm>
          <a:prstGeom prst="rect">
            <a:avLst/>
          </a:prstGeom>
          <a:noFill/>
        </p:spPr>
        <p:txBody>
          <a:bodyPr wrap="square" rtlCol="0">
            <a:spAutoFit/>
          </a:bodyPr>
          <a:lstStyle/>
          <a:p>
            <a:pPr algn="ctr"/>
            <a:r>
              <a:rPr lang="fr-FR" sz="1400" dirty="0">
                <a:latin typeface="Helvetica" pitchFamily="50" charset="0"/>
              </a:rPr>
              <a:t>STM M46</a:t>
            </a:r>
          </a:p>
          <a:p>
            <a:pPr algn="ctr"/>
            <a:r>
              <a:rPr lang="fr-FR" sz="1400" dirty="0">
                <a:solidFill>
                  <a:srgbClr val="5A5A5A"/>
                </a:solidFill>
                <a:latin typeface="Helvetica" pitchFamily="50" charset="0"/>
              </a:rPr>
              <a:t>Main module</a:t>
            </a:r>
          </a:p>
        </p:txBody>
      </p:sp>
      <p:sp>
        <p:nvSpPr>
          <p:cNvPr id="16" name="TextBox 15"/>
          <p:cNvSpPr txBox="1"/>
          <p:nvPr/>
        </p:nvSpPr>
        <p:spPr>
          <a:xfrm>
            <a:off x="5193528" y="3717032"/>
            <a:ext cx="1556767" cy="523220"/>
          </a:xfrm>
          <a:prstGeom prst="rect">
            <a:avLst/>
          </a:prstGeom>
          <a:noFill/>
        </p:spPr>
        <p:txBody>
          <a:bodyPr wrap="square" rtlCol="0">
            <a:spAutoFit/>
          </a:bodyPr>
          <a:lstStyle/>
          <a:p>
            <a:pPr algn="ctr"/>
            <a:r>
              <a:rPr lang="fr-FR" sz="1400" dirty="0">
                <a:latin typeface="Helvetica" pitchFamily="50" charset="0"/>
              </a:rPr>
              <a:t>STM B112</a:t>
            </a:r>
          </a:p>
          <a:p>
            <a:pPr algn="ctr"/>
            <a:r>
              <a:rPr lang="fr-FR" sz="1400" dirty="0">
                <a:solidFill>
                  <a:srgbClr val="5A5A5A"/>
                </a:solidFill>
                <a:latin typeface="Helvetica" pitchFamily="50" charset="0"/>
              </a:rPr>
              <a:t>Bass module</a:t>
            </a:r>
          </a:p>
        </p:txBody>
      </p:sp>
      <p:sp>
        <p:nvSpPr>
          <p:cNvPr id="17" name="TextBox 16"/>
          <p:cNvSpPr txBox="1"/>
          <p:nvPr/>
        </p:nvSpPr>
        <p:spPr>
          <a:xfrm>
            <a:off x="6979184" y="3789040"/>
            <a:ext cx="1556767" cy="523220"/>
          </a:xfrm>
          <a:prstGeom prst="rect">
            <a:avLst/>
          </a:prstGeom>
          <a:noFill/>
        </p:spPr>
        <p:txBody>
          <a:bodyPr wrap="square" rtlCol="0">
            <a:spAutoFit/>
          </a:bodyPr>
          <a:lstStyle/>
          <a:p>
            <a:pPr algn="ctr"/>
            <a:r>
              <a:rPr lang="fr-FR" sz="1400" dirty="0">
                <a:latin typeface="Helvetica" pitchFamily="50" charset="0"/>
              </a:rPr>
              <a:t>STM S118</a:t>
            </a:r>
          </a:p>
          <a:p>
            <a:pPr algn="ctr"/>
            <a:r>
              <a:rPr lang="fr-FR" sz="1400" dirty="0" err="1">
                <a:solidFill>
                  <a:srgbClr val="5A5A5A"/>
                </a:solidFill>
                <a:latin typeface="Helvetica" pitchFamily="50" charset="0"/>
              </a:rPr>
              <a:t>Sub</a:t>
            </a:r>
            <a:r>
              <a:rPr lang="fr-FR" sz="1400" dirty="0">
                <a:solidFill>
                  <a:srgbClr val="5A5A5A"/>
                </a:solidFill>
                <a:latin typeface="Helvetica" pitchFamily="50" charset="0"/>
              </a:rPr>
              <a:t> module</a:t>
            </a:r>
          </a:p>
        </p:txBody>
      </p:sp>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05511" y="5373216"/>
            <a:ext cx="1434393" cy="952694"/>
          </a:xfrm>
          <a:prstGeom prst="rect">
            <a:avLst/>
          </a:prstGeom>
        </p:spPr>
      </p:pic>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58061" y="5384810"/>
            <a:ext cx="1261447" cy="837827"/>
          </a:xfrm>
          <a:prstGeom prst="rect">
            <a:avLst/>
          </a:prstGeom>
        </p:spPr>
      </p:pic>
      <p:sp>
        <p:nvSpPr>
          <p:cNvPr id="21" name="TextBox 20"/>
          <p:cNvSpPr txBox="1"/>
          <p:nvPr/>
        </p:nvSpPr>
        <p:spPr>
          <a:xfrm>
            <a:off x="5482253" y="800515"/>
            <a:ext cx="2713310" cy="461665"/>
          </a:xfrm>
          <a:prstGeom prst="rect">
            <a:avLst/>
          </a:prstGeom>
          <a:noFill/>
        </p:spPr>
        <p:txBody>
          <a:bodyPr wrap="square" rtlCol="0">
            <a:spAutoFit/>
          </a:bodyPr>
          <a:lstStyle/>
          <a:p>
            <a:r>
              <a:rPr lang="fr-FR" sz="2400" dirty="0"/>
              <a:t>Four </a:t>
            </a:r>
            <a:r>
              <a:rPr lang="fr-FR" sz="2400" dirty="0" err="1"/>
              <a:t>core</a:t>
            </a:r>
            <a:r>
              <a:rPr lang="fr-FR" sz="2400" dirty="0"/>
              <a:t> modules</a:t>
            </a:r>
          </a:p>
        </p:txBody>
      </p:sp>
      <p:sp>
        <p:nvSpPr>
          <p:cNvPr id="23" name="TextBox 22"/>
          <p:cNvSpPr txBox="1"/>
          <p:nvPr/>
        </p:nvSpPr>
        <p:spPr>
          <a:xfrm>
            <a:off x="5426622" y="4661190"/>
            <a:ext cx="2952328" cy="461665"/>
          </a:xfrm>
          <a:prstGeom prst="rect">
            <a:avLst/>
          </a:prstGeom>
          <a:noFill/>
        </p:spPr>
        <p:txBody>
          <a:bodyPr wrap="square" rtlCol="0">
            <a:spAutoFit/>
          </a:bodyPr>
          <a:lstStyle/>
          <a:p>
            <a:r>
              <a:rPr lang="fr-FR" sz="2400" dirty="0">
                <a:solidFill>
                  <a:srgbClr val="CDDA4E"/>
                </a:solidFill>
              </a:rPr>
              <a:t>Quick &amp; </a:t>
            </a:r>
            <a:r>
              <a:rPr lang="fr-FR" sz="2400" dirty="0" err="1">
                <a:solidFill>
                  <a:srgbClr val="CDDA4E"/>
                </a:solidFill>
              </a:rPr>
              <a:t>Easy</a:t>
            </a:r>
            <a:r>
              <a:rPr lang="fr-FR" sz="2400" dirty="0"/>
              <a:t> </a:t>
            </a:r>
            <a:r>
              <a:rPr lang="fr-FR" sz="2400" dirty="0" err="1"/>
              <a:t>rigging</a:t>
            </a:r>
            <a:endParaRPr lang="fr-FR" sz="2400" dirty="0"/>
          </a:p>
        </p:txBody>
      </p:sp>
      <p:sp>
        <p:nvSpPr>
          <p:cNvPr id="25" name="TextBox 24"/>
          <p:cNvSpPr txBox="1"/>
          <p:nvPr/>
        </p:nvSpPr>
        <p:spPr>
          <a:xfrm>
            <a:off x="4760386" y="6355059"/>
            <a:ext cx="1204716" cy="307777"/>
          </a:xfrm>
          <a:prstGeom prst="rect">
            <a:avLst/>
          </a:prstGeom>
          <a:noFill/>
        </p:spPr>
        <p:txBody>
          <a:bodyPr wrap="square" rtlCol="0">
            <a:spAutoFit/>
          </a:bodyPr>
          <a:lstStyle/>
          <a:p>
            <a:r>
              <a:rPr lang="fr-FR" sz="1400" dirty="0" err="1">
                <a:solidFill>
                  <a:srgbClr val="5A5A5A"/>
                </a:solidFill>
                <a:latin typeface="Helvetica" pitchFamily="50" charset="0"/>
              </a:rPr>
              <a:t>PistonRig</a:t>
            </a:r>
            <a:r>
              <a:rPr lang="fr-FR" sz="1400" baseline="30000" dirty="0" err="1">
                <a:solidFill>
                  <a:srgbClr val="5A5A5A"/>
                </a:solidFill>
                <a:latin typeface="Helvetica" pitchFamily="50" charset="0"/>
              </a:rPr>
              <a:t>TM</a:t>
            </a:r>
            <a:endParaRPr lang="fr-FR" sz="1400" dirty="0">
              <a:solidFill>
                <a:srgbClr val="5A5A5A"/>
              </a:solidFill>
              <a:latin typeface="Helvetica" pitchFamily="50" charset="0"/>
            </a:endParaRPr>
          </a:p>
        </p:txBody>
      </p:sp>
      <p:sp>
        <p:nvSpPr>
          <p:cNvPr id="26" name="TextBox 25"/>
          <p:cNvSpPr txBox="1"/>
          <p:nvPr/>
        </p:nvSpPr>
        <p:spPr>
          <a:xfrm>
            <a:off x="7676187" y="6224521"/>
            <a:ext cx="1195951" cy="523220"/>
          </a:xfrm>
          <a:prstGeom prst="rect">
            <a:avLst/>
          </a:prstGeom>
          <a:noFill/>
        </p:spPr>
        <p:txBody>
          <a:bodyPr wrap="square" rtlCol="0">
            <a:spAutoFit/>
          </a:bodyPr>
          <a:lstStyle/>
          <a:p>
            <a:pPr algn="ctr"/>
            <a:r>
              <a:rPr lang="fr-FR" sz="1400" dirty="0">
                <a:solidFill>
                  <a:srgbClr val="5A5A5A"/>
                </a:solidFill>
                <a:latin typeface="Helvetica" pitchFamily="50" charset="0"/>
              </a:rPr>
              <a:t>Dolly - </a:t>
            </a:r>
            <a:r>
              <a:rPr lang="fr-FR" sz="1400" dirty="0" err="1">
                <a:solidFill>
                  <a:srgbClr val="5A5A5A"/>
                </a:solidFill>
                <a:latin typeface="Helvetica" pitchFamily="50" charset="0"/>
              </a:rPr>
              <a:t>Wheelboard</a:t>
            </a:r>
            <a:endParaRPr lang="fr-FR" sz="1400" dirty="0">
              <a:solidFill>
                <a:srgbClr val="5A5A5A"/>
              </a:solidFill>
              <a:latin typeface="Helvetica" pitchFamily="50" charset="0"/>
            </a:endParaRPr>
          </a:p>
        </p:txBody>
      </p:sp>
      <p:sp>
        <p:nvSpPr>
          <p:cNvPr id="27" name="TextBox 26"/>
          <p:cNvSpPr txBox="1"/>
          <p:nvPr/>
        </p:nvSpPr>
        <p:spPr>
          <a:xfrm>
            <a:off x="6434734" y="6355059"/>
            <a:ext cx="936104" cy="307777"/>
          </a:xfrm>
          <a:prstGeom prst="rect">
            <a:avLst/>
          </a:prstGeom>
          <a:noFill/>
        </p:spPr>
        <p:txBody>
          <a:bodyPr wrap="square" rtlCol="0">
            <a:spAutoFit/>
          </a:bodyPr>
          <a:lstStyle/>
          <a:p>
            <a:r>
              <a:rPr lang="fr-FR" sz="1400" dirty="0" err="1">
                <a:solidFill>
                  <a:srgbClr val="5A5A5A"/>
                </a:solidFill>
                <a:latin typeface="Helvetica" pitchFamily="50" charset="0"/>
              </a:rPr>
              <a:t>Bumper</a:t>
            </a:r>
            <a:r>
              <a:rPr lang="fr-FR" sz="1400" dirty="0">
                <a:solidFill>
                  <a:srgbClr val="5A5A5A"/>
                </a:solidFill>
                <a:latin typeface="Helvetica" pitchFamily="50" charset="0"/>
              </a:rPr>
              <a:t> </a:t>
            </a:r>
          </a:p>
        </p:txBody>
      </p:sp>
      <p:sp>
        <p:nvSpPr>
          <p:cNvPr id="28" name="Rectangle 27"/>
          <p:cNvSpPr/>
          <p:nvPr/>
        </p:nvSpPr>
        <p:spPr>
          <a:xfrm>
            <a:off x="4448995" y="4661190"/>
            <a:ext cx="4607568" cy="208655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Picture 28"/>
          <p:cNvPicPr>
            <a:picLocks noChangeAspect="1"/>
          </p:cNvPicPr>
          <p:nvPr/>
        </p:nvPicPr>
        <p:blipFill rotWithShape="1">
          <a:blip r:embed="rId13">
            <a:extLst>
              <a:ext uri="{28A0092B-C50C-407E-A947-70E740481C1C}">
                <a14:useLocalDpi xmlns:a14="http://schemas.microsoft.com/office/drawing/2010/main" val="0"/>
              </a:ext>
            </a:extLst>
          </a:blip>
          <a:srcRect t="9557"/>
          <a:stretch/>
        </p:blipFill>
        <p:spPr>
          <a:xfrm>
            <a:off x="6512985" y="5105018"/>
            <a:ext cx="592664" cy="1307374"/>
          </a:xfrm>
          <a:prstGeom prst="rect">
            <a:avLst/>
          </a:prstGeom>
        </p:spPr>
      </p:pic>
    </p:spTree>
    <p:extLst>
      <p:ext uri="{BB962C8B-B14F-4D97-AF65-F5344CB8AC3E}">
        <p14:creationId xmlns:p14="http://schemas.microsoft.com/office/powerpoint/2010/main" val="40474672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500"/>
                                        <p:tgtEl>
                                          <p:spTgt spid="5"/>
                                        </p:tgtEl>
                                      </p:cBhvr>
                                    </p:animEffect>
                                    <p:anim calcmode="lin" valueType="num">
                                      <p:cBhvr>
                                        <p:cTn id="12" dur="1500" fill="hold"/>
                                        <p:tgtEl>
                                          <p:spTgt spid="5"/>
                                        </p:tgtEl>
                                        <p:attrNameLst>
                                          <p:attrName>ppt_x</p:attrName>
                                        </p:attrNameLst>
                                      </p:cBhvr>
                                      <p:tavLst>
                                        <p:tav tm="0">
                                          <p:val>
                                            <p:strVal val="#ppt_x"/>
                                          </p:val>
                                        </p:tav>
                                        <p:tav tm="100000">
                                          <p:val>
                                            <p:strVal val="#ppt_x"/>
                                          </p:val>
                                        </p:tav>
                                      </p:tavLst>
                                    </p:anim>
                                    <p:anim calcmode="lin" valueType="num">
                                      <p:cBhvr>
                                        <p:cTn id="13" dur="15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16" presetClass="entr" presetSubtype="37"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outVertical)">
                                      <p:cBhvr>
                                        <p:cTn id="17" dur="500"/>
                                        <p:tgtEl>
                                          <p:spTgt spid="21"/>
                                        </p:tgtEl>
                                      </p:cBhvr>
                                    </p:animEffect>
                                  </p:childTnLst>
                                </p:cTn>
                              </p:par>
                            </p:childTnLst>
                          </p:cTn>
                        </p:par>
                        <p:par>
                          <p:cTn id="18" fill="hold">
                            <p:stCondLst>
                              <p:cond delay="3000"/>
                            </p:stCondLst>
                            <p:childTnLst>
                              <p:par>
                                <p:cTn id="19" presetID="14" presetClass="entr" presetSubtype="1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par>
                          <p:cTn id="25" fill="hold">
                            <p:stCondLst>
                              <p:cond delay="3500"/>
                            </p:stCondLst>
                            <p:childTnLst>
                              <p:par>
                                <p:cTn id="26" presetID="14" presetClass="entr" presetSubtype="1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par>
                          <p:cTn id="32" fill="hold">
                            <p:stCondLst>
                              <p:cond delay="4000"/>
                            </p:stCondLst>
                            <p:childTnLst>
                              <p:par>
                                <p:cTn id="33" presetID="14" presetClass="entr" presetSubtype="1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randombar(horizontal)">
                                      <p:cBhvr>
                                        <p:cTn id="38" dur="500"/>
                                        <p:tgtEl>
                                          <p:spTgt spid="17"/>
                                        </p:tgtEl>
                                      </p:cBhvr>
                                    </p:animEffect>
                                  </p:childTnLst>
                                </p:cTn>
                              </p:par>
                            </p:childTnLst>
                          </p:cTn>
                        </p:par>
                        <p:par>
                          <p:cTn id="39" fill="hold">
                            <p:stCondLst>
                              <p:cond delay="4500"/>
                            </p:stCondLst>
                            <p:childTnLst>
                              <p:par>
                                <p:cTn id="40" presetID="14" presetClass="entr" presetSubtype="1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randombar(horizontal)">
                                      <p:cBhvr>
                                        <p:cTn id="42" dur="500"/>
                                        <p:tgtEl>
                                          <p:spTgt spid="8"/>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childTnLst>
                          </p:cTn>
                        </p:par>
                        <p:par>
                          <p:cTn id="46" fill="hold">
                            <p:stCondLst>
                              <p:cond delay="5000"/>
                            </p:stCondLst>
                            <p:childTnLst>
                              <p:par>
                                <p:cTn id="47" presetID="6" presetClass="entr" presetSubtype="32" fill="hold" grpId="0"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circle(out)">
                                      <p:cBhvr>
                                        <p:cTn id="49" dur="2000"/>
                                        <p:tgtEl>
                                          <p:spTgt spid="28"/>
                                        </p:tgtEl>
                                      </p:cBhvr>
                                    </p:animEffect>
                                  </p:childTnLst>
                                </p:cTn>
                              </p:par>
                              <p:par>
                                <p:cTn id="50" presetID="6" presetClass="entr" presetSubtype="32"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circle(out)">
                                      <p:cBhvr>
                                        <p:cTn id="52" dur="2000"/>
                                        <p:tgtEl>
                                          <p:spTgt spid="23"/>
                                        </p:tgtEl>
                                      </p:cBhvr>
                                    </p:animEffect>
                                  </p:childTnLst>
                                </p:cTn>
                              </p:par>
                              <p:par>
                                <p:cTn id="53" presetID="6" presetClass="entr" presetSubtype="32"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circle(out)">
                                      <p:cBhvr>
                                        <p:cTn id="55" dur="2000"/>
                                        <p:tgtEl>
                                          <p:spTgt spid="18"/>
                                        </p:tgtEl>
                                      </p:cBhvr>
                                    </p:animEffect>
                                  </p:childTnLst>
                                </p:cTn>
                              </p:par>
                              <p:par>
                                <p:cTn id="56" presetID="6" presetClass="entr" presetSubtype="32"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circle(out)">
                                      <p:cBhvr>
                                        <p:cTn id="58" dur="2000"/>
                                        <p:tgtEl>
                                          <p:spTgt spid="25"/>
                                        </p:tgtEl>
                                      </p:cBhvr>
                                    </p:animEffect>
                                  </p:childTnLst>
                                </p:cTn>
                              </p:par>
                              <p:par>
                                <p:cTn id="59" presetID="6" presetClass="entr" presetSubtype="32"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circle(out)">
                                      <p:cBhvr>
                                        <p:cTn id="61" dur="2000"/>
                                        <p:tgtEl>
                                          <p:spTgt spid="29"/>
                                        </p:tgtEl>
                                      </p:cBhvr>
                                    </p:animEffect>
                                  </p:childTnLst>
                                </p:cTn>
                              </p:par>
                              <p:par>
                                <p:cTn id="62" presetID="6" presetClass="entr" presetSubtype="32"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circle(out)">
                                      <p:cBhvr>
                                        <p:cTn id="64" dur="2000"/>
                                        <p:tgtEl>
                                          <p:spTgt spid="27"/>
                                        </p:tgtEl>
                                      </p:cBhvr>
                                    </p:animEffect>
                                  </p:childTnLst>
                                </p:cTn>
                              </p:par>
                              <p:par>
                                <p:cTn id="65" presetID="6" presetClass="entr" presetSubtype="32"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circle(out)">
                                      <p:cBhvr>
                                        <p:cTn id="67" dur="2000"/>
                                        <p:tgtEl>
                                          <p:spTgt spid="19"/>
                                        </p:tgtEl>
                                      </p:cBhvr>
                                    </p:animEffect>
                                  </p:childTnLst>
                                </p:cTn>
                              </p:par>
                              <p:par>
                                <p:cTn id="68" presetID="6" presetClass="entr" presetSubtype="32"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circle(out)">
                                      <p:cBhvr>
                                        <p:cTn id="70"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21" grpId="0"/>
      <p:bldP spid="23" grpId="0"/>
      <p:bldP spid="25" grpId="0"/>
      <p:bldP spid="26" grpId="0"/>
      <p:bldP spid="27" grpId="0"/>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652121" y="4653137"/>
            <a:ext cx="3404442" cy="2016224"/>
          </a:xfrm>
          <a:prstGeom prst="round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6891" y="78688"/>
            <a:ext cx="1619672" cy="58848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018" y="369478"/>
            <a:ext cx="2086734" cy="1637193"/>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1880" y="0"/>
            <a:ext cx="4073695" cy="3114607"/>
          </a:xfrm>
          <a:prstGeom prst="rect">
            <a:avLst/>
          </a:prstGeom>
        </p:spPr>
      </p:pic>
      <p:sp>
        <p:nvSpPr>
          <p:cNvPr id="15" name="TextBox 14"/>
          <p:cNvSpPr txBox="1"/>
          <p:nvPr/>
        </p:nvSpPr>
        <p:spPr>
          <a:xfrm>
            <a:off x="35496" y="2307773"/>
            <a:ext cx="5399103" cy="1200329"/>
          </a:xfrm>
          <a:prstGeom prst="rect">
            <a:avLst/>
          </a:prstGeom>
          <a:noFill/>
        </p:spPr>
        <p:txBody>
          <a:bodyPr wrap="square" rtlCol="0">
            <a:spAutoFit/>
          </a:bodyPr>
          <a:lstStyle/>
          <a:p>
            <a:pPr lvl="0"/>
            <a:r>
              <a:rPr lang="fr-FR" sz="2400" dirty="0">
                <a:latin typeface="Helvetica Condensed" pitchFamily="34" charset="0"/>
              </a:rPr>
              <a:t>THE COMPACT SOUND SYSTEM THAT FITS INTO </a:t>
            </a:r>
            <a:r>
              <a:rPr lang="fr-FR" sz="2400" b="1" dirty="0">
                <a:solidFill>
                  <a:srgbClr val="92D050"/>
                </a:solidFill>
                <a:latin typeface="Helvetica Condensed" pitchFamily="34" charset="0"/>
              </a:rPr>
              <a:t> </a:t>
            </a:r>
            <a:r>
              <a:rPr lang="fr-FR" sz="2400" dirty="0">
                <a:solidFill>
                  <a:srgbClr val="0070C0"/>
                </a:solidFill>
                <a:latin typeface="Helvetica Condensed" pitchFamily="34" charset="0"/>
              </a:rPr>
              <a:t>ANY</a:t>
            </a:r>
            <a:r>
              <a:rPr lang="fr-FR" sz="2400" dirty="0">
                <a:solidFill>
                  <a:prstClr val="black"/>
                </a:solidFill>
                <a:latin typeface="Helvetica Condensed" pitchFamily="34" charset="0"/>
              </a:rPr>
              <a:t> </a:t>
            </a:r>
            <a:r>
              <a:rPr lang="fr-FR" sz="2400" dirty="0">
                <a:latin typeface="Helvetica Condensed" pitchFamily="34" charset="0"/>
              </a:rPr>
              <a:t>ENVIRONMENT</a:t>
            </a: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6485" y="5285732"/>
            <a:ext cx="1315293" cy="1217084"/>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2122"/>
          <a:stretch/>
        </p:blipFill>
        <p:spPr>
          <a:xfrm>
            <a:off x="184099" y="4273621"/>
            <a:ext cx="1531153" cy="2266747"/>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5171" y="4273621"/>
            <a:ext cx="1295134" cy="2146685"/>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91366" y="4273621"/>
            <a:ext cx="1272867" cy="2137144"/>
          </a:xfrm>
          <a:prstGeom prst="rect">
            <a:avLst/>
          </a:prstGeom>
        </p:spPr>
      </p:pic>
      <p:sp>
        <p:nvSpPr>
          <p:cNvPr id="20" name="TextBox 19"/>
          <p:cNvSpPr txBox="1"/>
          <p:nvPr/>
        </p:nvSpPr>
        <p:spPr>
          <a:xfrm>
            <a:off x="134066" y="3635377"/>
            <a:ext cx="1422675" cy="384721"/>
          </a:xfrm>
          <a:prstGeom prst="rect">
            <a:avLst/>
          </a:prstGeom>
          <a:noFill/>
        </p:spPr>
        <p:txBody>
          <a:bodyPr wrap="square" rtlCol="0">
            <a:spAutoFit/>
          </a:bodyPr>
          <a:lstStyle/>
          <a:p>
            <a:r>
              <a:rPr lang="fr-FR" sz="1900" dirty="0">
                <a:solidFill>
                  <a:srgbClr val="5A5A5A"/>
                </a:solidFill>
                <a:latin typeface="Helvetica Condensed" pitchFamily="34" charset="0"/>
              </a:rPr>
              <a:t>Live </a:t>
            </a:r>
            <a:r>
              <a:rPr lang="fr-FR" sz="1900" dirty="0" err="1">
                <a:solidFill>
                  <a:srgbClr val="5A5A5A"/>
                </a:solidFill>
                <a:latin typeface="Helvetica Condensed" pitchFamily="34" charset="0"/>
              </a:rPr>
              <a:t>events</a:t>
            </a:r>
            <a:endParaRPr lang="fr-FR" sz="1900" dirty="0">
              <a:solidFill>
                <a:srgbClr val="5A5A5A"/>
              </a:solidFill>
              <a:latin typeface="Helvetica Condensed" pitchFamily="34" charset="0"/>
            </a:endParaRPr>
          </a:p>
        </p:txBody>
      </p:sp>
      <p:sp>
        <p:nvSpPr>
          <p:cNvPr id="21" name="TextBox 20"/>
          <p:cNvSpPr txBox="1"/>
          <p:nvPr/>
        </p:nvSpPr>
        <p:spPr>
          <a:xfrm>
            <a:off x="1908498" y="3609698"/>
            <a:ext cx="1755918" cy="384721"/>
          </a:xfrm>
          <a:prstGeom prst="rect">
            <a:avLst/>
          </a:prstGeom>
          <a:noFill/>
        </p:spPr>
        <p:txBody>
          <a:bodyPr wrap="square" rtlCol="0">
            <a:spAutoFit/>
          </a:bodyPr>
          <a:lstStyle/>
          <a:p>
            <a:r>
              <a:rPr lang="fr-FR" sz="1900" dirty="0" err="1">
                <a:solidFill>
                  <a:srgbClr val="5A5A5A"/>
                </a:solidFill>
                <a:latin typeface="Helvetica Condensed" pitchFamily="34" charset="0"/>
              </a:rPr>
              <a:t>Corporate</a:t>
            </a:r>
            <a:r>
              <a:rPr lang="fr-FR" sz="1900" dirty="0">
                <a:solidFill>
                  <a:srgbClr val="5A5A5A"/>
                </a:solidFill>
                <a:latin typeface="Helvetica Condensed" pitchFamily="34" charset="0"/>
              </a:rPr>
              <a:t> A/V</a:t>
            </a:r>
          </a:p>
        </p:txBody>
      </p:sp>
      <p:sp>
        <p:nvSpPr>
          <p:cNvPr id="22" name="TextBox 21"/>
          <p:cNvSpPr txBox="1"/>
          <p:nvPr/>
        </p:nvSpPr>
        <p:spPr>
          <a:xfrm>
            <a:off x="3664416" y="3463504"/>
            <a:ext cx="2212964" cy="677108"/>
          </a:xfrm>
          <a:prstGeom prst="rect">
            <a:avLst/>
          </a:prstGeom>
          <a:noFill/>
        </p:spPr>
        <p:txBody>
          <a:bodyPr wrap="square" rtlCol="0">
            <a:spAutoFit/>
          </a:bodyPr>
          <a:lstStyle/>
          <a:p>
            <a:pPr algn="ctr"/>
            <a:r>
              <a:rPr lang="fr-FR" sz="1900" dirty="0" err="1">
                <a:solidFill>
                  <a:srgbClr val="5A5A5A"/>
                </a:solidFill>
                <a:latin typeface="Helvetica Condensed" pitchFamily="34" charset="0"/>
              </a:rPr>
              <a:t>Theatres</a:t>
            </a:r>
            <a:r>
              <a:rPr lang="fr-FR" sz="1900" dirty="0">
                <a:solidFill>
                  <a:srgbClr val="5A5A5A"/>
                </a:solidFill>
                <a:latin typeface="Helvetica Condensed" pitchFamily="34" charset="0"/>
              </a:rPr>
              <a:t> </a:t>
            </a:r>
          </a:p>
          <a:p>
            <a:pPr algn="ctr"/>
            <a:r>
              <a:rPr lang="fr-FR" sz="1900" dirty="0" err="1">
                <a:solidFill>
                  <a:srgbClr val="5A5A5A"/>
                </a:solidFill>
                <a:latin typeface="Helvetica Condensed" pitchFamily="34" charset="0"/>
              </a:rPr>
              <a:t>Conference</a:t>
            </a:r>
            <a:r>
              <a:rPr lang="fr-FR" sz="1900" dirty="0">
                <a:solidFill>
                  <a:srgbClr val="5A5A5A"/>
                </a:solidFill>
                <a:latin typeface="Helvetica Condensed" pitchFamily="34" charset="0"/>
              </a:rPr>
              <a:t> halls</a:t>
            </a:r>
          </a:p>
        </p:txBody>
      </p:sp>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79945" y="5244572"/>
            <a:ext cx="1477390" cy="1258244"/>
          </a:xfrm>
          <a:prstGeom prst="rect">
            <a:avLst/>
          </a:prstGeom>
        </p:spPr>
      </p:pic>
      <p:sp>
        <p:nvSpPr>
          <p:cNvPr id="26" name="TextBox 25"/>
          <p:cNvSpPr txBox="1"/>
          <p:nvPr/>
        </p:nvSpPr>
        <p:spPr>
          <a:xfrm>
            <a:off x="5779945" y="4686109"/>
            <a:ext cx="1455031" cy="523220"/>
          </a:xfrm>
          <a:prstGeom prst="rect">
            <a:avLst/>
          </a:prstGeom>
          <a:noFill/>
        </p:spPr>
        <p:txBody>
          <a:bodyPr wrap="square" rtlCol="0">
            <a:spAutoFit/>
          </a:bodyPr>
          <a:lstStyle/>
          <a:p>
            <a:pPr algn="ctr"/>
            <a:r>
              <a:rPr lang="fr-FR" sz="1400" dirty="0">
                <a:latin typeface="Helvetica Condensed" pitchFamily="34" charset="0"/>
              </a:rPr>
              <a:t>NEXO </a:t>
            </a:r>
            <a:r>
              <a:rPr lang="fr-FR" sz="1400" dirty="0" err="1">
                <a:latin typeface="Helvetica Condensed" pitchFamily="34" charset="0"/>
              </a:rPr>
              <a:t>Skeleton</a:t>
            </a:r>
            <a:r>
              <a:rPr lang="fr-FR" sz="1400" dirty="0">
                <a:latin typeface="Helvetica Condensed" pitchFamily="34" charset="0"/>
              </a:rPr>
              <a:t> </a:t>
            </a:r>
            <a:r>
              <a:rPr lang="fr-FR" sz="1400" dirty="0" err="1">
                <a:latin typeface="Helvetica Condensed" pitchFamily="34" charset="0"/>
              </a:rPr>
              <a:t>Rigging</a:t>
            </a:r>
            <a:r>
              <a:rPr lang="fr-FR" sz="1400" dirty="0">
                <a:latin typeface="Helvetica Condensed" pitchFamily="34" charset="0"/>
              </a:rPr>
              <a:t> System</a:t>
            </a:r>
          </a:p>
        </p:txBody>
      </p:sp>
      <p:sp>
        <p:nvSpPr>
          <p:cNvPr id="27" name="TextBox 26"/>
          <p:cNvSpPr txBox="1"/>
          <p:nvPr/>
        </p:nvSpPr>
        <p:spPr>
          <a:xfrm>
            <a:off x="7489099" y="4721353"/>
            <a:ext cx="1567464" cy="523220"/>
          </a:xfrm>
          <a:prstGeom prst="rect">
            <a:avLst/>
          </a:prstGeom>
          <a:noFill/>
        </p:spPr>
        <p:txBody>
          <a:bodyPr wrap="square" rtlCol="0">
            <a:spAutoFit/>
          </a:bodyPr>
          <a:lstStyle/>
          <a:p>
            <a:pPr algn="ctr"/>
            <a:r>
              <a:rPr lang="fr-FR" sz="1400" dirty="0" err="1">
                <a:latin typeface="Helvetica Condensed" pitchFamily="34" charset="0"/>
              </a:rPr>
              <a:t>Customized</a:t>
            </a:r>
            <a:r>
              <a:rPr lang="fr-FR" sz="1400" dirty="0">
                <a:latin typeface="Helvetica Condensed" pitchFamily="34" charset="0"/>
              </a:rPr>
              <a:t> RAL </a:t>
            </a:r>
            <a:r>
              <a:rPr lang="fr-FR" sz="1400" dirty="0" err="1">
                <a:latin typeface="Helvetica Condensed" pitchFamily="34" charset="0"/>
              </a:rPr>
              <a:t>Colours</a:t>
            </a:r>
            <a:endParaRPr lang="fr-FR" sz="1400" dirty="0">
              <a:latin typeface="Helvetica Condensed" pitchFamily="34" charset="0"/>
            </a:endParaRPr>
          </a:p>
        </p:txBody>
      </p:sp>
    </p:spTree>
    <p:extLst>
      <p:ext uri="{BB962C8B-B14F-4D97-AF65-F5344CB8AC3E}">
        <p14:creationId xmlns:p14="http://schemas.microsoft.com/office/powerpoint/2010/main" val="15945567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2000"/>
                                        <p:tgtEl>
                                          <p:spTgt spid="15"/>
                                        </p:tgtEl>
                                      </p:cBhvr>
                                    </p:animEffect>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42"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childTnLst>
                          </p:cTn>
                        </p:par>
                        <p:par>
                          <p:cTn id="49" fill="hold">
                            <p:stCondLst>
                              <p:cond delay="6000"/>
                            </p:stCondLst>
                            <p:childTnLst>
                              <p:par>
                                <p:cTn id="50" presetID="16" presetClass="entr" presetSubtype="37"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outVertical)">
                                      <p:cBhvr>
                                        <p:cTn id="52" dur="1000"/>
                                        <p:tgtEl>
                                          <p:spTgt spid="24"/>
                                        </p:tgtEl>
                                      </p:cBhvr>
                                    </p:animEffect>
                                  </p:childTnLst>
                                </p:cTn>
                              </p:par>
                              <p:par>
                                <p:cTn id="53" presetID="16" presetClass="entr" presetSubtype="37"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outVertical)">
                                      <p:cBhvr>
                                        <p:cTn id="55" dur="1000"/>
                                        <p:tgtEl>
                                          <p:spTgt spid="26"/>
                                        </p:tgtEl>
                                      </p:cBhvr>
                                    </p:animEffect>
                                  </p:childTnLst>
                                </p:cTn>
                              </p:par>
                              <p:par>
                                <p:cTn id="56" presetID="16" presetClass="entr" presetSubtype="37"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outVertical)">
                                      <p:cBhvr>
                                        <p:cTn id="58" dur="1000"/>
                                        <p:tgtEl>
                                          <p:spTgt spid="23"/>
                                        </p:tgtEl>
                                      </p:cBhvr>
                                    </p:animEffect>
                                  </p:childTnLst>
                                </p:cTn>
                              </p:par>
                              <p:par>
                                <p:cTn id="59" presetID="16" presetClass="entr" presetSubtype="37"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barn(outVertical)">
                                      <p:cBhvr>
                                        <p:cTn id="61" dur="1000"/>
                                        <p:tgtEl>
                                          <p:spTgt spid="16"/>
                                        </p:tgtEl>
                                      </p:cBhvr>
                                    </p:animEffect>
                                  </p:childTnLst>
                                </p:cTn>
                              </p:par>
                              <p:par>
                                <p:cTn id="62" presetID="16" presetClass="entr" presetSubtype="37"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barn(outVertical)">
                                      <p:cBhvr>
                                        <p:cTn id="6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5" grpId="0"/>
      <p:bldP spid="20" grpId="0"/>
      <p:bldP spid="21" grpId="0"/>
      <p:bldP spid="22" grpId="0"/>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6891" y="78688"/>
            <a:ext cx="1619672" cy="588481"/>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491125"/>
            <a:ext cx="1905262" cy="1462448"/>
          </a:xfrm>
          <a:prstGeom prst="rect">
            <a:avLst/>
          </a:prstGeom>
        </p:spPr>
      </p:pic>
      <p:pic>
        <p:nvPicPr>
          <p:cNvPr id="6" name="Image 5"/>
          <p:cNvPicPr>
            <a:picLocks noChangeAspect="1"/>
          </p:cNvPicPr>
          <p:nvPr/>
        </p:nvPicPr>
        <p:blipFill rotWithShape="1">
          <a:blip r:embed="rId5">
            <a:extLst>
              <a:ext uri="{28A0092B-C50C-407E-A947-70E740481C1C}">
                <a14:useLocalDpi xmlns:a14="http://schemas.microsoft.com/office/drawing/2010/main" val="0"/>
              </a:ext>
            </a:extLst>
          </a:blip>
          <a:srcRect r="11854"/>
          <a:stretch/>
        </p:blipFill>
        <p:spPr>
          <a:xfrm>
            <a:off x="5029877" y="1623"/>
            <a:ext cx="2432843" cy="6858000"/>
          </a:xfrm>
          <a:prstGeom prst="rect">
            <a:avLst/>
          </a:prstGeom>
        </p:spPr>
      </p:pic>
      <p:sp>
        <p:nvSpPr>
          <p:cNvPr id="15" name="TextBox 14"/>
          <p:cNvSpPr txBox="1"/>
          <p:nvPr/>
        </p:nvSpPr>
        <p:spPr>
          <a:xfrm>
            <a:off x="323528" y="2362308"/>
            <a:ext cx="5055254" cy="830997"/>
          </a:xfrm>
          <a:prstGeom prst="rect">
            <a:avLst/>
          </a:prstGeom>
          <a:noFill/>
        </p:spPr>
        <p:txBody>
          <a:bodyPr wrap="square" rtlCol="0">
            <a:spAutoFit/>
          </a:bodyPr>
          <a:lstStyle/>
          <a:p>
            <a:pPr lvl="0"/>
            <a:r>
              <a:rPr lang="en-GB" sz="2400" dirty="0">
                <a:latin typeface="Helvetica Condensed" pitchFamily="34" charset="0"/>
              </a:rPr>
              <a:t>THE WORLD'S MOST ADVANCED </a:t>
            </a:r>
            <a:r>
              <a:rPr lang="fr-FR" sz="2400" dirty="0">
                <a:solidFill>
                  <a:srgbClr val="0070C0"/>
                </a:solidFill>
                <a:latin typeface="Helvetica Condensed" pitchFamily="34" charset="0"/>
              </a:rPr>
              <a:t>COMPACT</a:t>
            </a:r>
            <a:r>
              <a:rPr lang="en-GB" sz="2400" dirty="0">
                <a:latin typeface="Helvetica Condensed" pitchFamily="34" charset="0"/>
              </a:rPr>
              <a:t> LINE ARRAY</a:t>
            </a:r>
            <a:endParaRPr lang="fr-FR" sz="2400" dirty="0">
              <a:latin typeface="Helvetica Condensed" pitchFamily="34" charset="0"/>
            </a:endParaRPr>
          </a:p>
        </p:txBody>
      </p:sp>
      <p:pic>
        <p:nvPicPr>
          <p:cNvPr id="7"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9792" y="1029482"/>
            <a:ext cx="2016224" cy="687217"/>
          </a:xfrm>
          <a:prstGeom prst="rect">
            <a:avLst/>
          </a:prstGeom>
        </p:spPr>
      </p:pic>
      <p:sp>
        <p:nvSpPr>
          <p:cNvPr id="28" name="TextBox 19"/>
          <p:cNvSpPr txBox="1"/>
          <p:nvPr/>
        </p:nvSpPr>
        <p:spPr>
          <a:xfrm>
            <a:off x="1545088" y="5710272"/>
            <a:ext cx="1845646" cy="353943"/>
          </a:xfrm>
          <a:prstGeom prst="rect">
            <a:avLst/>
          </a:prstGeom>
          <a:noFill/>
        </p:spPr>
        <p:txBody>
          <a:bodyPr wrap="square" rtlCol="0">
            <a:spAutoFit/>
          </a:bodyPr>
          <a:lstStyle/>
          <a:p>
            <a:pPr algn="ctr"/>
            <a:r>
              <a:rPr lang="fr-FR" sz="1700" dirty="0">
                <a:solidFill>
                  <a:srgbClr val="5A5A5A"/>
                </a:solidFill>
                <a:latin typeface="Helvetica Condensed" pitchFamily="34" charset="0"/>
              </a:rPr>
              <a:t>Public </a:t>
            </a:r>
            <a:r>
              <a:rPr lang="fr-FR" sz="1700" dirty="0" err="1">
                <a:solidFill>
                  <a:srgbClr val="5A5A5A"/>
                </a:solidFill>
                <a:latin typeface="Helvetica Condensed" pitchFamily="34" charset="0"/>
              </a:rPr>
              <a:t>Spaces</a:t>
            </a:r>
            <a:endParaRPr lang="fr-FR" sz="1700" dirty="0">
              <a:solidFill>
                <a:srgbClr val="5A5A5A"/>
              </a:solidFill>
              <a:latin typeface="Helvetica Condensed" pitchFamily="34" charset="0"/>
            </a:endParaRPr>
          </a:p>
        </p:txBody>
      </p:sp>
      <p:sp>
        <p:nvSpPr>
          <p:cNvPr id="29" name="Rectangle 28"/>
          <p:cNvSpPr/>
          <p:nvPr/>
        </p:nvSpPr>
        <p:spPr>
          <a:xfrm>
            <a:off x="300947" y="4029951"/>
            <a:ext cx="4572000" cy="646331"/>
          </a:xfrm>
          <a:prstGeom prst="rect">
            <a:avLst/>
          </a:prstGeom>
        </p:spPr>
        <p:txBody>
          <a:bodyPr>
            <a:spAutoFit/>
          </a:bodyPr>
          <a:lstStyle/>
          <a:p>
            <a:pPr marL="285750" indent="-285750">
              <a:buFont typeface="Arial" panose="020B0604020202020204" pitchFamily="34" charset="0"/>
              <a:buChar char="•"/>
            </a:pPr>
            <a:r>
              <a:rPr lang="en-GB" dirty="0">
                <a:latin typeface="Helvetica" pitchFamily="50" charset="0"/>
              </a:rPr>
              <a:t>TÜV-compliant integral rigging system with no “loose parts”.</a:t>
            </a:r>
          </a:p>
        </p:txBody>
      </p:sp>
      <p:sp>
        <p:nvSpPr>
          <p:cNvPr id="14" name="Rectangle 13"/>
          <p:cNvSpPr/>
          <p:nvPr/>
        </p:nvSpPr>
        <p:spPr>
          <a:xfrm>
            <a:off x="300947" y="4801034"/>
            <a:ext cx="4572000" cy="646331"/>
          </a:xfrm>
          <a:prstGeom prst="rect">
            <a:avLst/>
          </a:prstGeom>
        </p:spPr>
        <p:txBody>
          <a:bodyPr>
            <a:spAutoFit/>
          </a:bodyPr>
          <a:lstStyle/>
          <a:p>
            <a:pPr marL="285750" indent="-285750">
              <a:buFont typeface="Arial" panose="020B0604020202020204" pitchFamily="34" charset="0"/>
              <a:buChar char="•"/>
            </a:pPr>
            <a:r>
              <a:rPr lang="en-GB" dirty="0">
                <a:latin typeface="Helvetica" pitchFamily="50" charset="0"/>
              </a:rPr>
              <a:t>Twice as powerful as the GEO M6, making it ideal for :</a:t>
            </a:r>
          </a:p>
        </p:txBody>
      </p:sp>
      <p:sp>
        <p:nvSpPr>
          <p:cNvPr id="31" name="Rectangle 30"/>
          <p:cNvSpPr/>
          <p:nvPr/>
        </p:nvSpPr>
        <p:spPr>
          <a:xfrm>
            <a:off x="2727848" y="6381328"/>
            <a:ext cx="2786789" cy="369332"/>
          </a:xfrm>
          <a:prstGeom prst="rect">
            <a:avLst/>
          </a:prstGeom>
        </p:spPr>
        <p:txBody>
          <a:bodyPr wrap="none">
            <a:spAutoFit/>
          </a:bodyPr>
          <a:lstStyle/>
          <a:p>
            <a:r>
              <a:rPr lang="en-GB" dirty="0">
                <a:latin typeface="Helvetica" pitchFamily="50" charset="0"/>
              </a:rPr>
              <a:t>…with </a:t>
            </a:r>
            <a:r>
              <a:rPr lang="en-GB" b="1" dirty="0">
                <a:latin typeface="Helvetica" pitchFamily="50" charset="0"/>
              </a:rPr>
              <a:t>larger audiences</a:t>
            </a:r>
            <a:r>
              <a:rPr lang="en-GB" dirty="0">
                <a:latin typeface="Helvetica" pitchFamily="50" charset="0"/>
              </a:rPr>
              <a:t>.</a:t>
            </a:r>
          </a:p>
        </p:txBody>
      </p:sp>
      <p:sp>
        <p:nvSpPr>
          <p:cNvPr id="32" name="TextBox 19"/>
          <p:cNvSpPr txBox="1"/>
          <p:nvPr/>
        </p:nvSpPr>
        <p:spPr>
          <a:xfrm>
            <a:off x="-91766" y="5579466"/>
            <a:ext cx="1845646" cy="615553"/>
          </a:xfrm>
          <a:prstGeom prst="rect">
            <a:avLst/>
          </a:prstGeom>
          <a:noFill/>
        </p:spPr>
        <p:txBody>
          <a:bodyPr wrap="square" rtlCol="0">
            <a:spAutoFit/>
          </a:bodyPr>
          <a:lstStyle/>
          <a:p>
            <a:pPr algn="ctr"/>
            <a:r>
              <a:rPr lang="fr-FR" sz="1700" dirty="0" err="1">
                <a:solidFill>
                  <a:srgbClr val="5A5A5A"/>
                </a:solidFill>
                <a:latin typeface="Helvetica Condensed" pitchFamily="34" charset="0"/>
              </a:rPr>
              <a:t>Theatres</a:t>
            </a:r>
            <a:r>
              <a:rPr lang="fr-FR" sz="1700" dirty="0">
                <a:solidFill>
                  <a:srgbClr val="5A5A5A"/>
                </a:solidFill>
                <a:latin typeface="Helvetica Condensed" pitchFamily="34" charset="0"/>
              </a:rPr>
              <a:t>/ </a:t>
            </a:r>
          </a:p>
          <a:p>
            <a:pPr algn="ctr"/>
            <a:r>
              <a:rPr lang="fr-FR" sz="1700" dirty="0" err="1">
                <a:solidFill>
                  <a:srgbClr val="5A5A5A"/>
                </a:solidFill>
                <a:latin typeface="Helvetica Condensed" pitchFamily="34" charset="0"/>
              </a:rPr>
              <a:t>Conferences</a:t>
            </a:r>
            <a:endParaRPr lang="fr-FR" sz="1700" dirty="0">
              <a:solidFill>
                <a:srgbClr val="5A5A5A"/>
              </a:solidFill>
              <a:latin typeface="Helvetica Condensed" pitchFamily="34" charset="0"/>
            </a:endParaRPr>
          </a:p>
        </p:txBody>
      </p:sp>
      <p:sp>
        <p:nvSpPr>
          <p:cNvPr id="33" name="TextBox 19"/>
          <p:cNvSpPr txBox="1"/>
          <p:nvPr/>
        </p:nvSpPr>
        <p:spPr>
          <a:xfrm>
            <a:off x="3390734" y="5673435"/>
            <a:ext cx="1845646" cy="615553"/>
          </a:xfrm>
          <a:prstGeom prst="rect">
            <a:avLst/>
          </a:prstGeom>
          <a:noFill/>
        </p:spPr>
        <p:txBody>
          <a:bodyPr wrap="square" rtlCol="0">
            <a:spAutoFit/>
          </a:bodyPr>
          <a:lstStyle/>
          <a:p>
            <a:pPr algn="ctr"/>
            <a:r>
              <a:rPr lang="fr-FR" sz="1700" dirty="0">
                <a:solidFill>
                  <a:srgbClr val="5A5A5A"/>
                </a:solidFill>
                <a:latin typeface="Helvetica Condensed" pitchFamily="34" charset="0"/>
              </a:rPr>
              <a:t>Live Events/</a:t>
            </a:r>
          </a:p>
          <a:p>
            <a:pPr algn="ctr"/>
            <a:r>
              <a:rPr lang="fr-FR" sz="1700" dirty="0">
                <a:solidFill>
                  <a:srgbClr val="5A5A5A"/>
                </a:solidFill>
                <a:latin typeface="Helvetica Condensed" pitchFamily="34" charset="0"/>
              </a:rPr>
              <a:t>Live Music</a:t>
            </a:r>
          </a:p>
        </p:txBody>
      </p:sp>
      <p:sp>
        <p:nvSpPr>
          <p:cNvPr id="34" name="Rectangle 33"/>
          <p:cNvSpPr/>
          <p:nvPr/>
        </p:nvSpPr>
        <p:spPr>
          <a:xfrm>
            <a:off x="300947" y="3369905"/>
            <a:ext cx="4572000" cy="369332"/>
          </a:xfrm>
          <a:prstGeom prst="rect">
            <a:avLst/>
          </a:prstGeom>
        </p:spPr>
        <p:txBody>
          <a:bodyPr>
            <a:spAutoFit/>
          </a:bodyPr>
          <a:lstStyle/>
          <a:p>
            <a:pPr marL="285750" indent="-285750">
              <a:buFont typeface="Arial" panose="020B0604020202020204" pitchFamily="34" charset="0"/>
              <a:buChar char="•"/>
            </a:pPr>
            <a:r>
              <a:rPr lang="en-GB" dirty="0">
                <a:latin typeface="Helvetica" pitchFamily="50" charset="0"/>
              </a:rPr>
              <a:t>Install or touring versions</a:t>
            </a:r>
          </a:p>
        </p:txBody>
      </p:sp>
    </p:spTree>
    <p:extLst>
      <p:ext uri="{BB962C8B-B14F-4D97-AF65-F5344CB8AC3E}">
        <p14:creationId xmlns:p14="http://schemas.microsoft.com/office/powerpoint/2010/main" val="33674941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5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50"/>
                            </p:stCondLst>
                            <p:childTnLst>
                              <p:par>
                                <p:cTn id="13" presetID="47"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500"/>
                                        <p:tgtEl>
                                          <p:spTgt spid="6"/>
                                        </p:tgtEl>
                                      </p:cBhvr>
                                    </p:animEffect>
                                    <p:anim calcmode="lin" valueType="num">
                                      <p:cBhvr>
                                        <p:cTn id="16" dur="1500" fill="hold"/>
                                        <p:tgtEl>
                                          <p:spTgt spid="6"/>
                                        </p:tgtEl>
                                        <p:attrNameLst>
                                          <p:attrName>ppt_x</p:attrName>
                                        </p:attrNameLst>
                                      </p:cBhvr>
                                      <p:tavLst>
                                        <p:tav tm="0">
                                          <p:val>
                                            <p:strVal val="#ppt_x"/>
                                          </p:val>
                                        </p:tav>
                                        <p:tav tm="100000">
                                          <p:val>
                                            <p:strVal val="#ppt_x"/>
                                          </p:val>
                                        </p:tav>
                                      </p:tavLst>
                                    </p:anim>
                                    <p:anim calcmode="lin" valueType="num">
                                      <p:cBhvr>
                                        <p:cTn id="17" dur="15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2550"/>
                            </p:stCondLst>
                            <p:childTnLst>
                              <p:par>
                                <p:cTn id="19" presetID="16" presetClass="entr" presetSubtype="37"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outVertical)">
                                      <p:cBhvr>
                                        <p:cTn id="21" dur="125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left)">
                                      <p:cBhvr>
                                        <p:cTn id="26" dur="1250"/>
                                        <p:tgtEl>
                                          <p:spTgt spid="34"/>
                                        </p:tgtEl>
                                      </p:cBhvr>
                                    </p:animEffect>
                                  </p:childTnLst>
                                </p:cTn>
                              </p:par>
                              <p:par>
                                <p:cTn id="27" presetID="22" presetClass="entr" presetSubtype="8" fill="hold" grpId="0" nodeType="withEffect">
                                  <p:stCondLst>
                                    <p:cond delay="10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1250"/>
                                        <p:tgtEl>
                                          <p:spTgt spid="29"/>
                                        </p:tgtEl>
                                      </p:cBhvr>
                                    </p:animEffect>
                                  </p:childTnLst>
                                </p:cTn>
                              </p:par>
                              <p:par>
                                <p:cTn id="30" presetID="22" presetClass="entr" presetSubtype="8" fill="hold" grpId="0" nodeType="withEffect">
                                  <p:stCondLst>
                                    <p:cond delay="10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1250"/>
                                        <p:tgtEl>
                                          <p:spTgt spid="14"/>
                                        </p:tgtEl>
                                      </p:cBhvr>
                                    </p:animEffect>
                                  </p:childTnLst>
                                </p:cTn>
                              </p:par>
                            </p:childTnLst>
                          </p:cTn>
                        </p:par>
                        <p:par>
                          <p:cTn id="33" fill="hold">
                            <p:stCondLst>
                              <p:cond delay="1350"/>
                            </p:stCondLst>
                            <p:childTnLst>
                              <p:par>
                                <p:cTn id="34" presetID="10" presetClass="entr" presetSubtype="0"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grpId="0" nodeType="withEffect">
                                  <p:stCondLst>
                                    <p:cond delay="25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par>
                          <p:cTn id="43" fill="hold">
                            <p:stCondLst>
                              <p:cond delay="2100"/>
                            </p:stCondLst>
                            <p:childTnLst>
                              <p:par>
                                <p:cTn id="44" presetID="53" presetClass="entr" presetSubtype="16" fill="hold" grpId="0" nodeType="after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750" fill="hold"/>
                                        <p:tgtEl>
                                          <p:spTgt spid="31"/>
                                        </p:tgtEl>
                                        <p:attrNameLst>
                                          <p:attrName>ppt_w</p:attrName>
                                        </p:attrNameLst>
                                      </p:cBhvr>
                                      <p:tavLst>
                                        <p:tav tm="0">
                                          <p:val>
                                            <p:fltVal val="0"/>
                                          </p:val>
                                        </p:tav>
                                        <p:tav tm="100000">
                                          <p:val>
                                            <p:strVal val="#ppt_w"/>
                                          </p:val>
                                        </p:tav>
                                      </p:tavLst>
                                    </p:anim>
                                    <p:anim calcmode="lin" valueType="num">
                                      <p:cBhvr>
                                        <p:cTn id="47" dur="750" fill="hold"/>
                                        <p:tgtEl>
                                          <p:spTgt spid="31"/>
                                        </p:tgtEl>
                                        <p:attrNameLst>
                                          <p:attrName>ppt_h</p:attrName>
                                        </p:attrNameLst>
                                      </p:cBhvr>
                                      <p:tavLst>
                                        <p:tav tm="0">
                                          <p:val>
                                            <p:fltVal val="0"/>
                                          </p:val>
                                        </p:tav>
                                        <p:tav tm="100000">
                                          <p:val>
                                            <p:strVal val="#ppt_h"/>
                                          </p:val>
                                        </p:tav>
                                      </p:tavLst>
                                    </p:anim>
                                    <p:animEffect transition="in" filter="fade">
                                      <p:cBhvr>
                                        <p:cTn id="48"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8" grpId="0"/>
      <p:bldP spid="29" grpId="0"/>
      <p:bldP spid="14" grpId="0"/>
      <p:bldP spid="31" grpId="0"/>
      <p:bldP spid="32" grpId="0"/>
      <p:bldP spid="33"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381EF303-E818-3841-8961-668B440A1590}"/>
              </a:ext>
            </a:extLst>
          </p:cNvPr>
          <p:cNvPicPr>
            <a:picLocks noChangeAspect="1"/>
          </p:cNvPicPr>
          <p:nvPr/>
        </p:nvPicPr>
        <p:blipFill rotWithShape="1">
          <a:blip r:embed="rId3"/>
          <a:srcRect t="8279" b="971"/>
          <a:stretch/>
        </p:blipFill>
        <p:spPr>
          <a:xfrm>
            <a:off x="424622" y="0"/>
            <a:ext cx="4018906" cy="614147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6891" y="78688"/>
            <a:ext cx="1619672" cy="588481"/>
          </a:xfrm>
          <a:prstGeom prst="rect">
            <a:avLst/>
          </a:prstGeom>
        </p:spPr>
      </p:pic>
      <p:sp>
        <p:nvSpPr>
          <p:cNvPr id="15" name="TextBox 14"/>
          <p:cNvSpPr txBox="1"/>
          <p:nvPr/>
        </p:nvSpPr>
        <p:spPr>
          <a:xfrm>
            <a:off x="4761457" y="2491202"/>
            <a:ext cx="4392488" cy="1569660"/>
          </a:xfrm>
          <a:prstGeom prst="rect">
            <a:avLst/>
          </a:prstGeom>
          <a:noFill/>
        </p:spPr>
        <p:txBody>
          <a:bodyPr wrap="square" rtlCol="0">
            <a:spAutoFit/>
          </a:bodyPr>
          <a:lstStyle/>
          <a:p>
            <a:r>
              <a:rPr lang="fr-FR" sz="2400" b="1" dirty="0" err="1">
                <a:solidFill>
                  <a:srgbClr val="3A57A7"/>
                </a:solidFill>
                <a:latin typeface="Helvetica" pitchFamily="2" charset="0"/>
                <a:ea typeface="Helvetica Neue" panose="02000403000000020004" pitchFamily="2" charset="0"/>
              </a:rPr>
              <a:t>Taking</a:t>
            </a:r>
            <a:r>
              <a:rPr lang="fr-FR" sz="2400" b="1" dirty="0">
                <a:solidFill>
                  <a:srgbClr val="3A57A7"/>
                </a:solidFill>
                <a:latin typeface="Helvetica" pitchFamily="2" charset="0"/>
                <a:ea typeface="Helvetica Neue" panose="02000403000000020004" pitchFamily="2" charset="0"/>
              </a:rPr>
              <a:t> line </a:t>
            </a:r>
            <a:r>
              <a:rPr lang="fr-FR" sz="2400" b="1" dirty="0" err="1">
                <a:solidFill>
                  <a:srgbClr val="3A57A7"/>
                </a:solidFill>
                <a:latin typeface="Helvetica" pitchFamily="2" charset="0"/>
                <a:ea typeface="Helvetica Neue" panose="02000403000000020004" pitchFamily="2" charset="0"/>
              </a:rPr>
              <a:t>array</a:t>
            </a:r>
            <a:r>
              <a:rPr lang="fr-FR" sz="2400" b="1" dirty="0">
                <a:solidFill>
                  <a:srgbClr val="3A57A7"/>
                </a:solidFill>
                <a:latin typeface="Helvetica" pitchFamily="2" charset="0"/>
                <a:ea typeface="Helvetica Neue" panose="02000403000000020004" pitchFamily="2" charset="0"/>
              </a:rPr>
              <a:t> performance to a </a:t>
            </a:r>
            <a:r>
              <a:rPr lang="fr-FR" sz="2400" b="1" dirty="0" err="1">
                <a:solidFill>
                  <a:srgbClr val="3A57A7"/>
                </a:solidFill>
                <a:latin typeface="Helvetica" pitchFamily="2" charset="0"/>
                <a:ea typeface="Helvetica Neue" panose="02000403000000020004" pitchFamily="2" charset="0"/>
              </a:rPr>
              <a:t>whole</a:t>
            </a:r>
            <a:r>
              <a:rPr lang="fr-FR" sz="2400" b="1" dirty="0">
                <a:solidFill>
                  <a:srgbClr val="3A57A7"/>
                </a:solidFill>
                <a:latin typeface="Helvetica" pitchFamily="2" charset="0"/>
                <a:ea typeface="Helvetica Neue" panose="02000403000000020004" pitchFamily="2" charset="0"/>
              </a:rPr>
              <a:t> new </a:t>
            </a:r>
            <a:r>
              <a:rPr lang="fr-FR" sz="2400" b="1" dirty="0" err="1">
                <a:solidFill>
                  <a:srgbClr val="3A57A7"/>
                </a:solidFill>
                <a:latin typeface="Helvetica" pitchFamily="2" charset="0"/>
                <a:ea typeface="Helvetica Neue" panose="02000403000000020004" pitchFamily="2" charset="0"/>
              </a:rPr>
              <a:t>level</a:t>
            </a:r>
            <a:endParaRPr lang="fr-FR" sz="2400" b="1" dirty="0">
              <a:solidFill>
                <a:srgbClr val="3A57A7"/>
              </a:solidFill>
              <a:latin typeface="Helvetica" pitchFamily="2" charset="0"/>
              <a:ea typeface="Helvetica Neue" panose="02000403000000020004" pitchFamily="2" charset="0"/>
            </a:endParaRPr>
          </a:p>
          <a:p>
            <a:pPr lvl="0"/>
            <a:endParaRPr lang="fr-FR" sz="2400" dirty="0">
              <a:latin typeface="Helvetica Condensed" pitchFamily="34" charset="0"/>
            </a:endParaRPr>
          </a:p>
        </p:txBody>
      </p:sp>
      <p:pic>
        <p:nvPicPr>
          <p:cNvPr id="17" name="Image 16">
            <a:extLst>
              <a:ext uri="{FF2B5EF4-FFF2-40B4-BE49-F238E27FC236}">
                <a16:creationId xmlns:a16="http://schemas.microsoft.com/office/drawing/2014/main" id="{5A1BCAAF-C298-5F42-9441-B8F05300B571}"/>
              </a:ext>
            </a:extLst>
          </p:cNvPr>
          <p:cNvPicPr>
            <a:picLocks noChangeAspect="1"/>
          </p:cNvPicPr>
          <p:nvPr/>
        </p:nvPicPr>
        <p:blipFill>
          <a:blip r:embed="rId5"/>
          <a:stretch>
            <a:fillRect/>
          </a:stretch>
        </p:blipFill>
        <p:spPr>
          <a:xfrm>
            <a:off x="4619144" y="844496"/>
            <a:ext cx="1845646" cy="1365643"/>
          </a:xfrm>
          <a:prstGeom prst="rect">
            <a:avLst/>
          </a:prstGeom>
        </p:spPr>
      </p:pic>
      <p:pic>
        <p:nvPicPr>
          <p:cNvPr id="18" name="Image 17">
            <a:extLst>
              <a:ext uri="{FF2B5EF4-FFF2-40B4-BE49-F238E27FC236}">
                <a16:creationId xmlns:a16="http://schemas.microsoft.com/office/drawing/2014/main" id="{2F5A9DD0-3B38-1241-831A-69AC7A4A6DE5}"/>
              </a:ext>
            </a:extLst>
          </p:cNvPr>
          <p:cNvPicPr>
            <a:picLocks noChangeAspect="1"/>
          </p:cNvPicPr>
          <p:nvPr/>
        </p:nvPicPr>
        <p:blipFill>
          <a:blip r:embed="rId6"/>
          <a:stretch>
            <a:fillRect/>
          </a:stretch>
        </p:blipFill>
        <p:spPr>
          <a:xfrm>
            <a:off x="6599182" y="1330616"/>
            <a:ext cx="1675418" cy="567780"/>
          </a:xfrm>
          <a:prstGeom prst="rect">
            <a:avLst/>
          </a:prstGeom>
        </p:spPr>
      </p:pic>
      <p:sp>
        <p:nvSpPr>
          <p:cNvPr id="19" name="Rectangle 18">
            <a:extLst>
              <a:ext uri="{FF2B5EF4-FFF2-40B4-BE49-F238E27FC236}">
                <a16:creationId xmlns:a16="http://schemas.microsoft.com/office/drawing/2014/main" id="{9258249D-E55A-0D46-9714-C7C8CFAB28E2}"/>
              </a:ext>
            </a:extLst>
          </p:cNvPr>
          <p:cNvSpPr/>
          <p:nvPr/>
        </p:nvSpPr>
        <p:spPr>
          <a:xfrm>
            <a:off x="4382544" y="3980030"/>
            <a:ext cx="3627040" cy="400110"/>
          </a:xfrm>
          <a:prstGeom prst="rect">
            <a:avLst/>
          </a:prstGeom>
        </p:spPr>
        <p:txBody>
          <a:bodyPr wrap="square">
            <a:spAutoFit/>
          </a:bodyPr>
          <a:lstStyle/>
          <a:p>
            <a:pPr marL="342900" indent="-342900">
              <a:buFont typeface="Arial" panose="020B0604020202020204" pitchFamily="34" charset="0"/>
              <a:buChar char="•"/>
            </a:pPr>
            <a:r>
              <a:rPr lang="en-GB" sz="2000" dirty="0">
                <a:latin typeface="Helvetica Neue" panose="02000403000000020004" pitchFamily="2" charset="0"/>
                <a:ea typeface="Helvetica Neue" panose="02000403000000020004" pitchFamily="2" charset="0"/>
                <a:cs typeface="Arial" panose="020B0604020202020204" pitchFamily="34" charset="0"/>
              </a:rPr>
              <a:t>Powerful</a:t>
            </a:r>
          </a:p>
        </p:txBody>
      </p:sp>
      <p:sp>
        <p:nvSpPr>
          <p:cNvPr id="20" name="Rectangle 19">
            <a:extLst>
              <a:ext uri="{FF2B5EF4-FFF2-40B4-BE49-F238E27FC236}">
                <a16:creationId xmlns:a16="http://schemas.microsoft.com/office/drawing/2014/main" id="{3494321F-F0C9-F045-81D5-FCED1EFF61D4}"/>
              </a:ext>
            </a:extLst>
          </p:cNvPr>
          <p:cNvSpPr/>
          <p:nvPr/>
        </p:nvSpPr>
        <p:spPr>
          <a:xfrm>
            <a:off x="4382544" y="5949976"/>
            <a:ext cx="4711700" cy="400110"/>
          </a:xfrm>
          <a:prstGeom prst="rect">
            <a:avLst/>
          </a:prstGeom>
        </p:spPr>
        <p:txBody>
          <a:bodyPr wrap="square">
            <a:spAutoFit/>
          </a:bodyPr>
          <a:lstStyle/>
          <a:p>
            <a:pPr marL="342900" indent="-342900">
              <a:buFont typeface="Arial" panose="020B0604020202020204" pitchFamily="34" charset="0"/>
              <a:buChar char="•"/>
            </a:pPr>
            <a:r>
              <a:rPr lang="en-GB" sz="2000" dirty="0">
                <a:latin typeface="Helvetica Neue" panose="02000403000000020004" pitchFamily="2" charset="0"/>
                <a:ea typeface="Helvetica Neue" panose="02000403000000020004" pitchFamily="2" charset="0"/>
                <a:cs typeface="Arial" panose="020B0604020202020204" pitchFamily="34" charset="0"/>
              </a:rPr>
              <a:t>Versatile accessories</a:t>
            </a:r>
          </a:p>
        </p:txBody>
      </p:sp>
      <p:sp>
        <p:nvSpPr>
          <p:cNvPr id="21" name="Rectangle 20">
            <a:extLst>
              <a:ext uri="{FF2B5EF4-FFF2-40B4-BE49-F238E27FC236}">
                <a16:creationId xmlns:a16="http://schemas.microsoft.com/office/drawing/2014/main" id="{E92585AA-FEC9-4648-8A33-5DCE78CFBE5B}"/>
              </a:ext>
            </a:extLst>
          </p:cNvPr>
          <p:cNvSpPr/>
          <p:nvPr/>
        </p:nvSpPr>
        <p:spPr>
          <a:xfrm>
            <a:off x="4382544" y="5468858"/>
            <a:ext cx="4179629" cy="400110"/>
          </a:xfrm>
          <a:prstGeom prst="rect">
            <a:avLst/>
          </a:prstGeom>
        </p:spPr>
        <p:txBody>
          <a:bodyPr wrap="square">
            <a:spAutoFit/>
          </a:bodyPr>
          <a:lstStyle/>
          <a:p>
            <a:pPr marL="342900" indent="-342900">
              <a:buFont typeface="Arial" panose="020B0604020202020204" pitchFamily="34" charset="0"/>
              <a:buChar char="•"/>
            </a:pPr>
            <a:r>
              <a:rPr lang="en-GB" sz="2000" dirty="0">
                <a:latin typeface="Helvetica Neue" panose="02000403000000020004" pitchFamily="2" charset="0"/>
                <a:ea typeface="Helvetica Neue" panose="02000403000000020004" pitchFamily="2" charset="0"/>
                <a:cs typeface="Arial" panose="020B0604020202020204" pitchFamily="34" charset="0"/>
              </a:rPr>
              <a:t>Integrated rigging hardware</a:t>
            </a:r>
          </a:p>
        </p:txBody>
      </p:sp>
      <p:sp>
        <p:nvSpPr>
          <p:cNvPr id="22" name="Rectangle 21">
            <a:extLst>
              <a:ext uri="{FF2B5EF4-FFF2-40B4-BE49-F238E27FC236}">
                <a16:creationId xmlns:a16="http://schemas.microsoft.com/office/drawing/2014/main" id="{5B64427F-E069-4649-9EA6-70A20E060630}"/>
              </a:ext>
            </a:extLst>
          </p:cNvPr>
          <p:cNvSpPr/>
          <p:nvPr/>
        </p:nvSpPr>
        <p:spPr>
          <a:xfrm>
            <a:off x="4382544" y="4466221"/>
            <a:ext cx="3627040" cy="400110"/>
          </a:xfrm>
          <a:prstGeom prst="rect">
            <a:avLst/>
          </a:prstGeom>
        </p:spPr>
        <p:txBody>
          <a:bodyPr wrap="square">
            <a:spAutoFit/>
          </a:bodyPr>
          <a:lstStyle/>
          <a:p>
            <a:pPr marL="342900" indent="-342900">
              <a:buFont typeface="Arial" panose="020B0604020202020204" pitchFamily="34" charset="0"/>
              <a:buChar char="•"/>
            </a:pPr>
            <a:r>
              <a:rPr lang="en-GB" sz="2000" dirty="0">
                <a:latin typeface="Helvetica Neue" panose="02000403000000020004" pitchFamily="2" charset="0"/>
                <a:ea typeface="Helvetica Neue" panose="02000403000000020004" pitchFamily="2" charset="0"/>
                <a:cs typeface="Arial" panose="020B0604020202020204" pitchFamily="34" charset="0"/>
              </a:rPr>
              <a:t>2 way active or passive</a:t>
            </a:r>
          </a:p>
        </p:txBody>
      </p:sp>
      <p:sp>
        <p:nvSpPr>
          <p:cNvPr id="23" name="Rectangle 22">
            <a:extLst>
              <a:ext uri="{FF2B5EF4-FFF2-40B4-BE49-F238E27FC236}">
                <a16:creationId xmlns:a16="http://schemas.microsoft.com/office/drawing/2014/main" id="{18D601A7-1E7F-E34A-8FC2-54CD2DBB78EF}"/>
              </a:ext>
            </a:extLst>
          </p:cNvPr>
          <p:cNvSpPr/>
          <p:nvPr/>
        </p:nvSpPr>
        <p:spPr>
          <a:xfrm>
            <a:off x="4382544" y="4952412"/>
            <a:ext cx="5304064" cy="400110"/>
          </a:xfrm>
          <a:prstGeom prst="rect">
            <a:avLst/>
          </a:prstGeom>
        </p:spPr>
        <p:txBody>
          <a:bodyPr wrap="square">
            <a:spAutoFit/>
          </a:bodyPr>
          <a:lstStyle/>
          <a:p>
            <a:pPr marL="342900" indent="-342900">
              <a:buFont typeface="Arial" panose="020B0604020202020204" pitchFamily="34" charset="0"/>
              <a:buChar char="•"/>
            </a:pPr>
            <a:r>
              <a:rPr lang="en-GB" sz="2000" dirty="0">
                <a:latin typeface="Helvetica Neue" panose="02000403000000020004" pitchFamily="2" charset="0"/>
                <a:ea typeface="Helvetica Neue" panose="02000403000000020004" pitchFamily="2" charset="0"/>
                <a:cs typeface="Arial" panose="020B0604020202020204" pitchFamily="34" charset="0"/>
              </a:rPr>
              <a:t>Latest NEXO patented technologies</a:t>
            </a:r>
          </a:p>
        </p:txBody>
      </p:sp>
    </p:spTree>
    <p:extLst>
      <p:ext uri="{BB962C8B-B14F-4D97-AF65-F5344CB8AC3E}">
        <p14:creationId xmlns:p14="http://schemas.microsoft.com/office/powerpoint/2010/main" val="2386471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1250"/>
                                        <p:tgtEl>
                                          <p:spTgt spid="15"/>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par>
                          <p:cTn id="15" fill="hold">
                            <p:stCondLst>
                              <p:cond delay="1750"/>
                            </p:stCondLst>
                            <p:childTnLst>
                              <p:par>
                                <p:cTn id="16" presetID="10"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par>
                          <p:cTn id="19" fill="hold">
                            <p:stCondLst>
                              <p:cond delay="2250"/>
                            </p:stCondLst>
                            <p:childTnLst>
                              <p:par>
                                <p:cTn id="20" presetID="42"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anim calcmode="lin" valueType="num">
                                      <p:cBhvr>
                                        <p:cTn id="23" dur="750" fill="hold"/>
                                        <p:tgtEl>
                                          <p:spTgt spid="19"/>
                                        </p:tgtEl>
                                        <p:attrNameLst>
                                          <p:attrName>ppt_x</p:attrName>
                                        </p:attrNameLst>
                                      </p:cBhvr>
                                      <p:tavLst>
                                        <p:tav tm="0">
                                          <p:val>
                                            <p:strVal val="#ppt_x"/>
                                          </p:val>
                                        </p:tav>
                                        <p:tav tm="100000">
                                          <p:val>
                                            <p:strVal val="#ppt_x"/>
                                          </p:val>
                                        </p:tav>
                                      </p:tavLst>
                                    </p:anim>
                                    <p:anim calcmode="lin" valueType="num">
                                      <p:cBhvr>
                                        <p:cTn id="24" dur="75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750"/>
                                        <p:tgtEl>
                                          <p:spTgt spid="22"/>
                                        </p:tgtEl>
                                      </p:cBhvr>
                                    </p:animEffect>
                                    <p:anim calcmode="lin" valueType="num">
                                      <p:cBhvr>
                                        <p:cTn id="29" dur="750" fill="hold"/>
                                        <p:tgtEl>
                                          <p:spTgt spid="22"/>
                                        </p:tgtEl>
                                        <p:attrNameLst>
                                          <p:attrName>ppt_x</p:attrName>
                                        </p:attrNameLst>
                                      </p:cBhvr>
                                      <p:tavLst>
                                        <p:tav tm="0">
                                          <p:val>
                                            <p:strVal val="#ppt_x"/>
                                          </p:val>
                                        </p:tav>
                                        <p:tav tm="100000">
                                          <p:val>
                                            <p:strVal val="#ppt_x"/>
                                          </p:val>
                                        </p:tav>
                                      </p:tavLst>
                                    </p:anim>
                                    <p:anim calcmode="lin" valueType="num">
                                      <p:cBhvr>
                                        <p:cTn id="30" dur="750" fill="hold"/>
                                        <p:tgtEl>
                                          <p:spTgt spid="22"/>
                                        </p:tgtEl>
                                        <p:attrNameLst>
                                          <p:attrName>ppt_y</p:attrName>
                                        </p:attrNameLst>
                                      </p:cBhvr>
                                      <p:tavLst>
                                        <p:tav tm="0">
                                          <p:val>
                                            <p:strVal val="#ppt_y+.1"/>
                                          </p:val>
                                        </p:tav>
                                        <p:tav tm="100000">
                                          <p:val>
                                            <p:strVal val="#ppt_y"/>
                                          </p:val>
                                        </p:tav>
                                      </p:tavLst>
                                    </p:anim>
                                  </p:childTnLst>
                                </p:cTn>
                              </p:par>
                            </p:childTnLst>
                          </p:cTn>
                        </p:par>
                        <p:par>
                          <p:cTn id="31" fill="hold">
                            <p:stCondLst>
                              <p:cond delay="3750"/>
                            </p:stCondLst>
                            <p:childTnLst>
                              <p:par>
                                <p:cTn id="32" presetID="42"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750"/>
                                        <p:tgtEl>
                                          <p:spTgt spid="23"/>
                                        </p:tgtEl>
                                      </p:cBhvr>
                                    </p:animEffect>
                                    <p:anim calcmode="lin" valueType="num">
                                      <p:cBhvr>
                                        <p:cTn id="35" dur="750" fill="hold"/>
                                        <p:tgtEl>
                                          <p:spTgt spid="23"/>
                                        </p:tgtEl>
                                        <p:attrNameLst>
                                          <p:attrName>ppt_x</p:attrName>
                                        </p:attrNameLst>
                                      </p:cBhvr>
                                      <p:tavLst>
                                        <p:tav tm="0">
                                          <p:val>
                                            <p:strVal val="#ppt_x"/>
                                          </p:val>
                                        </p:tav>
                                        <p:tav tm="100000">
                                          <p:val>
                                            <p:strVal val="#ppt_x"/>
                                          </p:val>
                                        </p:tav>
                                      </p:tavLst>
                                    </p:anim>
                                    <p:anim calcmode="lin" valueType="num">
                                      <p:cBhvr>
                                        <p:cTn id="36" dur="750" fill="hold"/>
                                        <p:tgtEl>
                                          <p:spTgt spid="23"/>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42" presetClass="entr" presetSubtype="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750"/>
                                        <p:tgtEl>
                                          <p:spTgt spid="21"/>
                                        </p:tgtEl>
                                      </p:cBhvr>
                                    </p:animEffect>
                                    <p:anim calcmode="lin" valueType="num">
                                      <p:cBhvr>
                                        <p:cTn id="41" dur="750" fill="hold"/>
                                        <p:tgtEl>
                                          <p:spTgt spid="21"/>
                                        </p:tgtEl>
                                        <p:attrNameLst>
                                          <p:attrName>ppt_x</p:attrName>
                                        </p:attrNameLst>
                                      </p:cBhvr>
                                      <p:tavLst>
                                        <p:tav tm="0">
                                          <p:val>
                                            <p:strVal val="#ppt_x"/>
                                          </p:val>
                                        </p:tav>
                                        <p:tav tm="100000">
                                          <p:val>
                                            <p:strVal val="#ppt_x"/>
                                          </p:val>
                                        </p:tav>
                                      </p:tavLst>
                                    </p:anim>
                                    <p:anim calcmode="lin" valueType="num">
                                      <p:cBhvr>
                                        <p:cTn id="42" dur="750" fill="hold"/>
                                        <p:tgtEl>
                                          <p:spTgt spid="21"/>
                                        </p:tgtEl>
                                        <p:attrNameLst>
                                          <p:attrName>ppt_y</p:attrName>
                                        </p:attrNameLst>
                                      </p:cBhvr>
                                      <p:tavLst>
                                        <p:tav tm="0">
                                          <p:val>
                                            <p:strVal val="#ppt_y+.1"/>
                                          </p:val>
                                        </p:tav>
                                        <p:tav tm="100000">
                                          <p:val>
                                            <p:strVal val="#ppt_y"/>
                                          </p:val>
                                        </p:tav>
                                      </p:tavLst>
                                    </p:anim>
                                  </p:childTnLst>
                                </p:cTn>
                              </p:par>
                            </p:childTnLst>
                          </p:cTn>
                        </p:par>
                        <p:par>
                          <p:cTn id="43" fill="hold">
                            <p:stCondLst>
                              <p:cond delay="5250"/>
                            </p:stCondLst>
                            <p:childTnLst>
                              <p:par>
                                <p:cTn id="44" presetID="42"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750"/>
                                        <p:tgtEl>
                                          <p:spTgt spid="20"/>
                                        </p:tgtEl>
                                      </p:cBhvr>
                                    </p:animEffect>
                                    <p:anim calcmode="lin" valueType="num">
                                      <p:cBhvr>
                                        <p:cTn id="47" dur="750" fill="hold"/>
                                        <p:tgtEl>
                                          <p:spTgt spid="20"/>
                                        </p:tgtEl>
                                        <p:attrNameLst>
                                          <p:attrName>ppt_x</p:attrName>
                                        </p:attrNameLst>
                                      </p:cBhvr>
                                      <p:tavLst>
                                        <p:tav tm="0">
                                          <p:val>
                                            <p:strVal val="#ppt_x"/>
                                          </p:val>
                                        </p:tav>
                                        <p:tav tm="100000">
                                          <p:val>
                                            <p:strVal val="#ppt_x"/>
                                          </p:val>
                                        </p:tav>
                                      </p:tavLst>
                                    </p:anim>
                                    <p:anim calcmode="lin" valueType="num">
                                      <p:cBhvr>
                                        <p:cTn id="48" dur="7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P spid="2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9351" y="6423346"/>
            <a:ext cx="1764196" cy="307777"/>
          </a:xfrm>
          <a:prstGeom prst="rect">
            <a:avLst/>
          </a:prstGeom>
          <a:noFill/>
        </p:spPr>
        <p:txBody>
          <a:bodyPr wrap="square" rtlCol="0">
            <a:spAutoFit/>
          </a:bodyPr>
          <a:lstStyle/>
          <a:p>
            <a:r>
              <a:rPr lang="fr-FR" sz="1400" dirty="0">
                <a:solidFill>
                  <a:schemeClr val="bg1"/>
                </a:solidFill>
                <a:latin typeface="Helvetica" pitchFamily="50" charset="0"/>
              </a:rPr>
              <a:t>www.nexo-sa.com</a:t>
            </a:r>
          </a:p>
        </p:txBody>
      </p:sp>
      <p:sp>
        <p:nvSpPr>
          <p:cNvPr id="2" name="ZoneTexte 1"/>
          <p:cNvSpPr txBox="1"/>
          <p:nvPr/>
        </p:nvSpPr>
        <p:spPr>
          <a:xfrm>
            <a:off x="7740352" y="6533106"/>
            <a:ext cx="2232248" cy="230832"/>
          </a:xfrm>
          <a:prstGeom prst="rect">
            <a:avLst/>
          </a:prstGeom>
          <a:noFill/>
        </p:spPr>
        <p:txBody>
          <a:bodyPr wrap="square" rtlCol="0">
            <a:spAutoFit/>
          </a:bodyPr>
          <a:lstStyle/>
          <a:p>
            <a:r>
              <a:rPr lang="fr-FR" sz="900" dirty="0">
                <a:solidFill>
                  <a:schemeClr val="bg1"/>
                </a:solidFill>
                <a:latin typeface="Helvetica Condensed" pitchFamily="34" charset="0"/>
                <a:cs typeface="MV Boli" panose="02000500030200090000" pitchFamily="2" charset="0"/>
              </a:rPr>
              <a:t>© COPYRIGHT NEXO- 2015</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6648522"/>
            <a:ext cx="2232025"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8640" y="0"/>
            <a:ext cx="10547813" cy="7031875"/>
          </a:xfrm>
          <a:prstGeom prst="rect">
            <a:avLst/>
          </a:prstGeom>
        </p:spPr>
      </p:pic>
      <p:sp>
        <p:nvSpPr>
          <p:cNvPr id="18" name="ZoneTexte 17"/>
          <p:cNvSpPr txBox="1"/>
          <p:nvPr/>
        </p:nvSpPr>
        <p:spPr>
          <a:xfrm>
            <a:off x="0" y="293832"/>
            <a:ext cx="8639640" cy="1107996"/>
          </a:xfrm>
          <a:prstGeom prst="rect">
            <a:avLst/>
          </a:prstGeom>
          <a:noFill/>
        </p:spPr>
        <p:txBody>
          <a:bodyPr wrap="square" rtlCol="0">
            <a:spAutoFit/>
          </a:bodyPr>
          <a:lstStyle/>
          <a:p>
            <a:r>
              <a:rPr lang="fr-FR" sz="6600" b="1" dirty="0">
                <a:solidFill>
                  <a:srgbClr val="E8A66A"/>
                </a:solidFill>
                <a:latin typeface="Helvetica Condensed" pitchFamily="34" charset="0"/>
              </a:rPr>
              <a:t>WHAT WE DO</a:t>
            </a:r>
          </a:p>
        </p:txBody>
      </p:sp>
      <p:sp>
        <p:nvSpPr>
          <p:cNvPr id="4" name="ZoneTexte 3"/>
          <p:cNvSpPr txBox="1"/>
          <p:nvPr/>
        </p:nvSpPr>
        <p:spPr>
          <a:xfrm>
            <a:off x="444116" y="1723891"/>
            <a:ext cx="9251669" cy="2308324"/>
          </a:xfrm>
          <a:prstGeom prst="rect">
            <a:avLst/>
          </a:prstGeom>
          <a:noFill/>
        </p:spPr>
        <p:txBody>
          <a:bodyPr wrap="square" rtlCol="0">
            <a:spAutoFit/>
          </a:bodyPr>
          <a:lstStyle/>
          <a:p>
            <a:pPr>
              <a:buClr>
                <a:srgbClr val="E8A66A"/>
              </a:buClr>
              <a:buSzPct val="129000"/>
            </a:pPr>
            <a:r>
              <a:rPr lang="en-US" sz="4800" dirty="0">
                <a:solidFill>
                  <a:schemeClr val="bg1"/>
                </a:solidFill>
                <a:latin typeface="Helvetica Condensed" pitchFamily="34" charset="0"/>
                <a:ea typeface="Pacifico" panose="02000000000000000000" pitchFamily="2" charset="0"/>
              </a:rPr>
              <a:t>Design and manufacture of loudspeaker systems for </a:t>
            </a:r>
            <a:r>
              <a:rPr lang="en-US" sz="4800" dirty="0">
                <a:solidFill>
                  <a:srgbClr val="E8A66A"/>
                </a:solidFill>
                <a:latin typeface="Helvetica Condensed" pitchFamily="34" charset="0"/>
                <a:ea typeface="Pacifico" panose="02000000000000000000" pitchFamily="2" charset="0"/>
              </a:rPr>
              <a:t>high-end</a:t>
            </a:r>
            <a:r>
              <a:rPr lang="en-US" sz="4800" dirty="0">
                <a:solidFill>
                  <a:schemeClr val="bg1"/>
                </a:solidFill>
                <a:latin typeface="Helvetica Condensed" pitchFamily="34" charset="0"/>
                <a:ea typeface="Pacifico" panose="02000000000000000000" pitchFamily="2" charset="0"/>
              </a:rPr>
              <a:t> sound reinforcement.</a:t>
            </a:r>
          </a:p>
        </p:txBody>
      </p:sp>
      <p:sp>
        <p:nvSpPr>
          <p:cNvPr id="10" name="ZoneTexte 9">
            <a:extLst>
              <a:ext uri="{FF2B5EF4-FFF2-40B4-BE49-F238E27FC236}">
                <a16:creationId xmlns:a16="http://schemas.microsoft.com/office/drawing/2014/main" id="{051D3E7B-5747-48CF-8E41-31115D503AA8}"/>
              </a:ext>
            </a:extLst>
          </p:cNvPr>
          <p:cNvSpPr txBox="1"/>
          <p:nvPr/>
        </p:nvSpPr>
        <p:spPr>
          <a:xfrm>
            <a:off x="7713137" y="6623752"/>
            <a:ext cx="1430863" cy="215444"/>
          </a:xfrm>
          <a:prstGeom prst="rect">
            <a:avLst/>
          </a:prstGeom>
          <a:noFill/>
        </p:spPr>
        <p:txBody>
          <a:bodyPr wrap="square" rtlCol="0">
            <a:spAutoFit/>
          </a:bodyPr>
          <a:lstStyle/>
          <a:p>
            <a:r>
              <a:rPr lang="fr-FR" sz="800" dirty="0">
                <a:solidFill>
                  <a:schemeClr val="bg1"/>
                </a:solidFill>
                <a:latin typeface="Helvetica Neue" pitchFamily="50" charset="0"/>
              </a:rPr>
              <a:t>©copyright NEXO-2019</a:t>
            </a:r>
          </a:p>
        </p:txBody>
      </p:sp>
    </p:spTree>
    <p:extLst>
      <p:ext uri="{BB962C8B-B14F-4D97-AF65-F5344CB8AC3E}">
        <p14:creationId xmlns:p14="http://schemas.microsoft.com/office/powerpoint/2010/main" val="96709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228177" y="2903382"/>
            <a:ext cx="3324069" cy="1875854"/>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6891" y="78688"/>
            <a:ext cx="1619672" cy="58848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9365" y="790969"/>
            <a:ext cx="5534635" cy="3988267"/>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9328" t="13824" r="7759" b="13668"/>
          <a:stretch/>
        </p:blipFill>
        <p:spPr>
          <a:xfrm>
            <a:off x="443241" y="5362096"/>
            <a:ext cx="1173905" cy="753618"/>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5116" t="12029" r="5979" b="10538"/>
          <a:stretch/>
        </p:blipFill>
        <p:spPr>
          <a:xfrm>
            <a:off x="1890211" y="5410359"/>
            <a:ext cx="1599909" cy="748987"/>
          </a:xfrm>
          <a:prstGeom prst="rect">
            <a:avLst/>
          </a:prstGeom>
        </p:spPr>
      </p:pic>
      <p:sp>
        <p:nvSpPr>
          <p:cNvPr id="10" name="TextBox 9"/>
          <p:cNvSpPr txBox="1"/>
          <p:nvPr/>
        </p:nvSpPr>
        <p:spPr>
          <a:xfrm>
            <a:off x="418205" y="1811570"/>
            <a:ext cx="3216511" cy="646331"/>
          </a:xfrm>
          <a:prstGeom prst="rect">
            <a:avLst/>
          </a:prstGeom>
          <a:noFill/>
        </p:spPr>
        <p:txBody>
          <a:bodyPr wrap="square" rtlCol="0">
            <a:spAutoFit/>
          </a:bodyPr>
          <a:lstStyle/>
          <a:p>
            <a:r>
              <a:rPr lang="fr-FR" dirty="0">
                <a:latin typeface="Helvetica Condensed" pitchFamily="34" charset="0"/>
              </a:rPr>
              <a:t>COMPACT SOUND </a:t>
            </a:r>
          </a:p>
          <a:p>
            <a:r>
              <a:rPr lang="fr-FR" dirty="0">
                <a:latin typeface="Helvetica Condensed" pitchFamily="34" charset="0"/>
              </a:rPr>
              <a:t>REINFORCEMENT SYSTEM.</a:t>
            </a: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241" y="380080"/>
            <a:ext cx="3139872" cy="1032695"/>
          </a:xfrm>
          <a:prstGeom prst="rect">
            <a:avLst/>
          </a:prstGeom>
        </p:spPr>
      </p:pic>
      <p:sp>
        <p:nvSpPr>
          <p:cNvPr id="18" name="TextBox 17"/>
          <p:cNvSpPr txBox="1"/>
          <p:nvPr/>
        </p:nvSpPr>
        <p:spPr>
          <a:xfrm>
            <a:off x="4563096" y="4979472"/>
            <a:ext cx="3960440" cy="430887"/>
          </a:xfrm>
          <a:prstGeom prst="rect">
            <a:avLst/>
          </a:prstGeom>
          <a:noFill/>
        </p:spPr>
        <p:txBody>
          <a:bodyPr wrap="square" rtlCol="0">
            <a:spAutoFit/>
          </a:bodyPr>
          <a:lstStyle/>
          <a:p>
            <a:pPr algn="ctr"/>
            <a:r>
              <a:rPr lang="fr-FR" sz="2200" dirty="0">
                <a:solidFill>
                  <a:srgbClr val="0070C0"/>
                </a:solidFill>
                <a:latin typeface="Helvetica" pitchFamily="50" charset="0"/>
              </a:rPr>
              <a:t>Application-</a:t>
            </a:r>
            <a:r>
              <a:rPr lang="fr-FR" sz="2200" dirty="0" err="1">
                <a:solidFill>
                  <a:srgbClr val="0070C0"/>
                </a:solidFill>
                <a:latin typeface="Helvetica" pitchFamily="50" charset="0"/>
              </a:rPr>
              <a:t>focused</a:t>
            </a:r>
            <a:r>
              <a:rPr lang="fr-FR" sz="2200" dirty="0">
                <a:solidFill>
                  <a:srgbClr val="0070C0"/>
                </a:solidFill>
                <a:latin typeface="Helvetica" pitchFamily="50" charset="0"/>
              </a:rPr>
              <a:t> design.</a:t>
            </a:r>
          </a:p>
        </p:txBody>
      </p:sp>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7219" t="22549" r="6960" b="17854"/>
          <a:stretch/>
        </p:blipFill>
        <p:spPr>
          <a:xfrm>
            <a:off x="355941" y="3495426"/>
            <a:ext cx="1348507" cy="691765"/>
          </a:xfrm>
          <a:prstGeom prst="rect">
            <a:avLst/>
          </a:prstGeom>
        </p:spPr>
      </p:pic>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l="8903" t="20200" r="6080" b="19118"/>
          <a:stretch/>
        </p:blipFill>
        <p:spPr>
          <a:xfrm>
            <a:off x="2044928" y="3517211"/>
            <a:ext cx="1311965" cy="691763"/>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657" y="2986285"/>
            <a:ext cx="686249" cy="363347"/>
          </a:xfrm>
          <a:prstGeom prst="rect">
            <a:avLst/>
          </a:prstGeom>
        </p:spPr>
      </p:pic>
      <p:sp>
        <p:nvSpPr>
          <p:cNvPr id="23" name="TextBox 22"/>
          <p:cNvSpPr txBox="1"/>
          <p:nvPr/>
        </p:nvSpPr>
        <p:spPr>
          <a:xfrm>
            <a:off x="574828" y="4208974"/>
            <a:ext cx="862519" cy="553998"/>
          </a:xfrm>
          <a:prstGeom prst="rect">
            <a:avLst/>
          </a:prstGeom>
          <a:noFill/>
        </p:spPr>
        <p:txBody>
          <a:bodyPr wrap="square" rtlCol="0">
            <a:spAutoFit/>
          </a:bodyPr>
          <a:lstStyle/>
          <a:p>
            <a:pPr algn="ctr"/>
            <a:r>
              <a:rPr lang="fr-FR" sz="1500" dirty="0">
                <a:solidFill>
                  <a:srgbClr val="5A5A5A"/>
                </a:solidFill>
                <a:latin typeface="Helvetica" pitchFamily="50" charset="0"/>
              </a:rPr>
              <a:t>ID24i</a:t>
            </a:r>
          </a:p>
          <a:p>
            <a:pPr algn="ctr"/>
            <a:r>
              <a:rPr lang="fr-FR" sz="1500" dirty="0">
                <a:solidFill>
                  <a:srgbClr val="5A5A5A"/>
                </a:solidFill>
                <a:latin typeface="Helvetica" pitchFamily="50" charset="0"/>
              </a:rPr>
              <a:t>(Install)</a:t>
            </a:r>
          </a:p>
        </p:txBody>
      </p:sp>
      <p:sp>
        <p:nvSpPr>
          <p:cNvPr id="24" name="TextBox 23"/>
          <p:cNvSpPr txBox="1"/>
          <p:nvPr/>
        </p:nvSpPr>
        <p:spPr>
          <a:xfrm>
            <a:off x="2193827" y="4225238"/>
            <a:ext cx="1008112" cy="553998"/>
          </a:xfrm>
          <a:prstGeom prst="rect">
            <a:avLst/>
          </a:prstGeom>
          <a:noFill/>
        </p:spPr>
        <p:txBody>
          <a:bodyPr wrap="square" rtlCol="0">
            <a:spAutoFit/>
          </a:bodyPr>
          <a:lstStyle/>
          <a:p>
            <a:pPr algn="ctr"/>
            <a:r>
              <a:rPr lang="fr-FR" sz="1500" dirty="0">
                <a:solidFill>
                  <a:srgbClr val="5A5A5A"/>
                </a:solidFill>
                <a:latin typeface="Helvetica" pitchFamily="50" charset="0"/>
              </a:rPr>
              <a:t>ID24t</a:t>
            </a:r>
          </a:p>
          <a:p>
            <a:pPr algn="ctr"/>
            <a:r>
              <a:rPr lang="fr-FR" sz="1500" dirty="0">
                <a:solidFill>
                  <a:srgbClr val="5A5A5A"/>
                </a:solidFill>
                <a:latin typeface="Helvetica" pitchFamily="50" charset="0"/>
              </a:rPr>
              <a:t>(Touring)</a:t>
            </a:r>
          </a:p>
        </p:txBody>
      </p:sp>
      <p:sp>
        <p:nvSpPr>
          <p:cNvPr id="25" name="Rounded Rectangle 24"/>
          <p:cNvSpPr/>
          <p:nvPr/>
        </p:nvSpPr>
        <p:spPr>
          <a:xfrm>
            <a:off x="230589" y="4958077"/>
            <a:ext cx="3383784" cy="1717727"/>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TextBox 25"/>
          <p:cNvSpPr txBox="1"/>
          <p:nvPr/>
        </p:nvSpPr>
        <p:spPr>
          <a:xfrm>
            <a:off x="334030" y="5041026"/>
            <a:ext cx="1308897" cy="307777"/>
          </a:xfrm>
          <a:prstGeom prst="rect">
            <a:avLst/>
          </a:prstGeom>
          <a:noFill/>
        </p:spPr>
        <p:txBody>
          <a:bodyPr wrap="square" rtlCol="0">
            <a:spAutoFit/>
          </a:bodyPr>
          <a:lstStyle/>
          <a:p>
            <a:r>
              <a:rPr lang="fr-FR" sz="1400" dirty="0">
                <a:solidFill>
                  <a:schemeClr val="tx1">
                    <a:lumMod val="95000"/>
                    <a:lumOff val="5000"/>
                  </a:schemeClr>
                </a:solidFill>
                <a:latin typeface="Helvetica Condensed" pitchFamily="34" charset="0"/>
              </a:rPr>
              <a:t>ID </a:t>
            </a:r>
            <a:r>
              <a:rPr lang="fr-FR" sz="1400" dirty="0" err="1">
                <a:solidFill>
                  <a:schemeClr val="tx1">
                    <a:lumMod val="95000"/>
                    <a:lumOff val="5000"/>
                  </a:schemeClr>
                </a:solidFill>
                <a:latin typeface="Helvetica Condensed" pitchFamily="34" charset="0"/>
              </a:rPr>
              <a:t>Series</a:t>
            </a:r>
            <a:r>
              <a:rPr lang="fr-FR" sz="1400" dirty="0">
                <a:solidFill>
                  <a:schemeClr val="tx1">
                    <a:lumMod val="95000"/>
                    <a:lumOff val="5000"/>
                  </a:schemeClr>
                </a:solidFill>
                <a:latin typeface="Helvetica Condensed" pitchFamily="34" charset="0"/>
              </a:rPr>
              <a:t> </a:t>
            </a:r>
            <a:r>
              <a:rPr lang="fr-FR" sz="1400" dirty="0" err="1">
                <a:solidFill>
                  <a:schemeClr val="tx1">
                    <a:lumMod val="95000"/>
                    <a:lumOff val="5000"/>
                  </a:schemeClr>
                </a:solidFill>
                <a:latin typeface="Helvetica Condensed" pitchFamily="34" charset="0"/>
              </a:rPr>
              <a:t>subs</a:t>
            </a:r>
            <a:r>
              <a:rPr lang="fr-FR" sz="1400" dirty="0">
                <a:solidFill>
                  <a:schemeClr val="tx1">
                    <a:lumMod val="95000"/>
                    <a:lumOff val="5000"/>
                  </a:schemeClr>
                </a:solidFill>
                <a:latin typeface="Helvetica Condensed" pitchFamily="34" charset="0"/>
              </a:rPr>
              <a:t> :</a:t>
            </a:r>
          </a:p>
        </p:txBody>
      </p:sp>
      <p:sp>
        <p:nvSpPr>
          <p:cNvPr id="27" name="TextBox 26"/>
          <p:cNvSpPr txBox="1"/>
          <p:nvPr/>
        </p:nvSpPr>
        <p:spPr>
          <a:xfrm>
            <a:off x="399529" y="6095799"/>
            <a:ext cx="1222116" cy="553998"/>
          </a:xfrm>
          <a:prstGeom prst="rect">
            <a:avLst/>
          </a:prstGeom>
          <a:noFill/>
        </p:spPr>
        <p:txBody>
          <a:bodyPr wrap="square" rtlCol="0">
            <a:spAutoFit/>
          </a:bodyPr>
          <a:lstStyle/>
          <a:p>
            <a:pPr algn="ctr"/>
            <a:r>
              <a:rPr lang="fr-FR" sz="1500" dirty="0">
                <a:solidFill>
                  <a:srgbClr val="5A5A5A"/>
                </a:solidFill>
                <a:latin typeface="Helvetica" pitchFamily="50" charset="0"/>
              </a:rPr>
              <a:t>ID S110</a:t>
            </a:r>
          </a:p>
          <a:p>
            <a:pPr algn="ctr"/>
            <a:r>
              <a:rPr lang="fr-FR" sz="1500" dirty="0">
                <a:solidFill>
                  <a:srgbClr val="5A5A5A"/>
                </a:solidFill>
                <a:latin typeface="Helvetica" pitchFamily="50" charset="0"/>
              </a:rPr>
              <a:t>1x10</a:t>
            </a:r>
            <a:r>
              <a:rPr lang="he-IL" sz="1500" dirty="0">
                <a:solidFill>
                  <a:srgbClr val="5A5A5A"/>
                </a:solidFill>
                <a:latin typeface="Helvetica" pitchFamily="50" charset="0"/>
              </a:rPr>
              <a:t>"</a:t>
            </a:r>
            <a:r>
              <a:rPr lang="fr-FR" sz="1500" dirty="0">
                <a:solidFill>
                  <a:srgbClr val="5A5A5A"/>
                </a:solidFill>
                <a:latin typeface="Helvetica" pitchFamily="50" charset="0"/>
              </a:rPr>
              <a:t> </a:t>
            </a:r>
            <a:r>
              <a:rPr lang="fr-FR" sz="1500" dirty="0" err="1">
                <a:solidFill>
                  <a:srgbClr val="5A5A5A"/>
                </a:solidFill>
                <a:latin typeface="Helvetica" pitchFamily="50" charset="0"/>
              </a:rPr>
              <a:t>sub</a:t>
            </a:r>
            <a:endParaRPr lang="fr-FR" sz="1500" dirty="0">
              <a:solidFill>
                <a:srgbClr val="5A5A5A"/>
              </a:solidFill>
              <a:latin typeface="Helvetica" pitchFamily="50" charset="0"/>
            </a:endParaRPr>
          </a:p>
        </p:txBody>
      </p:sp>
      <p:sp>
        <p:nvSpPr>
          <p:cNvPr id="28" name="TextBox 27"/>
          <p:cNvSpPr txBox="1"/>
          <p:nvPr/>
        </p:nvSpPr>
        <p:spPr>
          <a:xfrm>
            <a:off x="2044928" y="6130978"/>
            <a:ext cx="1222116" cy="553998"/>
          </a:xfrm>
          <a:prstGeom prst="rect">
            <a:avLst/>
          </a:prstGeom>
          <a:noFill/>
        </p:spPr>
        <p:txBody>
          <a:bodyPr wrap="square" rtlCol="0">
            <a:spAutoFit/>
          </a:bodyPr>
          <a:lstStyle/>
          <a:p>
            <a:pPr algn="ctr"/>
            <a:r>
              <a:rPr lang="fr-FR" sz="1500" dirty="0">
                <a:solidFill>
                  <a:srgbClr val="5A5A5A"/>
                </a:solidFill>
                <a:latin typeface="Helvetica" pitchFamily="50" charset="0"/>
              </a:rPr>
              <a:t>ID S210</a:t>
            </a:r>
          </a:p>
          <a:p>
            <a:pPr algn="ctr"/>
            <a:r>
              <a:rPr lang="fr-FR" sz="1500" dirty="0">
                <a:solidFill>
                  <a:srgbClr val="5A5A5A"/>
                </a:solidFill>
                <a:latin typeface="Helvetica" pitchFamily="50" charset="0"/>
              </a:rPr>
              <a:t>2x10</a:t>
            </a:r>
            <a:r>
              <a:rPr lang="he-IL" sz="1500" dirty="0">
                <a:solidFill>
                  <a:srgbClr val="5A5A5A"/>
                </a:solidFill>
                <a:latin typeface="Helvetica" pitchFamily="50" charset="0"/>
              </a:rPr>
              <a:t>"</a:t>
            </a:r>
            <a:r>
              <a:rPr lang="fr-FR" sz="1500" dirty="0" err="1">
                <a:solidFill>
                  <a:srgbClr val="5A5A5A"/>
                </a:solidFill>
                <a:latin typeface="Helvetica" pitchFamily="50" charset="0"/>
              </a:rPr>
              <a:t>sub</a:t>
            </a:r>
            <a:endParaRPr lang="fr-FR" sz="1500" dirty="0">
              <a:solidFill>
                <a:srgbClr val="5A5A5A"/>
              </a:solidFill>
              <a:latin typeface="Helvetica" pitchFamily="50" charset="0"/>
            </a:endParaRPr>
          </a:p>
        </p:txBody>
      </p:sp>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89560" y="5409437"/>
            <a:ext cx="913070" cy="1275539"/>
          </a:xfrm>
          <a:prstGeom prst="rect">
            <a:avLst/>
          </a:prstGeom>
        </p:spPr>
      </p:pic>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74858" y="5695635"/>
            <a:ext cx="1403648" cy="840158"/>
          </a:xfrm>
          <a:prstGeom prst="rect">
            <a:avLst/>
          </a:prstGeom>
        </p:spPr>
      </p:pic>
      <p:pic>
        <p:nvPicPr>
          <p:cNvPr id="31" name="Picture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78506" y="5408910"/>
            <a:ext cx="1521674" cy="1244682"/>
          </a:xfrm>
          <a:prstGeom prst="rect">
            <a:avLst/>
          </a:prstGeom>
        </p:spPr>
      </p:pic>
    </p:spTree>
    <p:extLst>
      <p:ext uri="{BB962C8B-B14F-4D97-AF65-F5344CB8AC3E}">
        <p14:creationId xmlns:p14="http://schemas.microsoft.com/office/powerpoint/2010/main" val="220692041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6" presetClass="entr" presetSubtype="37"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outVertical)">
                                      <p:cBhvr>
                                        <p:cTn id="22" dur="500"/>
                                        <p:tgtEl>
                                          <p:spTgt spid="20"/>
                                        </p:tgtEl>
                                      </p:cBhvr>
                                    </p:animEffect>
                                  </p:childTnLst>
                                </p:cTn>
                              </p:par>
                              <p:par>
                                <p:cTn id="23" presetID="16" presetClass="entr" presetSubtype="37"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outVertical)">
                                      <p:cBhvr>
                                        <p:cTn id="25" dur="500"/>
                                        <p:tgtEl>
                                          <p:spTgt spid="15"/>
                                        </p:tgtEl>
                                      </p:cBhvr>
                                    </p:animEffect>
                                  </p:childTnLst>
                                </p:cTn>
                              </p:par>
                              <p:par>
                                <p:cTn id="26" presetID="16" presetClass="entr" presetSubtype="37"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outVertical)">
                                      <p:cBhvr>
                                        <p:cTn id="28" dur="500"/>
                                        <p:tgtEl>
                                          <p:spTgt spid="13"/>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outVertical)">
                                      <p:cBhvr>
                                        <p:cTn id="31" dur="500"/>
                                        <p:tgtEl>
                                          <p:spTgt spid="24"/>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outVertical)">
                                      <p:cBhvr>
                                        <p:cTn id="34" dur="500"/>
                                        <p:tgtEl>
                                          <p:spTgt spid="23"/>
                                        </p:tgtEl>
                                      </p:cBhvr>
                                    </p:animEffect>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par>
                          <p:cTn id="39" fill="hold">
                            <p:stCondLst>
                              <p:cond delay="3000"/>
                            </p:stCondLst>
                            <p:childTnLst>
                              <p:par>
                                <p:cTn id="40" presetID="16" presetClass="entr" presetSubtype="37"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outVertical)">
                                      <p:cBhvr>
                                        <p:cTn id="42" dur="500"/>
                                        <p:tgtEl>
                                          <p:spTgt spid="25"/>
                                        </p:tgtEl>
                                      </p:cBhvr>
                                    </p:animEffect>
                                  </p:childTnLst>
                                </p:cTn>
                              </p:par>
                              <p:par>
                                <p:cTn id="43" presetID="16" presetClass="entr" presetSubtype="37"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outVertical)">
                                      <p:cBhvr>
                                        <p:cTn id="45" dur="500"/>
                                        <p:tgtEl>
                                          <p:spTgt spid="5"/>
                                        </p:tgtEl>
                                      </p:cBhvr>
                                    </p:animEffect>
                                  </p:childTnLst>
                                </p:cTn>
                              </p:par>
                              <p:par>
                                <p:cTn id="46" presetID="16" presetClass="entr" presetSubtype="37"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barn(outVertical)">
                                      <p:cBhvr>
                                        <p:cTn id="48" dur="500"/>
                                        <p:tgtEl>
                                          <p:spTgt spid="3"/>
                                        </p:tgtEl>
                                      </p:cBhvr>
                                    </p:animEffect>
                                  </p:childTnLst>
                                </p:cTn>
                              </p:par>
                              <p:par>
                                <p:cTn id="49" presetID="16" presetClass="entr" presetSubtype="37"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outVertical)">
                                      <p:cBhvr>
                                        <p:cTn id="51" dur="500"/>
                                        <p:tgtEl>
                                          <p:spTgt spid="28"/>
                                        </p:tgtEl>
                                      </p:cBhvr>
                                    </p:animEffect>
                                  </p:childTnLst>
                                </p:cTn>
                              </p:par>
                              <p:par>
                                <p:cTn id="52" presetID="16" presetClass="entr" presetSubtype="37"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outVertical)">
                                      <p:cBhvr>
                                        <p:cTn id="54" dur="500"/>
                                        <p:tgtEl>
                                          <p:spTgt spid="27"/>
                                        </p:tgtEl>
                                      </p:cBhvr>
                                    </p:animEffect>
                                  </p:childTnLst>
                                </p:cTn>
                              </p:par>
                            </p:childTnLst>
                          </p:cTn>
                        </p:par>
                        <p:par>
                          <p:cTn id="55" fill="hold">
                            <p:stCondLst>
                              <p:cond delay="3500"/>
                            </p:stCondLst>
                            <p:childTnLst>
                              <p:par>
                                <p:cTn id="56" presetID="10" presetClass="entr" presetSubtype="0" fill="hold" grpId="0"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par>
                          <p:cTn id="59" fill="hold">
                            <p:stCondLst>
                              <p:cond delay="4000"/>
                            </p:stCondLst>
                            <p:childTnLst>
                              <p:par>
                                <p:cTn id="60" presetID="42" presetClass="entr" presetSubtype="0" fill="hold" grpId="0"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anim calcmode="lin" valueType="num">
                                      <p:cBhvr>
                                        <p:cTn id="68" dur="1000" fill="hold"/>
                                        <p:tgtEl>
                                          <p:spTgt spid="29"/>
                                        </p:tgtEl>
                                        <p:attrNameLst>
                                          <p:attrName>ppt_x</p:attrName>
                                        </p:attrNameLst>
                                      </p:cBhvr>
                                      <p:tavLst>
                                        <p:tav tm="0">
                                          <p:val>
                                            <p:strVal val="#ppt_x"/>
                                          </p:val>
                                        </p:tav>
                                        <p:tav tm="100000">
                                          <p:val>
                                            <p:strVal val="#ppt_x"/>
                                          </p:val>
                                        </p:tav>
                                      </p:tavLst>
                                    </p:anim>
                                    <p:anim calcmode="lin" valueType="num">
                                      <p:cBhvr>
                                        <p:cTn id="69" dur="1000" fill="hold"/>
                                        <p:tgtEl>
                                          <p:spTgt spid="29"/>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1000"/>
                                        <p:tgtEl>
                                          <p:spTgt spid="30"/>
                                        </p:tgtEl>
                                      </p:cBhvr>
                                    </p:animEffect>
                                    <p:anim calcmode="lin" valueType="num">
                                      <p:cBhvr>
                                        <p:cTn id="73" dur="1000" fill="hold"/>
                                        <p:tgtEl>
                                          <p:spTgt spid="30"/>
                                        </p:tgtEl>
                                        <p:attrNameLst>
                                          <p:attrName>ppt_x</p:attrName>
                                        </p:attrNameLst>
                                      </p:cBhvr>
                                      <p:tavLst>
                                        <p:tav tm="0">
                                          <p:val>
                                            <p:strVal val="#ppt_x"/>
                                          </p:val>
                                        </p:tav>
                                        <p:tav tm="100000">
                                          <p:val>
                                            <p:strVal val="#ppt_x"/>
                                          </p:val>
                                        </p:tav>
                                      </p:tavLst>
                                    </p:anim>
                                    <p:anim calcmode="lin" valueType="num">
                                      <p:cBhvr>
                                        <p:cTn id="74" dur="1000" fill="hold"/>
                                        <p:tgtEl>
                                          <p:spTgt spid="3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1000"/>
                                        <p:tgtEl>
                                          <p:spTgt spid="31"/>
                                        </p:tgtEl>
                                      </p:cBhvr>
                                    </p:animEffect>
                                    <p:anim calcmode="lin" valueType="num">
                                      <p:cBhvr>
                                        <p:cTn id="78" dur="1000" fill="hold"/>
                                        <p:tgtEl>
                                          <p:spTgt spid="31"/>
                                        </p:tgtEl>
                                        <p:attrNameLst>
                                          <p:attrName>ppt_x</p:attrName>
                                        </p:attrNameLst>
                                      </p:cBhvr>
                                      <p:tavLst>
                                        <p:tav tm="0">
                                          <p:val>
                                            <p:strVal val="#ppt_x"/>
                                          </p:val>
                                        </p:tav>
                                        <p:tav tm="100000">
                                          <p:val>
                                            <p:strVal val="#ppt_x"/>
                                          </p:val>
                                        </p:tav>
                                      </p:tavLst>
                                    </p:anim>
                                    <p:anim calcmode="lin" valueType="num">
                                      <p:cBhvr>
                                        <p:cTn id="7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8" grpId="0"/>
      <p:bldP spid="23" grpId="0"/>
      <p:bldP spid="24" grpId="0"/>
      <p:bldP spid="25" grpId="0" animBg="1"/>
      <p:bldP spid="26"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237" y="766541"/>
            <a:ext cx="10537524" cy="772751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85" y="251669"/>
            <a:ext cx="2433292" cy="877680"/>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488" y="1628800"/>
            <a:ext cx="2343968" cy="504056"/>
          </a:xfrm>
          <a:prstGeom prst="rect">
            <a:avLst/>
          </a:prstGeom>
        </p:spPr>
      </p:pic>
      <p:sp>
        <p:nvSpPr>
          <p:cNvPr id="7" name="TextBox 6">
            <a:extLst>
              <a:ext uri="{FF2B5EF4-FFF2-40B4-BE49-F238E27FC236}">
                <a16:creationId xmlns:a16="http://schemas.microsoft.com/office/drawing/2014/main" id="{83FA864A-BDA8-4E5B-9F79-D8BECD43DA08}"/>
              </a:ext>
            </a:extLst>
          </p:cNvPr>
          <p:cNvSpPr txBox="1"/>
          <p:nvPr/>
        </p:nvSpPr>
        <p:spPr>
          <a:xfrm>
            <a:off x="5076056" y="836712"/>
            <a:ext cx="3672408" cy="1446550"/>
          </a:xfrm>
          <a:prstGeom prst="rect">
            <a:avLst/>
          </a:prstGeom>
          <a:noFill/>
        </p:spPr>
        <p:txBody>
          <a:bodyPr wrap="square" rtlCol="0">
            <a:spAutoFit/>
          </a:bodyPr>
          <a:lstStyle/>
          <a:p>
            <a:pPr algn="ctr"/>
            <a:r>
              <a:rPr lang="fr-FR" sz="4400" dirty="0">
                <a:solidFill>
                  <a:srgbClr val="000000"/>
                </a:solidFill>
                <a:latin typeface="Helvetica" pitchFamily="50" charset="0"/>
              </a:rPr>
              <a:t>Po</a:t>
            </a:r>
            <a:r>
              <a:rPr lang="en-GB" sz="4400" dirty="0" err="1">
                <a:solidFill>
                  <a:srgbClr val="000000"/>
                </a:solidFill>
                <a:latin typeface="Helvetica" pitchFamily="50" charset="0"/>
              </a:rPr>
              <a:t>wer</a:t>
            </a:r>
            <a:r>
              <a:rPr lang="en-GB" sz="4400" dirty="0">
                <a:solidFill>
                  <a:srgbClr val="000000"/>
                </a:solidFill>
                <a:latin typeface="Helvetica" pitchFamily="50" charset="0"/>
              </a:rPr>
              <a:t>, Purity </a:t>
            </a:r>
          </a:p>
          <a:p>
            <a:pPr algn="ctr"/>
            <a:r>
              <a:rPr lang="en-GB" sz="4400" dirty="0">
                <a:solidFill>
                  <a:srgbClr val="0070C0"/>
                </a:solidFill>
                <a:latin typeface="Helvetica" pitchFamily="50" charset="0"/>
              </a:rPr>
              <a:t>&amp;</a:t>
            </a:r>
            <a:r>
              <a:rPr lang="en-GB" sz="4400" dirty="0">
                <a:solidFill>
                  <a:srgbClr val="D0DB37"/>
                </a:solidFill>
                <a:latin typeface="Helvetica" pitchFamily="50" charset="0"/>
              </a:rPr>
              <a:t> </a:t>
            </a:r>
            <a:r>
              <a:rPr lang="en-GB" sz="4400" dirty="0">
                <a:solidFill>
                  <a:srgbClr val="000000"/>
                </a:solidFill>
                <a:latin typeface="Helvetica" pitchFamily="50" charset="0"/>
              </a:rPr>
              <a:t>Precision</a:t>
            </a:r>
            <a:endParaRPr lang="fr-FR" sz="4400" dirty="0">
              <a:solidFill>
                <a:srgbClr val="C9D741"/>
              </a:solidFill>
              <a:latin typeface="Helvetica" pitchFamily="50" charset="0"/>
            </a:endParaRPr>
          </a:p>
        </p:txBody>
      </p:sp>
    </p:spTree>
    <p:extLst>
      <p:ext uri="{BB962C8B-B14F-4D97-AF65-F5344CB8AC3E}">
        <p14:creationId xmlns:p14="http://schemas.microsoft.com/office/powerpoint/2010/main" val="210629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F20BAD4-2344-E849-9514-7A1E62AB63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2" y="0"/>
            <a:ext cx="9131576" cy="6858000"/>
          </a:xfrm>
          <a:prstGeom prst="rect">
            <a:avLst/>
          </a:prstGeom>
        </p:spPr>
      </p:pic>
    </p:spTree>
    <p:extLst>
      <p:ext uri="{BB962C8B-B14F-4D97-AF65-F5344CB8AC3E}">
        <p14:creationId xmlns:p14="http://schemas.microsoft.com/office/powerpoint/2010/main" val="37082574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9351" y="6423346"/>
            <a:ext cx="1764196" cy="307777"/>
          </a:xfrm>
          <a:prstGeom prst="rect">
            <a:avLst/>
          </a:prstGeom>
          <a:noFill/>
        </p:spPr>
        <p:txBody>
          <a:bodyPr wrap="square" rtlCol="0">
            <a:spAutoFit/>
          </a:bodyPr>
          <a:lstStyle/>
          <a:p>
            <a:r>
              <a:rPr lang="fr-FR" sz="1400" dirty="0">
                <a:solidFill>
                  <a:schemeClr val="bg1"/>
                </a:solidFill>
                <a:latin typeface="Helvetica" pitchFamily="50" charset="0"/>
              </a:rPr>
              <a:t>www.nexo-sa.com</a:t>
            </a:r>
          </a:p>
        </p:txBody>
      </p:sp>
      <p:sp>
        <p:nvSpPr>
          <p:cNvPr id="2" name="ZoneTexte 1"/>
          <p:cNvSpPr txBox="1"/>
          <p:nvPr/>
        </p:nvSpPr>
        <p:spPr>
          <a:xfrm>
            <a:off x="7740352" y="6533106"/>
            <a:ext cx="2232248" cy="230832"/>
          </a:xfrm>
          <a:prstGeom prst="rect">
            <a:avLst/>
          </a:prstGeom>
          <a:noFill/>
        </p:spPr>
        <p:txBody>
          <a:bodyPr wrap="square" rtlCol="0">
            <a:spAutoFit/>
          </a:bodyPr>
          <a:lstStyle/>
          <a:p>
            <a:r>
              <a:rPr lang="fr-FR" sz="900" dirty="0">
                <a:solidFill>
                  <a:schemeClr val="bg1"/>
                </a:solidFill>
                <a:latin typeface="Helvetica Condensed" pitchFamily="34" charset="0"/>
                <a:cs typeface="MV Boli" panose="02000500030200090000" pitchFamily="2" charset="0"/>
              </a:rPr>
              <a:t>© COPYRIGHT NEXO- 2015</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6648522"/>
            <a:ext cx="2232025"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0" y="116632"/>
            <a:ext cx="9251669" cy="2308324"/>
          </a:xfrm>
          <a:prstGeom prst="rect">
            <a:avLst/>
          </a:prstGeom>
          <a:noFill/>
        </p:spPr>
        <p:txBody>
          <a:bodyPr wrap="square" rtlCol="0">
            <a:spAutoFit/>
          </a:bodyPr>
          <a:lstStyle/>
          <a:p>
            <a:pPr>
              <a:buClr>
                <a:srgbClr val="E8A66A"/>
              </a:buClr>
              <a:buSzPct val="129000"/>
            </a:pPr>
            <a:r>
              <a:rPr lang="en-US" sz="4800" dirty="0">
                <a:solidFill>
                  <a:schemeClr val="bg1"/>
                </a:solidFill>
                <a:latin typeface="Pacifico" panose="02000000000000000000" pitchFamily="2" charset="0"/>
                <a:ea typeface="Pacifico" panose="02000000000000000000" pitchFamily="2" charset="0"/>
              </a:rPr>
              <a:t>Design and manufacture of loudspeaker systems for precision sound reinforcement</a:t>
            </a:r>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49"/>
            <a:ext cx="9322886" cy="6881975"/>
          </a:xfrm>
          <a:prstGeom prst="rect">
            <a:avLst/>
          </a:prstGeom>
        </p:spPr>
      </p:pic>
      <p:sp>
        <p:nvSpPr>
          <p:cNvPr id="7" name="Rectangle 6"/>
          <p:cNvSpPr/>
          <p:nvPr/>
        </p:nvSpPr>
        <p:spPr>
          <a:xfrm>
            <a:off x="720080" y="1628800"/>
            <a:ext cx="9252520" cy="5386090"/>
          </a:xfrm>
          <a:prstGeom prst="rect">
            <a:avLst/>
          </a:prstGeom>
        </p:spPr>
        <p:txBody>
          <a:bodyPr wrap="square">
            <a:spAutoFit/>
          </a:bodyPr>
          <a:lstStyle/>
          <a:p>
            <a:pPr marL="342900" indent="-342900">
              <a:buFont typeface="Wingdings" panose="05000000000000000000" pitchFamily="2" charset="2"/>
              <a:buChar char="v"/>
            </a:pPr>
            <a:r>
              <a:rPr lang="en-US" sz="2400" dirty="0">
                <a:solidFill>
                  <a:schemeClr val="bg1"/>
                </a:solidFill>
                <a:latin typeface="Helvetica Condensed" pitchFamily="34" charset="0"/>
              </a:rPr>
              <a:t>Company Name :		 </a:t>
            </a:r>
            <a:r>
              <a:rPr lang="en-US" sz="3200" dirty="0">
                <a:solidFill>
                  <a:schemeClr val="bg1"/>
                </a:solidFill>
                <a:latin typeface="Helvetica Condensed" pitchFamily="34" charset="0"/>
              </a:rPr>
              <a:t>NEXO </a:t>
            </a:r>
            <a:r>
              <a:rPr lang="en-US" sz="2400" dirty="0">
                <a:solidFill>
                  <a:schemeClr val="bg1"/>
                </a:solidFill>
                <a:latin typeface="Helvetica Condensed" pitchFamily="34" charset="0"/>
              </a:rPr>
              <a:t> </a:t>
            </a:r>
          </a:p>
          <a:p>
            <a:pPr marL="342900" indent="-342900">
              <a:buFont typeface="Wingdings" panose="05000000000000000000" pitchFamily="2" charset="2"/>
              <a:buChar char="v"/>
            </a:pPr>
            <a:r>
              <a:rPr lang="en-US" sz="2400" dirty="0">
                <a:solidFill>
                  <a:schemeClr val="bg1"/>
                </a:solidFill>
                <a:latin typeface="Helvetica Condensed" pitchFamily="34" charset="0"/>
              </a:rPr>
              <a:t>Headquarters :		 </a:t>
            </a:r>
            <a:r>
              <a:rPr lang="en-US" sz="2400" dirty="0" err="1">
                <a:solidFill>
                  <a:schemeClr val="bg1"/>
                </a:solidFill>
                <a:latin typeface="Helvetica Condensed" pitchFamily="34" charset="0"/>
              </a:rPr>
              <a:t>Plailly</a:t>
            </a:r>
            <a:r>
              <a:rPr lang="en-US" sz="2400" dirty="0">
                <a:solidFill>
                  <a:schemeClr val="bg1"/>
                </a:solidFill>
                <a:latin typeface="Helvetica Condensed" pitchFamily="34" charset="0"/>
              </a:rPr>
              <a:t> - France</a:t>
            </a:r>
          </a:p>
          <a:p>
            <a:pPr marL="342900" indent="-342900">
              <a:buFont typeface="Wingdings" panose="05000000000000000000" pitchFamily="2" charset="2"/>
              <a:buChar char="v"/>
            </a:pPr>
            <a:r>
              <a:rPr lang="en-US" sz="2400" dirty="0">
                <a:solidFill>
                  <a:schemeClr val="bg1"/>
                </a:solidFill>
                <a:latin typeface="Helvetica Condensed" pitchFamily="34" charset="0"/>
              </a:rPr>
              <a:t>Year of Foundation : 	 1979</a:t>
            </a:r>
          </a:p>
          <a:p>
            <a:pPr marL="342900" indent="-342900">
              <a:buFont typeface="Wingdings" panose="05000000000000000000" pitchFamily="2" charset="2"/>
              <a:buChar char="v"/>
            </a:pPr>
            <a:r>
              <a:rPr lang="en-US" sz="2400" dirty="0">
                <a:solidFill>
                  <a:schemeClr val="bg1"/>
                </a:solidFill>
                <a:latin typeface="Helvetica Condensed" pitchFamily="34" charset="0"/>
              </a:rPr>
              <a:t>Annual Sales </a:t>
            </a:r>
            <a:r>
              <a:rPr lang="en-US" sz="1200" dirty="0">
                <a:solidFill>
                  <a:schemeClr val="bg1"/>
                </a:solidFill>
                <a:latin typeface="Helvetica Condensed" pitchFamily="34" charset="0"/>
              </a:rPr>
              <a:t>(Consolidated)</a:t>
            </a:r>
            <a:r>
              <a:rPr lang="en-US" sz="2400" dirty="0">
                <a:solidFill>
                  <a:schemeClr val="bg1"/>
                </a:solidFill>
                <a:latin typeface="Helvetica Condensed" pitchFamily="34" charset="0"/>
              </a:rPr>
              <a:t>: </a:t>
            </a:r>
            <a:r>
              <a:rPr lang="en-US" sz="1200" dirty="0">
                <a:solidFill>
                  <a:schemeClr val="bg1"/>
                </a:solidFill>
                <a:latin typeface="Helvetica Condensed" pitchFamily="34" charset="0"/>
              </a:rPr>
              <a:t>	  </a:t>
            </a:r>
            <a:r>
              <a:rPr lang="en-US" sz="2400" dirty="0">
                <a:solidFill>
                  <a:schemeClr val="bg1"/>
                </a:solidFill>
                <a:latin typeface="Helvetica Condensed" pitchFamily="34" charset="0"/>
              </a:rPr>
              <a:t>27 123 000 €   </a:t>
            </a:r>
            <a:r>
              <a:rPr lang="en-US" sz="2400" i="1" dirty="0">
                <a:solidFill>
                  <a:schemeClr val="bg1"/>
                </a:solidFill>
                <a:latin typeface="Helvetica Condensed" pitchFamily="34" charset="0"/>
              </a:rPr>
              <a:t> </a:t>
            </a:r>
          </a:p>
          <a:p>
            <a:pPr marL="342900" indent="-342900">
              <a:buFont typeface="Wingdings" panose="05000000000000000000" pitchFamily="2" charset="2"/>
              <a:buChar char="v"/>
            </a:pPr>
            <a:r>
              <a:rPr lang="en-US" sz="2400" dirty="0">
                <a:solidFill>
                  <a:schemeClr val="bg1"/>
                </a:solidFill>
                <a:latin typeface="Helvetica Condensed" pitchFamily="34" charset="0"/>
              </a:rPr>
              <a:t>Employees </a:t>
            </a:r>
            <a:r>
              <a:rPr lang="en-US" sz="1200" dirty="0">
                <a:solidFill>
                  <a:schemeClr val="bg1"/>
                </a:solidFill>
                <a:latin typeface="Helvetica Condensed" pitchFamily="34" charset="0"/>
              </a:rPr>
              <a:t>(Consolidated) </a:t>
            </a:r>
            <a:r>
              <a:rPr lang="en-US" sz="2400" dirty="0">
                <a:solidFill>
                  <a:schemeClr val="bg1"/>
                </a:solidFill>
                <a:latin typeface="Helvetica Condensed" pitchFamily="34" charset="0"/>
              </a:rPr>
              <a:t>:</a:t>
            </a:r>
            <a:r>
              <a:rPr lang="en-US" sz="1200" dirty="0">
                <a:solidFill>
                  <a:schemeClr val="bg1"/>
                </a:solidFill>
                <a:latin typeface="Helvetica Condensed" pitchFamily="34" charset="0"/>
              </a:rPr>
              <a:t>	</a:t>
            </a:r>
            <a:r>
              <a:rPr lang="en-US" sz="2400" dirty="0">
                <a:solidFill>
                  <a:schemeClr val="bg1"/>
                </a:solidFill>
                <a:latin typeface="Helvetica Condensed" pitchFamily="34" charset="0"/>
              </a:rPr>
              <a:t> 100</a:t>
            </a:r>
          </a:p>
          <a:p>
            <a:pPr marL="342900" indent="-342900">
              <a:buFont typeface="Wingdings" panose="05000000000000000000" pitchFamily="2" charset="2"/>
              <a:buChar char="v"/>
            </a:pPr>
            <a:r>
              <a:rPr lang="en-US" sz="2400" dirty="0">
                <a:solidFill>
                  <a:schemeClr val="bg1"/>
                </a:solidFill>
                <a:latin typeface="Helvetica Condensed" pitchFamily="34" charset="0"/>
              </a:rPr>
              <a:t>Shareholder : 		 Yamaha Corporation (99,87%)</a:t>
            </a:r>
          </a:p>
          <a:p>
            <a:r>
              <a:rPr lang="en-US" sz="1200" dirty="0">
                <a:solidFill>
                  <a:schemeClr val="bg1"/>
                </a:solidFill>
                <a:latin typeface="Helvetica Condensed" pitchFamily="34" charset="0"/>
              </a:rPr>
              <a:t>   </a:t>
            </a:r>
          </a:p>
          <a:p>
            <a:endParaRPr lang="en-US" sz="1200" dirty="0">
              <a:solidFill>
                <a:srgbClr val="E8A66A"/>
              </a:solidFill>
              <a:latin typeface="Helvetica Condensed" pitchFamily="34" charset="0"/>
            </a:endParaRPr>
          </a:p>
          <a:p>
            <a:endParaRPr lang="en-US" sz="1200" dirty="0">
              <a:solidFill>
                <a:srgbClr val="E8A66A"/>
              </a:solidFill>
              <a:latin typeface="Helvetica Condensed" pitchFamily="34" charset="0"/>
            </a:endParaRPr>
          </a:p>
          <a:p>
            <a:endParaRPr lang="en-US" sz="1200" dirty="0">
              <a:solidFill>
                <a:srgbClr val="E8A66A"/>
              </a:solidFill>
              <a:latin typeface="Helvetica Condensed" pitchFamily="34" charset="0"/>
            </a:endParaRPr>
          </a:p>
          <a:p>
            <a:endParaRPr lang="en-US" sz="1200" dirty="0">
              <a:solidFill>
                <a:srgbClr val="E8A66A"/>
              </a:solidFill>
              <a:latin typeface="Helvetica Condensed" pitchFamily="34" charset="0"/>
            </a:endParaRPr>
          </a:p>
          <a:p>
            <a:endParaRPr lang="en-US" sz="1200" dirty="0">
              <a:solidFill>
                <a:srgbClr val="E8A66A"/>
              </a:solidFill>
              <a:latin typeface="Helvetica Condensed" pitchFamily="34" charset="0"/>
            </a:endParaRPr>
          </a:p>
          <a:p>
            <a:endParaRPr lang="en-US" sz="1200" dirty="0">
              <a:solidFill>
                <a:srgbClr val="E8A66A"/>
              </a:solidFill>
              <a:latin typeface="Helvetica Condensed" pitchFamily="34" charset="0"/>
            </a:endParaRPr>
          </a:p>
          <a:p>
            <a:endParaRPr lang="en-US" sz="1200" dirty="0">
              <a:solidFill>
                <a:srgbClr val="E8A66A"/>
              </a:solidFill>
              <a:latin typeface="Helvetica Condensed" pitchFamily="34" charset="0"/>
            </a:endParaRPr>
          </a:p>
          <a:p>
            <a:endParaRPr lang="en-US" sz="1200" dirty="0">
              <a:solidFill>
                <a:srgbClr val="E8A66A"/>
              </a:solidFill>
              <a:latin typeface="Helvetica Condensed" pitchFamily="34" charset="0"/>
            </a:endParaRPr>
          </a:p>
          <a:p>
            <a:endParaRPr lang="en-US" sz="1200" dirty="0">
              <a:solidFill>
                <a:srgbClr val="E8A66A"/>
              </a:solidFill>
              <a:latin typeface="Helvetica Condensed" pitchFamily="34" charset="0"/>
            </a:endParaRPr>
          </a:p>
          <a:p>
            <a:endParaRPr lang="en-US" sz="1200" dirty="0">
              <a:solidFill>
                <a:srgbClr val="E8A66A"/>
              </a:solidFill>
              <a:latin typeface="Helvetica Condensed" pitchFamily="34" charset="0"/>
            </a:endParaRPr>
          </a:p>
          <a:p>
            <a:endParaRPr lang="en-US" sz="1200" dirty="0">
              <a:solidFill>
                <a:srgbClr val="E8A66A"/>
              </a:solidFill>
              <a:latin typeface="Helvetica Condensed" pitchFamily="34" charset="0"/>
            </a:endParaRPr>
          </a:p>
          <a:p>
            <a:endParaRPr lang="en-US" sz="1200" dirty="0">
              <a:solidFill>
                <a:srgbClr val="E8A66A"/>
              </a:solidFill>
              <a:latin typeface="Helvetica Condensed" pitchFamily="34" charset="0"/>
            </a:endParaRPr>
          </a:p>
          <a:p>
            <a:endParaRPr lang="en-US" sz="1200" dirty="0">
              <a:solidFill>
                <a:srgbClr val="E8A66A"/>
              </a:solidFill>
              <a:latin typeface="Helvetica Condensed" pitchFamily="34" charset="0"/>
            </a:endParaRPr>
          </a:p>
          <a:p>
            <a:endParaRPr lang="en-US" sz="1200" dirty="0">
              <a:solidFill>
                <a:srgbClr val="E8A66A"/>
              </a:solidFill>
              <a:latin typeface="Helvetica Condensed" pitchFamily="34" charset="0"/>
            </a:endParaRPr>
          </a:p>
          <a:p>
            <a:endParaRPr lang="en-US" sz="1200" dirty="0">
              <a:solidFill>
                <a:srgbClr val="E8A66A"/>
              </a:solidFill>
              <a:latin typeface="Helvetica Condensed" pitchFamily="34" charset="0"/>
            </a:endParaRPr>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8523" y="17487"/>
            <a:ext cx="5694363"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688112" y="6454124"/>
            <a:ext cx="1944216" cy="276999"/>
          </a:xfrm>
          <a:prstGeom prst="rect">
            <a:avLst/>
          </a:prstGeom>
          <a:noFill/>
        </p:spPr>
        <p:txBody>
          <a:bodyPr wrap="square" rtlCol="0">
            <a:spAutoFit/>
          </a:bodyPr>
          <a:lstStyle/>
          <a:p>
            <a:r>
              <a:rPr lang="fr-FR" sz="1200" dirty="0">
                <a:solidFill>
                  <a:schemeClr val="bg1">
                    <a:lumMod val="95000"/>
                  </a:schemeClr>
                </a:solidFill>
                <a:latin typeface="Helvetica Condensed" pitchFamily="34" charset="0"/>
              </a:rPr>
              <a:t>As of March 31st, 2019</a:t>
            </a:r>
          </a:p>
        </p:txBody>
      </p:sp>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5834" y="4365104"/>
            <a:ext cx="1370924" cy="648073"/>
          </a:xfrm>
          <a:prstGeom prst="rect">
            <a:avLst/>
          </a:prstGeom>
        </p:spPr>
      </p:pic>
      <p:sp>
        <p:nvSpPr>
          <p:cNvPr id="13" name="ZoneTexte 12">
            <a:extLst>
              <a:ext uri="{FF2B5EF4-FFF2-40B4-BE49-F238E27FC236}">
                <a16:creationId xmlns:a16="http://schemas.microsoft.com/office/drawing/2014/main" id="{2A1318F0-3D9D-4432-B4F0-8CE58097AA61}"/>
              </a:ext>
            </a:extLst>
          </p:cNvPr>
          <p:cNvSpPr txBox="1"/>
          <p:nvPr/>
        </p:nvSpPr>
        <p:spPr>
          <a:xfrm>
            <a:off x="7713137" y="6623752"/>
            <a:ext cx="1430863" cy="215444"/>
          </a:xfrm>
          <a:prstGeom prst="rect">
            <a:avLst/>
          </a:prstGeom>
          <a:noFill/>
        </p:spPr>
        <p:txBody>
          <a:bodyPr wrap="square" rtlCol="0">
            <a:spAutoFit/>
          </a:bodyPr>
          <a:lstStyle/>
          <a:p>
            <a:r>
              <a:rPr lang="fr-FR" sz="800" dirty="0">
                <a:solidFill>
                  <a:schemeClr val="bg1"/>
                </a:solidFill>
                <a:latin typeface="Helvetica Neue" pitchFamily="50" charset="0"/>
              </a:rPr>
              <a:t>©copyright NEXO-2019</a:t>
            </a:r>
          </a:p>
        </p:txBody>
      </p:sp>
    </p:spTree>
    <p:extLst>
      <p:ext uri="{BB962C8B-B14F-4D97-AF65-F5344CB8AC3E}">
        <p14:creationId xmlns:p14="http://schemas.microsoft.com/office/powerpoint/2010/main" val="14411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53"/>
                                        </p:tgtEl>
                                        <p:attrNameLst>
                                          <p:attrName>style.visibility</p:attrName>
                                        </p:attrNameLst>
                                      </p:cBhvr>
                                      <p:to>
                                        <p:strVal val="visible"/>
                                      </p:to>
                                    </p:set>
                                    <p:animEffect transition="in" filter="fade">
                                      <p:cBhvr>
                                        <p:cTn id="9" dur="1500"/>
                                        <p:tgtEl>
                                          <p:spTgt spid="2053"/>
                                        </p:tgtEl>
                                      </p:cBhvr>
                                    </p:animEffect>
                                  </p:childTnLst>
                                </p:cTn>
                              </p:par>
                            </p:childTnLst>
                          </p:cTn>
                        </p:par>
                        <p:par>
                          <p:cTn id="10" fill="hold">
                            <p:stCondLst>
                              <p:cond delay="1500"/>
                            </p:stCondLst>
                            <p:childTnLst>
                              <p:par>
                                <p:cTn id="11" presetID="6"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10" presetClass="entr" presetSubtype="0" fill="hold" nodeType="withEffect">
                                  <p:stCondLst>
                                    <p:cond delay="1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9351" y="6423346"/>
            <a:ext cx="1764196" cy="307777"/>
          </a:xfrm>
          <a:prstGeom prst="rect">
            <a:avLst/>
          </a:prstGeom>
          <a:noFill/>
        </p:spPr>
        <p:txBody>
          <a:bodyPr wrap="square" rtlCol="0">
            <a:spAutoFit/>
          </a:bodyPr>
          <a:lstStyle/>
          <a:p>
            <a:r>
              <a:rPr lang="fr-FR" sz="1400" dirty="0">
                <a:solidFill>
                  <a:schemeClr val="bg1"/>
                </a:solidFill>
                <a:latin typeface="Helvetica" pitchFamily="50" charset="0"/>
              </a:rPr>
              <a:t>www.nexo-sa.com</a:t>
            </a:r>
          </a:p>
        </p:txBody>
      </p:sp>
      <p:sp>
        <p:nvSpPr>
          <p:cNvPr id="2" name="ZoneTexte 1"/>
          <p:cNvSpPr txBox="1"/>
          <p:nvPr/>
        </p:nvSpPr>
        <p:spPr>
          <a:xfrm>
            <a:off x="7740352" y="6533106"/>
            <a:ext cx="2232248" cy="230832"/>
          </a:xfrm>
          <a:prstGeom prst="rect">
            <a:avLst/>
          </a:prstGeom>
          <a:noFill/>
        </p:spPr>
        <p:txBody>
          <a:bodyPr wrap="square" rtlCol="0">
            <a:spAutoFit/>
          </a:bodyPr>
          <a:lstStyle/>
          <a:p>
            <a:r>
              <a:rPr lang="fr-FR" sz="900" dirty="0">
                <a:solidFill>
                  <a:schemeClr val="bg1"/>
                </a:solidFill>
                <a:latin typeface="Helvetica Condensed" pitchFamily="34" charset="0"/>
                <a:cs typeface="MV Boli" panose="02000500030200090000" pitchFamily="2" charset="0"/>
              </a:rPr>
              <a:t>© COPYRIGHT NEXO- 2015</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6648522"/>
            <a:ext cx="2232025"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736" y="-70383"/>
            <a:ext cx="9593509" cy="2878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ZoneTexte 17"/>
          <p:cNvSpPr txBox="1"/>
          <p:nvPr/>
        </p:nvSpPr>
        <p:spPr>
          <a:xfrm>
            <a:off x="6804248" y="260648"/>
            <a:ext cx="8639640" cy="1323439"/>
          </a:xfrm>
          <a:prstGeom prst="rect">
            <a:avLst/>
          </a:prstGeom>
          <a:noFill/>
        </p:spPr>
        <p:txBody>
          <a:bodyPr wrap="square" rtlCol="0">
            <a:spAutoFit/>
          </a:bodyPr>
          <a:lstStyle/>
          <a:p>
            <a:r>
              <a:rPr lang="fr-FR" sz="8000" b="1" dirty="0">
                <a:solidFill>
                  <a:srgbClr val="4968AB"/>
                </a:solidFill>
                <a:latin typeface="Helvetica Condensed" pitchFamily="34" charset="0"/>
              </a:rPr>
              <a:t>R&amp;D</a:t>
            </a:r>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528" y="4085788"/>
            <a:ext cx="9359755" cy="2970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179512" y="2564904"/>
            <a:ext cx="9251669" cy="3231654"/>
          </a:xfrm>
          <a:prstGeom prst="rect">
            <a:avLst/>
          </a:prstGeom>
          <a:noFill/>
        </p:spPr>
        <p:txBody>
          <a:bodyPr wrap="square" rtlCol="0">
            <a:spAutoFit/>
          </a:bodyPr>
          <a:lstStyle/>
          <a:p>
            <a:pPr marL="571500" indent="-571500">
              <a:buClr>
                <a:srgbClr val="E8A66A"/>
              </a:buClr>
              <a:buSzPct val="129000"/>
              <a:buFont typeface="Wingdings" panose="05000000000000000000" pitchFamily="2" charset="2"/>
              <a:buChar char="ü"/>
            </a:pPr>
            <a:endParaRPr lang="en-US" sz="2400" dirty="0">
              <a:solidFill>
                <a:srgbClr val="5670F8"/>
              </a:solidFill>
              <a:latin typeface="Pacifico" panose="02000000000000000000" pitchFamily="2" charset="0"/>
              <a:ea typeface="Pacifico" panose="02000000000000000000" pitchFamily="2" charset="0"/>
            </a:endParaRPr>
          </a:p>
          <a:p>
            <a:pPr marL="571500" indent="-571500">
              <a:buClr>
                <a:srgbClr val="4968AB"/>
              </a:buClr>
              <a:buSzPct val="129000"/>
              <a:buFont typeface="Wingdings" panose="05000000000000000000" pitchFamily="2" charset="2"/>
              <a:buChar char="ü"/>
            </a:pPr>
            <a:r>
              <a:rPr lang="en-US" sz="2400" b="1" dirty="0">
                <a:solidFill>
                  <a:srgbClr val="4968AB"/>
                </a:solidFill>
                <a:latin typeface="Helvetica Condensed" pitchFamily="34" charset="0"/>
                <a:ea typeface="Pacifico" panose="02000000000000000000" pitchFamily="2" charset="0"/>
              </a:rPr>
              <a:t>Budget &gt; 6% of turnover</a:t>
            </a:r>
          </a:p>
          <a:p>
            <a:pPr marL="571500" indent="-571500">
              <a:buClr>
                <a:srgbClr val="4968AB"/>
              </a:buClr>
              <a:buSzPct val="129000"/>
              <a:buFont typeface="Wingdings" panose="05000000000000000000" pitchFamily="2" charset="2"/>
              <a:buChar char="ü"/>
            </a:pPr>
            <a:r>
              <a:rPr lang="en-US" sz="2400" b="1" dirty="0">
                <a:solidFill>
                  <a:srgbClr val="4968AB"/>
                </a:solidFill>
                <a:latin typeface="Helvetica Condensed" pitchFamily="34" charset="0"/>
                <a:ea typeface="Pacifico" panose="02000000000000000000" pitchFamily="2" charset="0"/>
              </a:rPr>
              <a:t>Passionate, rigorous and high level engineers</a:t>
            </a:r>
          </a:p>
          <a:p>
            <a:pPr marL="571500" indent="-571500">
              <a:buClr>
                <a:srgbClr val="4968AB"/>
              </a:buClr>
              <a:buSzPct val="129000"/>
              <a:buFont typeface="Wingdings" panose="05000000000000000000" pitchFamily="2" charset="2"/>
              <a:buChar char="ü"/>
            </a:pPr>
            <a:r>
              <a:rPr lang="en-US" sz="2400" b="1" dirty="0">
                <a:solidFill>
                  <a:srgbClr val="4968AB"/>
                </a:solidFill>
                <a:latin typeface="Helvetica Condensed" pitchFamily="34" charset="0"/>
                <a:ea typeface="Pacifico" panose="02000000000000000000" pitchFamily="2" charset="0"/>
              </a:rPr>
              <a:t>State of the art facilities</a:t>
            </a:r>
          </a:p>
          <a:p>
            <a:pPr marL="571500" indent="-571500">
              <a:buClr>
                <a:srgbClr val="E8A66A"/>
              </a:buClr>
              <a:buSzPct val="129000"/>
              <a:buFont typeface="Wingdings" panose="05000000000000000000" pitchFamily="2" charset="2"/>
              <a:buChar char="ü"/>
            </a:pPr>
            <a:endParaRPr lang="en-US" sz="3600" dirty="0">
              <a:solidFill>
                <a:srgbClr val="E8A66A"/>
              </a:solidFill>
              <a:latin typeface="Pacifico" panose="02000000000000000000" pitchFamily="2" charset="0"/>
              <a:ea typeface="Pacifico" panose="02000000000000000000" pitchFamily="2" charset="0"/>
            </a:endParaRPr>
          </a:p>
          <a:p>
            <a:pPr marL="571500" indent="-571500">
              <a:buClr>
                <a:srgbClr val="E8A66A"/>
              </a:buClr>
              <a:buSzPct val="129000"/>
              <a:buFont typeface="Wingdings" panose="05000000000000000000" pitchFamily="2" charset="2"/>
              <a:buChar char="ü"/>
            </a:pPr>
            <a:endParaRPr lang="en-US" sz="3600" dirty="0">
              <a:solidFill>
                <a:srgbClr val="E8A66A"/>
              </a:solidFill>
              <a:latin typeface="Pacifico" panose="02000000000000000000" pitchFamily="2" charset="0"/>
              <a:ea typeface="Pacifico" panose="02000000000000000000" pitchFamily="2" charset="0"/>
            </a:endParaRPr>
          </a:p>
          <a:p>
            <a:pPr marL="571500" indent="-571500">
              <a:buClr>
                <a:srgbClr val="E8A66A"/>
              </a:buClr>
              <a:buSzPct val="129000"/>
              <a:buFont typeface="Wingdings" panose="05000000000000000000" pitchFamily="2" charset="2"/>
              <a:buChar char="ü"/>
            </a:pPr>
            <a:endParaRPr lang="en-US" sz="3600" dirty="0">
              <a:solidFill>
                <a:srgbClr val="E8A66A"/>
              </a:solidFill>
              <a:latin typeface="Pacifico" panose="02000000000000000000" pitchFamily="2" charset="0"/>
              <a:ea typeface="Pacifico" panose="02000000000000000000" pitchFamily="2" charset="0"/>
            </a:endParaRPr>
          </a:p>
        </p:txBody>
      </p:sp>
      <p:sp>
        <p:nvSpPr>
          <p:cNvPr id="6" name="ZoneTexte 5"/>
          <p:cNvSpPr txBox="1"/>
          <p:nvPr/>
        </p:nvSpPr>
        <p:spPr>
          <a:xfrm>
            <a:off x="5052386" y="2495633"/>
            <a:ext cx="3624069" cy="307777"/>
          </a:xfrm>
          <a:prstGeom prst="rect">
            <a:avLst/>
          </a:prstGeom>
          <a:noFill/>
        </p:spPr>
        <p:txBody>
          <a:bodyPr wrap="square" rtlCol="0">
            <a:spAutoFit/>
          </a:bodyPr>
          <a:lstStyle/>
          <a:p>
            <a:r>
              <a:rPr lang="fr-FR" sz="1400" dirty="0">
                <a:solidFill>
                  <a:schemeClr val="bg1"/>
                </a:solidFill>
                <a:latin typeface="Helvetica Condensed" pitchFamily="34" charset="0"/>
              </a:rPr>
              <a:t>NEXO  HEADQUARTERS – Plailly - FRANCE</a:t>
            </a:r>
          </a:p>
        </p:txBody>
      </p:sp>
      <p:sp>
        <p:nvSpPr>
          <p:cNvPr id="13" name="ZoneTexte 12">
            <a:extLst>
              <a:ext uri="{FF2B5EF4-FFF2-40B4-BE49-F238E27FC236}">
                <a16:creationId xmlns:a16="http://schemas.microsoft.com/office/drawing/2014/main" id="{95331A5A-8F81-456E-B11E-795CB698A808}"/>
              </a:ext>
            </a:extLst>
          </p:cNvPr>
          <p:cNvSpPr txBox="1"/>
          <p:nvPr/>
        </p:nvSpPr>
        <p:spPr>
          <a:xfrm>
            <a:off x="7713137" y="6623752"/>
            <a:ext cx="1430863" cy="215444"/>
          </a:xfrm>
          <a:prstGeom prst="rect">
            <a:avLst/>
          </a:prstGeom>
          <a:noFill/>
        </p:spPr>
        <p:txBody>
          <a:bodyPr wrap="square" rtlCol="0">
            <a:spAutoFit/>
          </a:bodyPr>
          <a:lstStyle/>
          <a:p>
            <a:r>
              <a:rPr lang="fr-FR" sz="800" dirty="0">
                <a:solidFill>
                  <a:schemeClr val="bg1"/>
                </a:solidFill>
                <a:latin typeface="Helvetica Neue" pitchFamily="50" charset="0"/>
              </a:rPr>
              <a:t>©copyright NEXO-2019</a:t>
            </a:r>
          </a:p>
        </p:txBody>
      </p:sp>
    </p:spTree>
    <p:extLst>
      <p:ext uri="{BB962C8B-B14F-4D97-AF65-F5344CB8AC3E}">
        <p14:creationId xmlns:p14="http://schemas.microsoft.com/office/powerpoint/2010/main" val="428907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6" presetClass="entr" presetSubtype="16" fill="hold" grpId="0"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9351" y="6423346"/>
            <a:ext cx="1764196" cy="307777"/>
          </a:xfrm>
          <a:prstGeom prst="rect">
            <a:avLst/>
          </a:prstGeom>
          <a:noFill/>
        </p:spPr>
        <p:txBody>
          <a:bodyPr wrap="square" rtlCol="0">
            <a:spAutoFit/>
          </a:bodyPr>
          <a:lstStyle/>
          <a:p>
            <a:r>
              <a:rPr lang="fr-FR" sz="1400" dirty="0">
                <a:solidFill>
                  <a:schemeClr val="bg1"/>
                </a:solidFill>
                <a:latin typeface="Helvetica" pitchFamily="50" charset="0"/>
              </a:rPr>
              <a:t>www.nexo-sa.com</a:t>
            </a:r>
          </a:p>
        </p:txBody>
      </p:sp>
      <p:sp>
        <p:nvSpPr>
          <p:cNvPr id="2" name="ZoneTexte 1"/>
          <p:cNvSpPr txBox="1"/>
          <p:nvPr/>
        </p:nvSpPr>
        <p:spPr>
          <a:xfrm>
            <a:off x="7740352" y="6533106"/>
            <a:ext cx="2232248" cy="230832"/>
          </a:xfrm>
          <a:prstGeom prst="rect">
            <a:avLst/>
          </a:prstGeom>
          <a:noFill/>
        </p:spPr>
        <p:txBody>
          <a:bodyPr wrap="square" rtlCol="0">
            <a:spAutoFit/>
          </a:bodyPr>
          <a:lstStyle/>
          <a:p>
            <a:r>
              <a:rPr lang="fr-FR" sz="900" dirty="0">
                <a:solidFill>
                  <a:schemeClr val="bg1"/>
                </a:solidFill>
                <a:latin typeface="Helvetica Condensed" pitchFamily="34" charset="0"/>
                <a:cs typeface="MV Boli" panose="02000500030200090000" pitchFamily="2" charset="0"/>
              </a:rPr>
              <a:t>© COPYRIGHT NEXO- 2015</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6648522"/>
            <a:ext cx="2232025"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736" y="-70383"/>
            <a:ext cx="9593509" cy="2878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ZoneTexte 17"/>
          <p:cNvSpPr txBox="1"/>
          <p:nvPr/>
        </p:nvSpPr>
        <p:spPr>
          <a:xfrm>
            <a:off x="179512" y="22109"/>
            <a:ext cx="8639640" cy="1107996"/>
          </a:xfrm>
          <a:prstGeom prst="rect">
            <a:avLst/>
          </a:prstGeom>
          <a:noFill/>
        </p:spPr>
        <p:txBody>
          <a:bodyPr wrap="square" rtlCol="0">
            <a:spAutoFit/>
          </a:bodyPr>
          <a:lstStyle/>
          <a:p>
            <a:r>
              <a:rPr lang="fr-FR" sz="6600" b="1" dirty="0">
                <a:solidFill>
                  <a:srgbClr val="E8A66A"/>
                </a:solidFill>
                <a:latin typeface="Helvetica Condensed" pitchFamily="34" charset="0"/>
              </a:rPr>
              <a:t>PRODUCTION</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9420" y="6606504"/>
            <a:ext cx="2232025"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6857" y="5373216"/>
            <a:ext cx="2167392" cy="1484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 2"/>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411760" y="5373215"/>
            <a:ext cx="2223426" cy="1481913"/>
          </a:xfrm>
          <a:prstGeom prst="rect">
            <a:avLst/>
          </a:prstGeom>
        </p:spPr>
      </p:pic>
      <p:pic>
        <p:nvPicPr>
          <p:cNvPr id="5" name="Image 4"/>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6750691" y="2780927"/>
            <a:ext cx="2731816" cy="4097723"/>
          </a:xfrm>
          <a:prstGeom prst="rect">
            <a:avLst/>
          </a:prstGeom>
        </p:spPr>
      </p:pic>
      <p:sp>
        <p:nvSpPr>
          <p:cNvPr id="6" name="ZoneTexte 5"/>
          <p:cNvSpPr txBox="1"/>
          <p:nvPr/>
        </p:nvSpPr>
        <p:spPr>
          <a:xfrm>
            <a:off x="2469089" y="2949166"/>
            <a:ext cx="3168352" cy="923330"/>
          </a:xfrm>
          <a:prstGeom prst="rect">
            <a:avLst/>
          </a:prstGeom>
          <a:noFill/>
        </p:spPr>
        <p:txBody>
          <a:bodyPr wrap="square" rtlCol="0">
            <a:spAutoFit/>
          </a:bodyPr>
          <a:lstStyle/>
          <a:p>
            <a:pPr marL="285750" indent="-285750">
              <a:buFont typeface="Wingdings" panose="05000000000000000000" pitchFamily="2" charset="2"/>
              <a:buChar char="v"/>
            </a:pPr>
            <a:r>
              <a:rPr lang="fr-FR" dirty="0">
                <a:solidFill>
                  <a:srgbClr val="E8A66A"/>
                </a:solidFill>
                <a:latin typeface="Helvetica Condensed" pitchFamily="34" charset="0"/>
              </a:rPr>
              <a:t>MADE IN FRANCE : 2 HIGHLY OPTIMIZED PRODUCTION LINES . 5000 SQM/EACH  </a:t>
            </a:r>
          </a:p>
        </p:txBody>
      </p:sp>
      <p:sp>
        <p:nvSpPr>
          <p:cNvPr id="7" name="ZoneTexte 6"/>
          <p:cNvSpPr txBox="1"/>
          <p:nvPr/>
        </p:nvSpPr>
        <p:spPr>
          <a:xfrm>
            <a:off x="2483768" y="4138918"/>
            <a:ext cx="3384377" cy="369332"/>
          </a:xfrm>
          <a:prstGeom prst="rect">
            <a:avLst/>
          </a:prstGeom>
          <a:noFill/>
        </p:spPr>
        <p:txBody>
          <a:bodyPr wrap="square" rtlCol="0">
            <a:spAutoFit/>
          </a:bodyPr>
          <a:lstStyle/>
          <a:p>
            <a:pPr marL="285750" indent="-285750">
              <a:buFont typeface="Wingdings" panose="05000000000000000000" pitchFamily="2" charset="2"/>
              <a:buChar char="v"/>
            </a:pPr>
            <a:r>
              <a:rPr lang="fr-FR" dirty="0">
                <a:solidFill>
                  <a:srgbClr val="E8A66A"/>
                </a:solidFill>
                <a:latin typeface="Helvetica Condensed" pitchFamily="34" charset="0"/>
              </a:rPr>
              <a:t>20 000 </a:t>
            </a:r>
            <a:r>
              <a:rPr lang="fr-FR" dirty="0">
                <a:solidFill>
                  <a:srgbClr val="E8A66A"/>
                </a:solidFill>
                <a:latin typeface="Helvetica" pitchFamily="50" charset="0"/>
              </a:rPr>
              <a:t>UNITS PER YEAR</a:t>
            </a:r>
          </a:p>
        </p:txBody>
      </p:sp>
      <p:pic>
        <p:nvPicPr>
          <p:cNvPr id="8" name="Image 7"/>
          <p:cNvPicPr>
            <a:picLocks noChangeAspect="1"/>
          </p:cNvPicPr>
          <p:nvPr/>
        </p:nvPicPr>
        <p:blipFill>
          <a:blip r:embed="rId10">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8520" y="2807670"/>
            <a:ext cx="2521669" cy="4040093"/>
          </a:xfrm>
          <a:prstGeom prst="rect">
            <a:avLst/>
          </a:prstGeom>
        </p:spPr>
      </p:pic>
      <p:sp>
        <p:nvSpPr>
          <p:cNvPr id="22" name="ZoneTexte 21"/>
          <p:cNvSpPr txBox="1"/>
          <p:nvPr/>
        </p:nvSpPr>
        <p:spPr>
          <a:xfrm>
            <a:off x="5052386" y="2495633"/>
            <a:ext cx="3624069" cy="307777"/>
          </a:xfrm>
          <a:prstGeom prst="rect">
            <a:avLst/>
          </a:prstGeom>
          <a:noFill/>
        </p:spPr>
        <p:txBody>
          <a:bodyPr wrap="square" rtlCol="0">
            <a:spAutoFit/>
          </a:bodyPr>
          <a:lstStyle/>
          <a:p>
            <a:r>
              <a:rPr lang="fr-FR" sz="1400" dirty="0">
                <a:solidFill>
                  <a:schemeClr val="bg1"/>
                </a:solidFill>
                <a:latin typeface="Helvetica Condensed" pitchFamily="34" charset="0"/>
              </a:rPr>
              <a:t>NEXO  HEADQUARTERS – Plailly - FRANCE</a:t>
            </a:r>
          </a:p>
        </p:txBody>
      </p:sp>
      <p:sp>
        <p:nvSpPr>
          <p:cNvPr id="23" name="ZoneTexte 22"/>
          <p:cNvSpPr txBox="1"/>
          <p:nvPr/>
        </p:nvSpPr>
        <p:spPr>
          <a:xfrm>
            <a:off x="2483768" y="4581128"/>
            <a:ext cx="4176464" cy="646331"/>
          </a:xfrm>
          <a:prstGeom prst="rect">
            <a:avLst/>
          </a:prstGeom>
          <a:noFill/>
        </p:spPr>
        <p:txBody>
          <a:bodyPr wrap="square" rtlCol="0">
            <a:spAutoFit/>
          </a:bodyPr>
          <a:lstStyle/>
          <a:p>
            <a:pPr marL="285750" indent="-285750">
              <a:buFont typeface="Wingdings" panose="05000000000000000000" pitchFamily="2" charset="2"/>
              <a:buChar char="v"/>
            </a:pPr>
            <a:r>
              <a:rPr lang="fr-FR" dirty="0">
                <a:solidFill>
                  <a:srgbClr val="E8A66A"/>
                </a:solidFill>
                <a:latin typeface="Helvetica" pitchFamily="50" charset="0"/>
              </a:rPr>
              <a:t>RIGOROUS PROCESSES / </a:t>
            </a:r>
          </a:p>
          <a:p>
            <a:r>
              <a:rPr lang="fr-FR" dirty="0">
                <a:solidFill>
                  <a:srgbClr val="E8A66A"/>
                </a:solidFill>
                <a:latin typeface="Helvetica" pitchFamily="50" charset="0"/>
              </a:rPr>
              <a:t>    QUALITY MANAGEMENT SYSTEM</a:t>
            </a:r>
          </a:p>
        </p:txBody>
      </p:sp>
      <p:sp>
        <p:nvSpPr>
          <p:cNvPr id="19" name="ZoneTexte 18">
            <a:extLst>
              <a:ext uri="{FF2B5EF4-FFF2-40B4-BE49-F238E27FC236}">
                <a16:creationId xmlns:a16="http://schemas.microsoft.com/office/drawing/2014/main" id="{794DAA44-D048-414A-A031-F9B2A0856332}"/>
              </a:ext>
            </a:extLst>
          </p:cNvPr>
          <p:cNvSpPr txBox="1"/>
          <p:nvPr/>
        </p:nvSpPr>
        <p:spPr>
          <a:xfrm>
            <a:off x="7713137" y="6623752"/>
            <a:ext cx="1430863" cy="215444"/>
          </a:xfrm>
          <a:prstGeom prst="rect">
            <a:avLst/>
          </a:prstGeom>
          <a:noFill/>
        </p:spPr>
        <p:txBody>
          <a:bodyPr wrap="square" rtlCol="0">
            <a:spAutoFit/>
          </a:bodyPr>
          <a:lstStyle/>
          <a:p>
            <a:r>
              <a:rPr lang="fr-FR" sz="800" dirty="0">
                <a:latin typeface="Helvetica Neue" pitchFamily="50" charset="0"/>
              </a:rPr>
              <a:t>©copyright NEXO-2019</a:t>
            </a:r>
          </a:p>
        </p:txBody>
      </p:sp>
    </p:spTree>
    <p:extLst>
      <p:ext uri="{BB962C8B-B14F-4D97-AF65-F5344CB8AC3E}">
        <p14:creationId xmlns:p14="http://schemas.microsoft.com/office/powerpoint/2010/main" val="344061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7"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7" y="1793874"/>
            <a:ext cx="9144000" cy="436327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7509" y="3077008"/>
            <a:ext cx="705552" cy="16011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9538" y="2999389"/>
            <a:ext cx="705552" cy="16011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7110" y="4394546"/>
            <a:ext cx="705552" cy="160113"/>
          </a:xfrm>
          <a:prstGeom prst="rect">
            <a:avLst/>
          </a:prstGeom>
        </p:spPr>
      </p:pic>
      <p:sp>
        <p:nvSpPr>
          <p:cNvPr id="5" name="TextBox 4"/>
          <p:cNvSpPr txBox="1"/>
          <p:nvPr/>
        </p:nvSpPr>
        <p:spPr>
          <a:xfrm>
            <a:off x="1698464" y="3201847"/>
            <a:ext cx="1149399" cy="246221"/>
          </a:xfrm>
          <a:prstGeom prst="rect">
            <a:avLst/>
          </a:prstGeom>
          <a:noFill/>
        </p:spPr>
        <p:txBody>
          <a:bodyPr wrap="square" rtlCol="0">
            <a:spAutoFit/>
          </a:bodyPr>
          <a:lstStyle/>
          <a:p>
            <a:r>
              <a:rPr lang="fr-FR" sz="1000" dirty="0"/>
              <a:t>(NORTH AMERICA)</a:t>
            </a:r>
          </a:p>
        </p:txBody>
      </p:sp>
      <p:sp>
        <p:nvSpPr>
          <p:cNvPr id="15" name="TextBox 14"/>
          <p:cNvSpPr txBox="1"/>
          <p:nvPr/>
        </p:nvSpPr>
        <p:spPr>
          <a:xfrm>
            <a:off x="8070499" y="3150855"/>
            <a:ext cx="638231" cy="246221"/>
          </a:xfrm>
          <a:prstGeom prst="rect">
            <a:avLst/>
          </a:prstGeom>
          <a:noFill/>
        </p:spPr>
        <p:txBody>
          <a:bodyPr wrap="square" rtlCol="0">
            <a:spAutoFit/>
          </a:bodyPr>
          <a:lstStyle/>
          <a:p>
            <a:r>
              <a:rPr lang="fr-FR" sz="1000" dirty="0"/>
              <a:t>(JAPAN)</a:t>
            </a:r>
          </a:p>
        </p:txBody>
      </p:sp>
      <p:sp>
        <p:nvSpPr>
          <p:cNvPr id="16" name="TextBox 15"/>
          <p:cNvSpPr txBox="1"/>
          <p:nvPr/>
        </p:nvSpPr>
        <p:spPr>
          <a:xfrm>
            <a:off x="6337110" y="4547894"/>
            <a:ext cx="864096" cy="246221"/>
          </a:xfrm>
          <a:prstGeom prst="rect">
            <a:avLst/>
          </a:prstGeom>
          <a:noFill/>
        </p:spPr>
        <p:txBody>
          <a:bodyPr wrap="square" rtlCol="0">
            <a:spAutoFit/>
          </a:bodyPr>
          <a:lstStyle/>
          <a:p>
            <a:r>
              <a:rPr lang="fr-FR" sz="1000" dirty="0"/>
              <a:t>(SINGAPORE)</a:t>
            </a:r>
          </a:p>
        </p:txBody>
      </p:sp>
      <p:sp>
        <p:nvSpPr>
          <p:cNvPr id="9" name="TextBox 8"/>
          <p:cNvSpPr txBox="1"/>
          <p:nvPr/>
        </p:nvSpPr>
        <p:spPr>
          <a:xfrm>
            <a:off x="7436890" y="6300934"/>
            <a:ext cx="2175669" cy="261610"/>
          </a:xfrm>
          <a:prstGeom prst="rect">
            <a:avLst/>
          </a:prstGeom>
          <a:noFill/>
        </p:spPr>
        <p:txBody>
          <a:bodyPr wrap="square" rtlCol="0">
            <a:spAutoFit/>
          </a:bodyPr>
          <a:lstStyle/>
          <a:p>
            <a:r>
              <a:rPr lang="fr-FR" sz="1100" i="1" dirty="0" err="1"/>
              <a:t>Importers</a:t>
            </a:r>
            <a:endParaRPr lang="fr-FR" sz="1100" i="1" dirty="0"/>
          </a:p>
        </p:txBody>
      </p:sp>
      <p:pic>
        <p:nvPicPr>
          <p:cNvPr id="7" name="Pictur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94578" y="2295251"/>
            <a:ext cx="120950" cy="203118"/>
          </a:xfrm>
          <a:prstGeom prst="rect">
            <a:avLst/>
          </a:prstGeom>
        </p:spPr>
      </p:pic>
      <p:pic>
        <p:nvPicPr>
          <p:cNvPr id="19" name="Picture 1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8867" y="4777317"/>
            <a:ext cx="120950" cy="203118"/>
          </a:xfrm>
          <a:prstGeom prst="rect">
            <a:avLst/>
          </a:prstGeom>
        </p:spPr>
      </p:pic>
      <p:pic>
        <p:nvPicPr>
          <p:cNvPr id="20" name="Picture 1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19900" y="4077072"/>
            <a:ext cx="120950" cy="203118"/>
          </a:xfrm>
          <a:prstGeom prst="rect">
            <a:avLst/>
          </a:prstGeom>
        </p:spPr>
      </p:pic>
      <p:pic>
        <p:nvPicPr>
          <p:cNvPr id="21" name="Picture 2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18392" y="3954455"/>
            <a:ext cx="120950" cy="203118"/>
          </a:xfrm>
          <a:prstGeom prst="rect">
            <a:avLst/>
          </a:prstGeom>
        </p:spPr>
      </p:pic>
      <p:pic>
        <p:nvPicPr>
          <p:cNvPr id="22" name="Picture 2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37989" y="4519043"/>
            <a:ext cx="120950" cy="203118"/>
          </a:xfrm>
          <a:prstGeom prst="rect">
            <a:avLst/>
          </a:prstGeom>
        </p:spPr>
      </p:pic>
      <p:pic>
        <p:nvPicPr>
          <p:cNvPr id="23" name="Picture 2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17039" y="4178631"/>
            <a:ext cx="120950" cy="203118"/>
          </a:xfrm>
          <a:prstGeom prst="rect">
            <a:avLst/>
          </a:prstGeom>
        </p:spPr>
      </p:pic>
      <p:pic>
        <p:nvPicPr>
          <p:cNvPr id="24" name="Picture 2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87509" y="4980435"/>
            <a:ext cx="120950" cy="203118"/>
          </a:xfrm>
          <a:prstGeom prst="rect">
            <a:avLst/>
          </a:prstGeom>
        </p:spPr>
      </p:pic>
      <p:pic>
        <p:nvPicPr>
          <p:cNvPr id="25" name="Picture 2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60949" y="4878876"/>
            <a:ext cx="120950" cy="203118"/>
          </a:xfrm>
          <a:prstGeom prst="rect">
            <a:avLst/>
          </a:prstGeom>
        </p:spPr>
      </p:pic>
      <p:pic>
        <p:nvPicPr>
          <p:cNvPr id="26" name="Picture 2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39752" y="5185588"/>
            <a:ext cx="120950" cy="203118"/>
          </a:xfrm>
          <a:prstGeom prst="rect">
            <a:avLst/>
          </a:prstGeom>
        </p:spPr>
      </p:pic>
      <p:pic>
        <p:nvPicPr>
          <p:cNvPr id="27" name="Picture 2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0474" y="5301882"/>
            <a:ext cx="120950" cy="203118"/>
          </a:xfrm>
          <a:prstGeom prst="rect">
            <a:avLst/>
          </a:prstGeom>
        </p:spPr>
      </p:pic>
      <p:pic>
        <p:nvPicPr>
          <p:cNvPr id="28" name="Picture 2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84350" y="3873954"/>
            <a:ext cx="120950" cy="203118"/>
          </a:xfrm>
          <a:prstGeom prst="rect">
            <a:avLst/>
          </a:prstGeom>
        </p:spPr>
      </p:pic>
      <p:pic>
        <p:nvPicPr>
          <p:cNvPr id="29" name="Picture 2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88189" y="3852896"/>
            <a:ext cx="120950" cy="203118"/>
          </a:xfrm>
          <a:prstGeom prst="rect">
            <a:avLst/>
          </a:prstGeom>
        </p:spPr>
      </p:pic>
      <p:pic>
        <p:nvPicPr>
          <p:cNvPr id="30" name="Picture 2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9592" y="3448068"/>
            <a:ext cx="120950" cy="203118"/>
          </a:xfrm>
          <a:prstGeom prst="rect">
            <a:avLst/>
          </a:prstGeom>
        </p:spPr>
      </p:pic>
      <p:pic>
        <p:nvPicPr>
          <p:cNvPr id="31" name="Picture 3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47250" y="3646830"/>
            <a:ext cx="120950" cy="203118"/>
          </a:xfrm>
          <a:prstGeom prst="rect">
            <a:avLst/>
          </a:prstGeom>
        </p:spPr>
      </p:pic>
      <p:pic>
        <p:nvPicPr>
          <p:cNvPr id="32" name="Picture 3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12528" y="3534565"/>
            <a:ext cx="120950" cy="203118"/>
          </a:xfrm>
          <a:prstGeom prst="rect">
            <a:avLst/>
          </a:prstGeom>
        </p:spPr>
      </p:pic>
      <p:pic>
        <p:nvPicPr>
          <p:cNvPr id="33" name="Picture 3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92317" y="5183553"/>
            <a:ext cx="120950" cy="203118"/>
          </a:xfrm>
          <a:prstGeom prst="rect">
            <a:avLst/>
          </a:prstGeom>
        </p:spPr>
      </p:pic>
      <p:pic>
        <p:nvPicPr>
          <p:cNvPr id="34" name="Picture 3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4806484"/>
            <a:ext cx="120950" cy="203118"/>
          </a:xfrm>
          <a:prstGeom prst="rect">
            <a:avLst/>
          </a:prstGeom>
        </p:spPr>
      </p:pic>
      <p:pic>
        <p:nvPicPr>
          <p:cNvPr id="35" name="Picture 3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79912" y="3087231"/>
            <a:ext cx="120950" cy="203118"/>
          </a:xfrm>
          <a:prstGeom prst="rect">
            <a:avLst/>
          </a:prstGeom>
        </p:spPr>
      </p:pic>
      <p:pic>
        <p:nvPicPr>
          <p:cNvPr id="36" name="Picture 3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23083" y="3244950"/>
            <a:ext cx="120950" cy="203118"/>
          </a:xfrm>
          <a:prstGeom prst="rect">
            <a:avLst/>
          </a:prstGeom>
        </p:spPr>
      </p:pic>
      <p:pic>
        <p:nvPicPr>
          <p:cNvPr id="37" name="Picture 3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1960" y="2204864"/>
            <a:ext cx="120950" cy="203118"/>
          </a:xfrm>
          <a:prstGeom prst="rect">
            <a:avLst/>
          </a:prstGeom>
        </p:spPr>
      </p:pic>
      <p:pic>
        <p:nvPicPr>
          <p:cNvPr id="38" name="Picture 3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2910" y="2204864"/>
            <a:ext cx="120950" cy="203118"/>
          </a:xfrm>
          <a:prstGeom prst="rect">
            <a:avLst/>
          </a:prstGeom>
        </p:spPr>
      </p:pic>
      <p:pic>
        <p:nvPicPr>
          <p:cNvPr id="39" name="Picture 3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0" y="2118040"/>
            <a:ext cx="120950" cy="203118"/>
          </a:xfrm>
          <a:prstGeom prst="rect">
            <a:avLst/>
          </a:prstGeom>
        </p:spPr>
      </p:pic>
      <p:pic>
        <p:nvPicPr>
          <p:cNvPr id="40" name="Picture 3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19637" y="3358859"/>
            <a:ext cx="120950" cy="203118"/>
          </a:xfrm>
          <a:prstGeom prst="rect">
            <a:avLst/>
          </a:prstGeom>
        </p:spPr>
      </p:pic>
      <p:pic>
        <p:nvPicPr>
          <p:cNvPr id="41" name="Picture 4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2040" y="2895393"/>
            <a:ext cx="120950" cy="203118"/>
          </a:xfrm>
          <a:prstGeom prst="rect">
            <a:avLst/>
          </a:prstGeom>
        </p:spPr>
      </p:pic>
      <p:pic>
        <p:nvPicPr>
          <p:cNvPr id="42" name="Picture 4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4426" y="3036038"/>
            <a:ext cx="120950" cy="203118"/>
          </a:xfrm>
          <a:prstGeom prst="rect">
            <a:avLst/>
          </a:prstGeom>
        </p:spPr>
      </p:pic>
      <p:pic>
        <p:nvPicPr>
          <p:cNvPr id="43" name="Picture 4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47126" y="3143391"/>
            <a:ext cx="120950" cy="203118"/>
          </a:xfrm>
          <a:prstGeom prst="rect">
            <a:avLst/>
          </a:prstGeom>
        </p:spPr>
      </p:pic>
      <p:pic>
        <p:nvPicPr>
          <p:cNvPr id="44" name="Picture 4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3091743"/>
            <a:ext cx="120950" cy="203118"/>
          </a:xfrm>
          <a:prstGeom prst="rect">
            <a:avLst/>
          </a:prstGeom>
        </p:spPr>
      </p:pic>
      <p:pic>
        <p:nvPicPr>
          <p:cNvPr id="45" name="Picture 4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19437" y="2847655"/>
            <a:ext cx="120950" cy="203118"/>
          </a:xfrm>
          <a:prstGeom prst="rect">
            <a:avLst/>
          </a:prstGeom>
        </p:spPr>
      </p:pic>
      <p:pic>
        <p:nvPicPr>
          <p:cNvPr id="46" name="Picture 4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40387" y="2852504"/>
            <a:ext cx="120950" cy="203118"/>
          </a:xfrm>
          <a:prstGeom prst="rect">
            <a:avLst/>
          </a:prstGeom>
        </p:spPr>
      </p:pic>
      <p:pic>
        <p:nvPicPr>
          <p:cNvPr id="47" name="Picture 4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0152" y="2194158"/>
            <a:ext cx="120950" cy="203118"/>
          </a:xfrm>
          <a:prstGeom prst="rect">
            <a:avLst/>
          </a:prstGeom>
        </p:spPr>
      </p:pic>
      <p:pic>
        <p:nvPicPr>
          <p:cNvPr id="48" name="Picture 4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27022" y="4777317"/>
            <a:ext cx="120950" cy="203118"/>
          </a:xfrm>
          <a:prstGeom prst="rect">
            <a:avLst/>
          </a:prstGeom>
        </p:spPr>
      </p:pic>
      <p:pic>
        <p:nvPicPr>
          <p:cNvPr id="49" name="Picture 4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28184" y="3460418"/>
            <a:ext cx="120950" cy="203118"/>
          </a:xfrm>
          <a:prstGeom prst="rect">
            <a:avLst/>
          </a:prstGeom>
        </p:spPr>
      </p:pic>
      <p:pic>
        <p:nvPicPr>
          <p:cNvPr id="50" name="Picture 4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51050" y="2498369"/>
            <a:ext cx="120950" cy="203118"/>
          </a:xfrm>
          <a:prstGeom prst="rect">
            <a:avLst/>
          </a:prstGeom>
        </p:spPr>
      </p:pic>
      <p:pic>
        <p:nvPicPr>
          <p:cNvPr id="51" name="Picture 5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00776" y="2601963"/>
            <a:ext cx="120950" cy="203118"/>
          </a:xfrm>
          <a:prstGeom prst="rect">
            <a:avLst/>
          </a:prstGeom>
        </p:spPr>
      </p:pic>
      <p:pic>
        <p:nvPicPr>
          <p:cNvPr id="52" name="Picture 5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0" y="2888625"/>
            <a:ext cx="120950" cy="203118"/>
          </a:xfrm>
          <a:prstGeom prst="rect">
            <a:avLst/>
          </a:prstGeom>
        </p:spPr>
      </p:pic>
      <p:pic>
        <p:nvPicPr>
          <p:cNvPr id="53" name="Picture 5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94578" y="2674924"/>
            <a:ext cx="120950" cy="203118"/>
          </a:xfrm>
          <a:prstGeom prst="rect">
            <a:avLst/>
          </a:prstGeom>
        </p:spPr>
      </p:pic>
      <p:pic>
        <p:nvPicPr>
          <p:cNvPr id="54" name="Picture 5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53860" y="2599462"/>
            <a:ext cx="120950" cy="203118"/>
          </a:xfrm>
          <a:prstGeom prst="rect">
            <a:avLst/>
          </a:prstGeom>
        </p:spPr>
      </p:pic>
      <p:pic>
        <p:nvPicPr>
          <p:cNvPr id="55" name="Picture 5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8487" y="2060229"/>
            <a:ext cx="120950" cy="203118"/>
          </a:xfrm>
          <a:prstGeom prst="rect">
            <a:avLst/>
          </a:prstGeom>
        </p:spPr>
      </p:pic>
      <p:pic>
        <p:nvPicPr>
          <p:cNvPr id="56" name="Picture 5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0586" y="2664341"/>
            <a:ext cx="120950" cy="203118"/>
          </a:xfrm>
          <a:prstGeom prst="rect">
            <a:avLst/>
          </a:prstGeom>
        </p:spPr>
      </p:pic>
      <p:pic>
        <p:nvPicPr>
          <p:cNvPr id="57" name="Picture 5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55053" y="2776483"/>
            <a:ext cx="120950" cy="203118"/>
          </a:xfrm>
          <a:prstGeom prst="rect">
            <a:avLst/>
          </a:prstGeom>
        </p:spPr>
      </p:pic>
      <p:pic>
        <p:nvPicPr>
          <p:cNvPr id="58" name="Picture 5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63387" y="3772395"/>
            <a:ext cx="120950" cy="203118"/>
          </a:xfrm>
          <a:prstGeom prst="rect">
            <a:avLst/>
          </a:prstGeom>
        </p:spPr>
      </p:pic>
      <p:pic>
        <p:nvPicPr>
          <p:cNvPr id="59" name="Picture 5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63165" y="3672953"/>
            <a:ext cx="120950" cy="203118"/>
          </a:xfrm>
          <a:prstGeom prst="rect">
            <a:avLst/>
          </a:prstGeom>
        </p:spPr>
      </p:pic>
      <p:pic>
        <p:nvPicPr>
          <p:cNvPr id="60" name="Picture 5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74485" y="3358859"/>
            <a:ext cx="120950" cy="203118"/>
          </a:xfrm>
          <a:prstGeom prst="rect">
            <a:avLst/>
          </a:prstGeom>
        </p:spPr>
      </p:pic>
      <p:pic>
        <p:nvPicPr>
          <p:cNvPr id="61" name="Picture 6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63165" y="4025008"/>
            <a:ext cx="120950" cy="203118"/>
          </a:xfrm>
          <a:prstGeom prst="rect">
            <a:avLst/>
          </a:prstGeom>
        </p:spPr>
      </p:pic>
      <p:pic>
        <p:nvPicPr>
          <p:cNvPr id="62" name="Picture 6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9561" y="4976120"/>
            <a:ext cx="120950" cy="203118"/>
          </a:xfrm>
          <a:prstGeom prst="rect">
            <a:avLst/>
          </a:prstGeom>
        </p:spPr>
      </p:pic>
      <p:pic>
        <p:nvPicPr>
          <p:cNvPr id="63" name="Picture 6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51523" y="4381749"/>
            <a:ext cx="120950" cy="203118"/>
          </a:xfrm>
          <a:prstGeom prst="rect">
            <a:avLst/>
          </a:prstGeom>
        </p:spPr>
      </p:pic>
      <p:pic>
        <p:nvPicPr>
          <p:cNvPr id="64" name="Picture 6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40978" y="5605908"/>
            <a:ext cx="120950" cy="203118"/>
          </a:xfrm>
          <a:prstGeom prst="rect">
            <a:avLst/>
          </a:prstGeom>
        </p:spPr>
      </p:pic>
      <p:pic>
        <p:nvPicPr>
          <p:cNvPr id="65" name="Picture 6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62621" y="2954063"/>
            <a:ext cx="120950" cy="203118"/>
          </a:xfrm>
          <a:prstGeom prst="rect">
            <a:avLst/>
          </a:prstGeom>
        </p:spPr>
      </p:pic>
      <p:pic>
        <p:nvPicPr>
          <p:cNvPr id="66" name="Picture 6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34960" y="3640603"/>
            <a:ext cx="120950" cy="203118"/>
          </a:xfrm>
          <a:prstGeom prst="rect">
            <a:avLst/>
          </a:prstGeom>
        </p:spPr>
      </p:pic>
      <p:pic>
        <p:nvPicPr>
          <p:cNvPr id="67" name="Picture 6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40748" y="3923449"/>
            <a:ext cx="120950" cy="203118"/>
          </a:xfrm>
          <a:prstGeom prst="rect">
            <a:avLst/>
          </a:prstGeom>
        </p:spPr>
      </p:pic>
      <p:pic>
        <p:nvPicPr>
          <p:cNvPr id="77" name="Picture 7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39520" y="6326235"/>
            <a:ext cx="120950" cy="203118"/>
          </a:xfrm>
          <a:prstGeom prst="rect">
            <a:avLst/>
          </a:prstGeom>
        </p:spPr>
      </p:pic>
      <p:sp>
        <p:nvSpPr>
          <p:cNvPr id="17" name="ZoneTexte 16"/>
          <p:cNvSpPr txBox="1"/>
          <p:nvPr/>
        </p:nvSpPr>
        <p:spPr>
          <a:xfrm>
            <a:off x="539552" y="242796"/>
            <a:ext cx="9577065" cy="830997"/>
          </a:xfrm>
          <a:prstGeom prst="rect">
            <a:avLst/>
          </a:prstGeom>
          <a:noFill/>
          <a:effectLst>
            <a:outerShdw blurRad="76200" dist="12700" dir="2700000" sy="-23000" kx="-800400" algn="bl" rotWithShape="0">
              <a:prstClr val="black">
                <a:alpha val="20000"/>
              </a:prstClr>
            </a:outerShdw>
          </a:effectLst>
        </p:spPr>
        <p:txBody>
          <a:bodyPr wrap="square" rtlCol="0">
            <a:spAutoFit/>
          </a:bodyPr>
          <a:lstStyle/>
          <a:p>
            <a:r>
              <a:rPr lang="fr-FR" sz="4800" dirty="0">
                <a:solidFill>
                  <a:srgbClr val="4968AB"/>
                </a:solidFill>
                <a:latin typeface="Helvetica Condensed" pitchFamily="34" charset="0"/>
              </a:rPr>
              <a:t>SALES GLOBAL NETWORK</a:t>
            </a: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6420" y="3056374"/>
            <a:ext cx="122237" cy="20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0542" y="2957889"/>
            <a:ext cx="122237" cy="20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4876" y="2382794"/>
            <a:ext cx="122237" cy="20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4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31339" y="3143391"/>
            <a:ext cx="120950" cy="203118"/>
          </a:xfrm>
          <a:prstGeom prst="rect">
            <a:avLst/>
          </a:prstGeom>
        </p:spPr>
      </p:pic>
      <p:pic>
        <p:nvPicPr>
          <p:cNvPr id="80" name="Picture 7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0862" y="2460903"/>
            <a:ext cx="120950" cy="203118"/>
          </a:xfrm>
          <a:prstGeom prst="rect">
            <a:avLst/>
          </a:prstGeom>
        </p:spPr>
      </p:pic>
      <p:pic>
        <p:nvPicPr>
          <p:cNvPr id="81" name="Picture 8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6370" y="2660056"/>
            <a:ext cx="120950" cy="203118"/>
          </a:xfrm>
          <a:prstGeom prst="rect">
            <a:avLst/>
          </a:prstGeom>
        </p:spPr>
      </p:pic>
      <p:pic>
        <p:nvPicPr>
          <p:cNvPr id="82" name="Picture 8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21003" y="2764067"/>
            <a:ext cx="120950" cy="203118"/>
          </a:xfrm>
          <a:prstGeom prst="rect">
            <a:avLst/>
          </a:prstGeom>
        </p:spPr>
      </p:pic>
      <p:pic>
        <p:nvPicPr>
          <p:cNvPr id="83" name="Picture 8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02580" y="2511744"/>
            <a:ext cx="120950" cy="203118"/>
          </a:xfrm>
          <a:prstGeom prst="rect">
            <a:avLst/>
          </a:prstGeom>
        </p:spPr>
      </p:pic>
      <p:pic>
        <p:nvPicPr>
          <p:cNvPr id="70" name="Picture 10">
            <a:extLst>
              <a:ext uri="{FF2B5EF4-FFF2-40B4-BE49-F238E27FC236}">
                <a16:creationId xmlns:a16="http://schemas.microsoft.com/office/drawing/2014/main" id="{9A9ABC35-109C-416E-A7BA-C491F152A1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1418" y="4106415"/>
            <a:ext cx="705552" cy="160113"/>
          </a:xfrm>
          <a:prstGeom prst="rect">
            <a:avLst/>
          </a:prstGeom>
        </p:spPr>
      </p:pic>
      <p:sp>
        <p:nvSpPr>
          <p:cNvPr id="71" name="TextBox 15">
            <a:extLst>
              <a:ext uri="{FF2B5EF4-FFF2-40B4-BE49-F238E27FC236}">
                <a16:creationId xmlns:a16="http://schemas.microsoft.com/office/drawing/2014/main" id="{43FEB56A-17AC-4F66-9C9F-5DB74ACA17B8}"/>
              </a:ext>
            </a:extLst>
          </p:cNvPr>
          <p:cNvSpPr txBox="1"/>
          <p:nvPr/>
        </p:nvSpPr>
        <p:spPr>
          <a:xfrm>
            <a:off x="5812368" y="4237565"/>
            <a:ext cx="673079" cy="246221"/>
          </a:xfrm>
          <a:prstGeom prst="rect">
            <a:avLst/>
          </a:prstGeom>
          <a:noFill/>
        </p:spPr>
        <p:txBody>
          <a:bodyPr wrap="square" rtlCol="0">
            <a:spAutoFit/>
          </a:bodyPr>
          <a:lstStyle/>
          <a:p>
            <a:r>
              <a:rPr lang="fr-FR" sz="1000" dirty="0"/>
              <a:t>(INDIA)</a:t>
            </a:r>
          </a:p>
        </p:txBody>
      </p:sp>
      <p:pic>
        <p:nvPicPr>
          <p:cNvPr id="72" name="Picture 10">
            <a:extLst>
              <a:ext uri="{FF2B5EF4-FFF2-40B4-BE49-F238E27FC236}">
                <a16:creationId xmlns:a16="http://schemas.microsoft.com/office/drawing/2014/main" id="{64EDE111-57E2-414A-A61F-CCA04B5ADC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7705" y="6003882"/>
            <a:ext cx="705552" cy="160113"/>
          </a:xfrm>
          <a:prstGeom prst="rect">
            <a:avLst/>
          </a:prstGeom>
        </p:spPr>
      </p:pic>
      <p:sp>
        <p:nvSpPr>
          <p:cNvPr id="73" name="TextBox 15">
            <a:extLst>
              <a:ext uri="{FF2B5EF4-FFF2-40B4-BE49-F238E27FC236}">
                <a16:creationId xmlns:a16="http://schemas.microsoft.com/office/drawing/2014/main" id="{BE6C82D5-77EB-4E3B-9471-481DFD90D106}"/>
              </a:ext>
            </a:extLst>
          </p:cNvPr>
          <p:cNvSpPr txBox="1"/>
          <p:nvPr/>
        </p:nvSpPr>
        <p:spPr>
          <a:xfrm>
            <a:off x="5423723" y="6157152"/>
            <a:ext cx="921018" cy="400110"/>
          </a:xfrm>
          <a:prstGeom prst="rect">
            <a:avLst/>
          </a:prstGeom>
          <a:noFill/>
        </p:spPr>
        <p:txBody>
          <a:bodyPr wrap="square" rtlCol="0">
            <a:spAutoFit/>
          </a:bodyPr>
          <a:lstStyle/>
          <a:p>
            <a:r>
              <a:rPr lang="fr-FR" sz="1000" dirty="0"/>
              <a:t>(Middle East </a:t>
            </a:r>
          </a:p>
          <a:p>
            <a:r>
              <a:rPr lang="fr-FR" sz="1000" dirty="0" err="1"/>
              <a:t>Africa</a:t>
            </a:r>
            <a:r>
              <a:rPr lang="fr-FR" sz="1000" dirty="0"/>
              <a:t> C.I.S)</a:t>
            </a:r>
          </a:p>
        </p:txBody>
      </p:sp>
      <p:pic>
        <p:nvPicPr>
          <p:cNvPr id="74" name="Picture 10">
            <a:extLst>
              <a:ext uri="{FF2B5EF4-FFF2-40B4-BE49-F238E27FC236}">
                <a16:creationId xmlns:a16="http://schemas.microsoft.com/office/drawing/2014/main" id="{2FA8665F-4C65-449B-9BB4-EB2B65AD63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8006" y="6008492"/>
            <a:ext cx="705552" cy="160113"/>
          </a:xfrm>
          <a:prstGeom prst="rect">
            <a:avLst/>
          </a:prstGeom>
        </p:spPr>
      </p:pic>
      <p:sp>
        <p:nvSpPr>
          <p:cNvPr id="75" name="TextBox 15">
            <a:extLst>
              <a:ext uri="{FF2B5EF4-FFF2-40B4-BE49-F238E27FC236}">
                <a16:creationId xmlns:a16="http://schemas.microsoft.com/office/drawing/2014/main" id="{493DCB6C-6A8A-4091-A926-CDC3000F4DEE}"/>
              </a:ext>
            </a:extLst>
          </p:cNvPr>
          <p:cNvSpPr txBox="1"/>
          <p:nvPr/>
        </p:nvSpPr>
        <p:spPr>
          <a:xfrm>
            <a:off x="3322972" y="6128283"/>
            <a:ext cx="739587" cy="246221"/>
          </a:xfrm>
          <a:prstGeom prst="rect">
            <a:avLst/>
          </a:prstGeom>
          <a:noFill/>
        </p:spPr>
        <p:txBody>
          <a:bodyPr wrap="square" rtlCol="0">
            <a:spAutoFit/>
          </a:bodyPr>
          <a:lstStyle/>
          <a:p>
            <a:r>
              <a:rPr lang="fr-FR" sz="1000" dirty="0"/>
              <a:t>(TURKEY)</a:t>
            </a:r>
          </a:p>
        </p:txBody>
      </p:sp>
      <p:cxnSp>
        <p:nvCxnSpPr>
          <p:cNvPr id="4" name="Connecteur droit avec flèche 3">
            <a:extLst>
              <a:ext uri="{FF2B5EF4-FFF2-40B4-BE49-F238E27FC236}">
                <a16:creationId xmlns:a16="http://schemas.microsoft.com/office/drawing/2014/main" id="{A27EF852-4265-4B0F-AC93-2E911FA2E3BB}"/>
              </a:ext>
            </a:extLst>
          </p:cNvPr>
          <p:cNvCxnSpPr>
            <a:cxnSpLocks/>
          </p:cNvCxnSpPr>
          <p:nvPr/>
        </p:nvCxnSpPr>
        <p:spPr>
          <a:xfrm flipH="1" flipV="1">
            <a:off x="5640587" y="3549627"/>
            <a:ext cx="169894" cy="235960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84" name="Connecteur droit avec flèche 83">
            <a:extLst>
              <a:ext uri="{FF2B5EF4-FFF2-40B4-BE49-F238E27FC236}">
                <a16:creationId xmlns:a16="http://schemas.microsoft.com/office/drawing/2014/main" id="{8A3E7E9C-0C61-469A-BF5B-4A51F982C44F}"/>
              </a:ext>
            </a:extLst>
          </p:cNvPr>
          <p:cNvCxnSpPr>
            <a:cxnSpLocks/>
          </p:cNvCxnSpPr>
          <p:nvPr/>
        </p:nvCxnSpPr>
        <p:spPr>
          <a:xfrm flipV="1">
            <a:off x="3646528" y="3165398"/>
            <a:ext cx="1173751" cy="267401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pic>
        <p:nvPicPr>
          <p:cNvPr id="79" name="Picture 10">
            <a:extLst>
              <a:ext uri="{FF2B5EF4-FFF2-40B4-BE49-F238E27FC236}">
                <a16:creationId xmlns:a16="http://schemas.microsoft.com/office/drawing/2014/main" id="{E8833D79-50DC-2541-81CB-BCD202352D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3790" y="4838913"/>
            <a:ext cx="705552" cy="160113"/>
          </a:xfrm>
          <a:prstGeom prst="rect">
            <a:avLst/>
          </a:prstGeom>
        </p:spPr>
      </p:pic>
      <p:sp>
        <p:nvSpPr>
          <p:cNvPr id="85" name="TextBox 15">
            <a:extLst>
              <a:ext uri="{FF2B5EF4-FFF2-40B4-BE49-F238E27FC236}">
                <a16:creationId xmlns:a16="http://schemas.microsoft.com/office/drawing/2014/main" id="{8D9342F1-73DA-E24E-8FF3-A08307B81007}"/>
              </a:ext>
            </a:extLst>
          </p:cNvPr>
          <p:cNvSpPr txBox="1"/>
          <p:nvPr/>
        </p:nvSpPr>
        <p:spPr>
          <a:xfrm>
            <a:off x="2968388" y="4978349"/>
            <a:ext cx="864096" cy="246221"/>
          </a:xfrm>
          <a:prstGeom prst="rect">
            <a:avLst/>
          </a:prstGeom>
          <a:noFill/>
        </p:spPr>
        <p:txBody>
          <a:bodyPr wrap="square" rtlCol="0">
            <a:spAutoFit/>
          </a:bodyPr>
          <a:lstStyle/>
          <a:p>
            <a:r>
              <a:rPr lang="fr-FR" sz="1000" dirty="0"/>
              <a:t>(BRAZIL)</a:t>
            </a:r>
          </a:p>
        </p:txBody>
      </p:sp>
      <p:pic>
        <p:nvPicPr>
          <p:cNvPr id="86" name="Picture 9">
            <a:extLst>
              <a:ext uri="{FF2B5EF4-FFF2-40B4-BE49-F238E27FC236}">
                <a16:creationId xmlns:a16="http://schemas.microsoft.com/office/drawing/2014/main" id="{7432A1B3-4478-E34D-9E02-7455D02CC9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0368" y="3468959"/>
            <a:ext cx="705552" cy="160113"/>
          </a:xfrm>
          <a:prstGeom prst="rect">
            <a:avLst/>
          </a:prstGeom>
        </p:spPr>
      </p:pic>
      <p:sp>
        <p:nvSpPr>
          <p:cNvPr id="87" name="TextBox 14">
            <a:extLst>
              <a:ext uri="{FF2B5EF4-FFF2-40B4-BE49-F238E27FC236}">
                <a16:creationId xmlns:a16="http://schemas.microsoft.com/office/drawing/2014/main" id="{D5F0261C-32BB-414B-BDE1-D263C8F87647}"/>
              </a:ext>
            </a:extLst>
          </p:cNvPr>
          <p:cNvSpPr txBox="1"/>
          <p:nvPr/>
        </p:nvSpPr>
        <p:spPr>
          <a:xfrm>
            <a:off x="7672528" y="3621349"/>
            <a:ext cx="775161" cy="246221"/>
          </a:xfrm>
          <a:prstGeom prst="rect">
            <a:avLst/>
          </a:prstGeom>
          <a:noFill/>
        </p:spPr>
        <p:txBody>
          <a:bodyPr wrap="square" rtlCol="0">
            <a:spAutoFit/>
          </a:bodyPr>
          <a:lstStyle/>
          <a:p>
            <a:r>
              <a:rPr lang="fr-FR" sz="1000" dirty="0"/>
              <a:t>(TAIWAN)</a:t>
            </a:r>
          </a:p>
        </p:txBody>
      </p:sp>
      <p:pic>
        <p:nvPicPr>
          <p:cNvPr id="88" name="Picture 9">
            <a:extLst>
              <a:ext uri="{FF2B5EF4-FFF2-40B4-BE49-F238E27FC236}">
                <a16:creationId xmlns:a16="http://schemas.microsoft.com/office/drawing/2014/main" id="{4F646E4E-B142-194D-BC17-F07BD6AD3F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1762" y="4054125"/>
            <a:ext cx="705552" cy="160113"/>
          </a:xfrm>
          <a:prstGeom prst="rect">
            <a:avLst/>
          </a:prstGeom>
        </p:spPr>
      </p:pic>
      <p:sp>
        <p:nvSpPr>
          <p:cNvPr id="89" name="TextBox 14">
            <a:extLst>
              <a:ext uri="{FF2B5EF4-FFF2-40B4-BE49-F238E27FC236}">
                <a16:creationId xmlns:a16="http://schemas.microsoft.com/office/drawing/2014/main" id="{2F53B5CB-AAD7-2C46-B750-BF12514A1202}"/>
              </a:ext>
            </a:extLst>
          </p:cNvPr>
          <p:cNvSpPr txBox="1"/>
          <p:nvPr/>
        </p:nvSpPr>
        <p:spPr>
          <a:xfrm>
            <a:off x="7767497" y="4184822"/>
            <a:ext cx="901540" cy="246221"/>
          </a:xfrm>
          <a:prstGeom prst="rect">
            <a:avLst/>
          </a:prstGeom>
          <a:noFill/>
        </p:spPr>
        <p:txBody>
          <a:bodyPr wrap="square" rtlCol="0">
            <a:spAutoFit/>
          </a:bodyPr>
          <a:lstStyle/>
          <a:p>
            <a:r>
              <a:rPr lang="fr-FR" sz="1000" dirty="0"/>
              <a:t>(INDONESIA)</a:t>
            </a:r>
          </a:p>
        </p:txBody>
      </p:sp>
    </p:spTree>
    <p:extLst>
      <p:ext uri="{BB962C8B-B14F-4D97-AF65-F5344CB8AC3E}">
        <p14:creationId xmlns:p14="http://schemas.microsoft.com/office/powerpoint/2010/main" val="1897594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par>
                          <p:cTn id="8" fill="hold">
                            <p:stCondLst>
                              <p:cond delay="1000"/>
                            </p:stCondLst>
                            <p:childTnLst>
                              <p:par>
                                <p:cTn id="9" presetID="16" presetClass="entr" presetSubtype="4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Horizontal)">
                                      <p:cBhvr>
                                        <p:cTn id="11" dur="1000"/>
                                        <p:tgtEl>
                                          <p:spTgt spid="13"/>
                                        </p:tgtEl>
                                      </p:cBhvr>
                                    </p:animEffect>
                                  </p:childTnLst>
                                </p:cTn>
                              </p:par>
                            </p:childTnLst>
                          </p:cTn>
                        </p:par>
                        <p:par>
                          <p:cTn id="12" fill="hold">
                            <p:stCondLst>
                              <p:cond delay="2000"/>
                            </p:stCondLst>
                            <p:childTnLst>
                              <p:par>
                                <p:cTn id="13" presetID="2" presetClass="entr" presetSubtype="1" fill="hold" nodeType="afterEffect">
                                  <p:stCondLst>
                                    <p:cond delay="0"/>
                                  </p:stCondLst>
                                  <p:childTnLst>
                                    <p:set>
                                      <p:cBhvr>
                                        <p:cTn id="14" dur="1" fill="hold">
                                          <p:stCondLst>
                                            <p:cond delay="0"/>
                                          </p:stCondLst>
                                        </p:cTn>
                                        <p:tgtEl>
                                          <p:spTgt spid="5124"/>
                                        </p:tgtEl>
                                        <p:attrNameLst>
                                          <p:attrName>style.visibility</p:attrName>
                                        </p:attrNameLst>
                                      </p:cBhvr>
                                      <p:to>
                                        <p:strVal val="visible"/>
                                      </p:to>
                                    </p:set>
                                    <p:anim calcmode="lin" valueType="num">
                                      <p:cBhvr additive="base">
                                        <p:cTn id="15" dur="500" fill="hold"/>
                                        <p:tgtEl>
                                          <p:spTgt spid="5124"/>
                                        </p:tgtEl>
                                        <p:attrNameLst>
                                          <p:attrName>ppt_x</p:attrName>
                                        </p:attrNameLst>
                                      </p:cBhvr>
                                      <p:tavLst>
                                        <p:tav tm="0">
                                          <p:val>
                                            <p:strVal val="#ppt_x"/>
                                          </p:val>
                                        </p:tav>
                                        <p:tav tm="100000">
                                          <p:val>
                                            <p:strVal val="#ppt_x"/>
                                          </p:val>
                                        </p:tav>
                                      </p:tavLst>
                                    </p:anim>
                                    <p:anim calcmode="lin" valueType="num">
                                      <p:cBhvr additive="base">
                                        <p:cTn id="16" dur="500" fill="hold"/>
                                        <p:tgtEl>
                                          <p:spTgt spid="512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23"/>
                                        </p:tgtEl>
                                        <p:attrNameLst>
                                          <p:attrName>style.visibility</p:attrName>
                                        </p:attrNameLst>
                                      </p:cBhvr>
                                      <p:to>
                                        <p:strVal val="visible"/>
                                      </p:to>
                                    </p:set>
                                    <p:anim calcmode="lin" valueType="num">
                                      <p:cBhvr additive="base">
                                        <p:cTn id="19" dur="500" fill="hold"/>
                                        <p:tgtEl>
                                          <p:spTgt spid="5123"/>
                                        </p:tgtEl>
                                        <p:attrNameLst>
                                          <p:attrName>ppt_x</p:attrName>
                                        </p:attrNameLst>
                                      </p:cBhvr>
                                      <p:tavLst>
                                        <p:tav tm="0">
                                          <p:val>
                                            <p:strVal val="#ppt_x"/>
                                          </p:val>
                                        </p:tav>
                                        <p:tav tm="100000">
                                          <p:val>
                                            <p:strVal val="#ppt_x"/>
                                          </p:val>
                                        </p:tav>
                                      </p:tavLst>
                                    </p:anim>
                                    <p:anim calcmode="lin" valueType="num">
                                      <p:cBhvr additive="base">
                                        <p:cTn id="20" dur="500" fill="hold"/>
                                        <p:tgtEl>
                                          <p:spTgt spid="5123"/>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10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10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20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20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30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30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30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0-#ppt_h/2"/>
                                          </p:val>
                                        </p:tav>
                                        <p:tav tm="100000">
                                          <p:val>
                                            <p:strVal val="#ppt_y"/>
                                          </p:val>
                                        </p:tav>
                                      </p:tavLst>
                                    </p:anim>
                                  </p:childTnLst>
                                </p:cTn>
                              </p:par>
                              <p:par>
                                <p:cTn id="53" presetID="2" presetClass="entr" presetSubtype="1" fill="hold" nodeType="withEffect">
                                  <p:stCondLst>
                                    <p:cond delay="40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40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stCondLst>
                                    <p:cond delay="40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0-#ppt_h/2"/>
                                          </p:val>
                                        </p:tav>
                                        <p:tav tm="100000">
                                          <p:val>
                                            <p:strVal val="#ppt_y"/>
                                          </p:val>
                                        </p:tav>
                                      </p:tavLst>
                                    </p:anim>
                                  </p:childTnLst>
                                </p:cTn>
                              </p:par>
                              <p:par>
                                <p:cTn id="65" presetID="2" presetClass="entr" presetSubtype="1" fill="hold" nodeType="withEffect">
                                  <p:stCondLst>
                                    <p:cond delay="400"/>
                                  </p:stCondLst>
                                  <p:childTnLst>
                                    <p:set>
                                      <p:cBhvr>
                                        <p:cTn id="66" dur="1" fill="hold">
                                          <p:stCondLst>
                                            <p:cond delay="0"/>
                                          </p:stCondLst>
                                        </p:cTn>
                                        <p:tgtEl>
                                          <p:spTgt spid="48"/>
                                        </p:tgtEl>
                                        <p:attrNameLst>
                                          <p:attrName>style.visibility</p:attrName>
                                        </p:attrNameLst>
                                      </p:cBhvr>
                                      <p:to>
                                        <p:strVal val="visible"/>
                                      </p:to>
                                    </p:set>
                                    <p:anim calcmode="lin" valueType="num">
                                      <p:cBhvr additive="base">
                                        <p:cTn id="67" dur="500" fill="hold"/>
                                        <p:tgtEl>
                                          <p:spTgt spid="48"/>
                                        </p:tgtEl>
                                        <p:attrNameLst>
                                          <p:attrName>ppt_x</p:attrName>
                                        </p:attrNameLst>
                                      </p:cBhvr>
                                      <p:tavLst>
                                        <p:tav tm="0">
                                          <p:val>
                                            <p:strVal val="#ppt_x"/>
                                          </p:val>
                                        </p:tav>
                                        <p:tav tm="100000">
                                          <p:val>
                                            <p:strVal val="#ppt_x"/>
                                          </p:val>
                                        </p:tav>
                                      </p:tavLst>
                                    </p:anim>
                                    <p:anim calcmode="lin" valueType="num">
                                      <p:cBhvr additive="base">
                                        <p:cTn id="68" dur="500" fill="hold"/>
                                        <p:tgtEl>
                                          <p:spTgt spid="48"/>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stCondLst>
                                    <p:cond delay="50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0-#ppt_h/2"/>
                                          </p:val>
                                        </p:tav>
                                        <p:tav tm="100000">
                                          <p:val>
                                            <p:strVal val="#ppt_y"/>
                                          </p:val>
                                        </p:tav>
                                      </p:tavLst>
                                    </p:anim>
                                  </p:childTnLst>
                                </p:cTn>
                              </p:par>
                              <p:par>
                                <p:cTn id="73" presetID="2" presetClass="entr" presetSubtype="1" fill="hold" nodeType="withEffect">
                                  <p:stCondLst>
                                    <p:cond delay="50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0-#ppt_h/2"/>
                                          </p:val>
                                        </p:tav>
                                        <p:tav tm="100000">
                                          <p:val>
                                            <p:strVal val="#ppt_y"/>
                                          </p:val>
                                        </p:tav>
                                      </p:tavLst>
                                    </p:anim>
                                  </p:childTnLst>
                                </p:cTn>
                              </p:par>
                              <p:par>
                                <p:cTn id="77" presetID="2" presetClass="entr" presetSubtype="1" fill="hold" nodeType="withEffect">
                                  <p:stCondLst>
                                    <p:cond delay="50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0-#ppt_h/2"/>
                                          </p:val>
                                        </p:tav>
                                        <p:tav tm="100000">
                                          <p:val>
                                            <p:strVal val="#ppt_y"/>
                                          </p:val>
                                        </p:tav>
                                      </p:tavLst>
                                    </p:anim>
                                  </p:childTnLst>
                                </p:cTn>
                              </p:par>
                              <p:par>
                                <p:cTn id="81" presetID="2" presetClass="entr" presetSubtype="1" fill="hold" nodeType="withEffect">
                                  <p:stCondLst>
                                    <p:cond delay="600"/>
                                  </p:stCondLst>
                                  <p:childTnLst>
                                    <p:set>
                                      <p:cBhvr>
                                        <p:cTn id="82" dur="1" fill="hold">
                                          <p:stCondLst>
                                            <p:cond delay="0"/>
                                          </p:stCondLst>
                                        </p:cTn>
                                        <p:tgtEl>
                                          <p:spTgt spid="55"/>
                                        </p:tgtEl>
                                        <p:attrNameLst>
                                          <p:attrName>style.visibility</p:attrName>
                                        </p:attrNameLst>
                                      </p:cBhvr>
                                      <p:to>
                                        <p:strVal val="visible"/>
                                      </p:to>
                                    </p:set>
                                    <p:anim calcmode="lin" valueType="num">
                                      <p:cBhvr additive="base">
                                        <p:cTn id="83" dur="500" fill="hold"/>
                                        <p:tgtEl>
                                          <p:spTgt spid="55"/>
                                        </p:tgtEl>
                                        <p:attrNameLst>
                                          <p:attrName>ppt_x</p:attrName>
                                        </p:attrNameLst>
                                      </p:cBhvr>
                                      <p:tavLst>
                                        <p:tav tm="0">
                                          <p:val>
                                            <p:strVal val="#ppt_x"/>
                                          </p:val>
                                        </p:tav>
                                        <p:tav tm="100000">
                                          <p:val>
                                            <p:strVal val="#ppt_x"/>
                                          </p:val>
                                        </p:tav>
                                      </p:tavLst>
                                    </p:anim>
                                    <p:anim calcmode="lin" valueType="num">
                                      <p:cBhvr additive="base">
                                        <p:cTn id="84" dur="500" fill="hold"/>
                                        <p:tgtEl>
                                          <p:spTgt spid="55"/>
                                        </p:tgtEl>
                                        <p:attrNameLst>
                                          <p:attrName>ppt_y</p:attrName>
                                        </p:attrNameLst>
                                      </p:cBhvr>
                                      <p:tavLst>
                                        <p:tav tm="0">
                                          <p:val>
                                            <p:strVal val="0-#ppt_h/2"/>
                                          </p:val>
                                        </p:tav>
                                        <p:tav tm="100000">
                                          <p:val>
                                            <p:strVal val="#ppt_y"/>
                                          </p:val>
                                        </p:tav>
                                      </p:tavLst>
                                    </p:anim>
                                  </p:childTnLst>
                                </p:cTn>
                              </p:par>
                              <p:par>
                                <p:cTn id="85" presetID="2" presetClass="entr" presetSubtype="1" fill="hold" nodeType="withEffect">
                                  <p:stCondLst>
                                    <p:cond delay="600"/>
                                  </p:stCondLst>
                                  <p:childTnLst>
                                    <p:set>
                                      <p:cBhvr>
                                        <p:cTn id="86" dur="1" fill="hold">
                                          <p:stCondLst>
                                            <p:cond delay="0"/>
                                          </p:stCondLst>
                                        </p:cTn>
                                        <p:tgtEl>
                                          <p:spTgt spid="45"/>
                                        </p:tgtEl>
                                        <p:attrNameLst>
                                          <p:attrName>style.visibility</p:attrName>
                                        </p:attrNameLst>
                                      </p:cBhvr>
                                      <p:to>
                                        <p:strVal val="visible"/>
                                      </p:to>
                                    </p:set>
                                    <p:anim calcmode="lin" valueType="num">
                                      <p:cBhvr additive="base">
                                        <p:cTn id="87" dur="500" fill="hold"/>
                                        <p:tgtEl>
                                          <p:spTgt spid="45"/>
                                        </p:tgtEl>
                                        <p:attrNameLst>
                                          <p:attrName>ppt_x</p:attrName>
                                        </p:attrNameLst>
                                      </p:cBhvr>
                                      <p:tavLst>
                                        <p:tav tm="0">
                                          <p:val>
                                            <p:strVal val="#ppt_x"/>
                                          </p:val>
                                        </p:tav>
                                        <p:tav tm="100000">
                                          <p:val>
                                            <p:strVal val="#ppt_x"/>
                                          </p:val>
                                        </p:tav>
                                      </p:tavLst>
                                    </p:anim>
                                    <p:anim calcmode="lin" valueType="num">
                                      <p:cBhvr additive="base">
                                        <p:cTn id="88" dur="500" fill="hold"/>
                                        <p:tgtEl>
                                          <p:spTgt spid="45"/>
                                        </p:tgtEl>
                                        <p:attrNameLst>
                                          <p:attrName>ppt_y</p:attrName>
                                        </p:attrNameLst>
                                      </p:cBhvr>
                                      <p:tavLst>
                                        <p:tav tm="0">
                                          <p:val>
                                            <p:strVal val="0-#ppt_h/2"/>
                                          </p:val>
                                        </p:tav>
                                        <p:tav tm="100000">
                                          <p:val>
                                            <p:strVal val="#ppt_y"/>
                                          </p:val>
                                        </p:tav>
                                      </p:tavLst>
                                    </p:anim>
                                  </p:childTnLst>
                                </p:cTn>
                              </p:par>
                              <p:par>
                                <p:cTn id="89" presetID="2" presetClass="entr" presetSubtype="1" fill="hold" nodeType="withEffect">
                                  <p:stCondLst>
                                    <p:cond delay="600"/>
                                  </p:stCondLst>
                                  <p:childTnLst>
                                    <p:set>
                                      <p:cBhvr>
                                        <p:cTn id="90" dur="1" fill="hold">
                                          <p:stCondLst>
                                            <p:cond delay="0"/>
                                          </p:stCondLst>
                                        </p:cTn>
                                        <p:tgtEl>
                                          <p:spTgt spid="46"/>
                                        </p:tgtEl>
                                        <p:attrNameLst>
                                          <p:attrName>style.visibility</p:attrName>
                                        </p:attrNameLst>
                                      </p:cBhvr>
                                      <p:to>
                                        <p:strVal val="visible"/>
                                      </p:to>
                                    </p:set>
                                    <p:anim calcmode="lin" valueType="num">
                                      <p:cBhvr additive="base">
                                        <p:cTn id="91" dur="500" fill="hold"/>
                                        <p:tgtEl>
                                          <p:spTgt spid="46"/>
                                        </p:tgtEl>
                                        <p:attrNameLst>
                                          <p:attrName>ppt_x</p:attrName>
                                        </p:attrNameLst>
                                      </p:cBhvr>
                                      <p:tavLst>
                                        <p:tav tm="0">
                                          <p:val>
                                            <p:strVal val="#ppt_x"/>
                                          </p:val>
                                        </p:tav>
                                        <p:tav tm="100000">
                                          <p:val>
                                            <p:strVal val="#ppt_x"/>
                                          </p:val>
                                        </p:tav>
                                      </p:tavLst>
                                    </p:anim>
                                    <p:anim calcmode="lin" valueType="num">
                                      <p:cBhvr additive="base">
                                        <p:cTn id="92" dur="500" fill="hold"/>
                                        <p:tgtEl>
                                          <p:spTgt spid="46"/>
                                        </p:tgtEl>
                                        <p:attrNameLst>
                                          <p:attrName>ppt_y</p:attrName>
                                        </p:attrNameLst>
                                      </p:cBhvr>
                                      <p:tavLst>
                                        <p:tav tm="0">
                                          <p:val>
                                            <p:strVal val="0-#ppt_h/2"/>
                                          </p:val>
                                        </p:tav>
                                        <p:tav tm="100000">
                                          <p:val>
                                            <p:strVal val="#ppt_y"/>
                                          </p:val>
                                        </p:tav>
                                      </p:tavLst>
                                    </p:anim>
                                  </p:childTnLst>
                                </p:cTn>
                              </p:par>
                              <p:par>
                                <p:cTn id="93" presetID="2" presetClass="entr" presetSubtype="1" fill="hold" nodeType="withEffect">
                                  <p:stCondLst>
                                    <p:cond delay="600"/>
                                  </p:stCondLst>
                                  <p:childTnLst>
                                    <p:set>
                                      <p:cBhvr>
                                        <p:cTn id="94" dur="1" fill="hold">
                                          <p:stCondLst>
                                            <p:cond delay="0"/>
                                          </p:stCondLst>
                                        </p:cTn>
                                        <p:tgtEl>
                                          <p:spTgt spid="81"/>
                                        </p:tgtEl>
                                        <p:attrNameLst>
                                          <p:attrName>style.visibility</p:attrName>
                                        </p:attrNameLst>
                                      </p:cBhvr>
                                      <p:to>
                                        <p:strVal val="visible"/>
                                      </p:to>
                                    </p:set>
                                    <p:anim calcmode="lin" valueType="num">
                                      <p:cBhvr additive="base">
                                        <p:cTn id="95" dur="500" fill="hold"/>
                                        <p:tgtEl>
                                          <p:spTgt spid="81"/>
                                        </p:tgtEl>
                                        <p:attrNameLst>
                                          <p:attrName>ppt_x</p:attrName>
                                        </p:attrNameLst>
                                      </p:cBhvr>
                                      <p:tavLst>
                                        <p:tav tm="0">
                                          <p:val>
                                            <p:strVal val="#ppt_x"/>
                                          </p:val>
                                        </p:tav>
                                        <p:tav tm="100000">
                                          <p:val>
                                            <p:strVal val="#ppt_x"/>
                                          </p:val>
                                        </p:tav>
                                      </p:tavLst>
                                    </p:anim>
                                    <p:anim calcmode="lin" valueType="num">
                                      <p:cBhvr additive="base">
                                        <p:cTn id="96" dur="500" fill="hold"/>
                                        <p:tgtEl>
                                          <p:spTgt spid="81"/>
                                        </p:tgtEl>
                                        <p:attrNameLst>
                                          <p:attrName>ppt_y</p:attrName>
                                        </p:attrNameLst>
                                      </p:cBhvr>
                                      <p:tavLst>
                                        <p:tav tm="0">
                                          <p:val>
                                            <p:strVal val="0-#ppt_h/2"/>
                                          </p:val>
                                        </p:tav>
                                        <p:tav tm="100000">
                                          <p:val>
                                            <p:strVal val="#ppt_y"/>
                                          </p:val>
                                        </p:tav>
                                      </p:tavLst>
                                    </p:anim>
                                  </p:childTnLst>
                                </p:cTn>
                              </p:par>
                              <p:par>
                                <p:cTn id="97" presetID="2" presetClass="entr" presetSubtype="1" fill="hold" nodeType="withEffect">
                                  <p:stCondLst>
                                    <p:cond delay="600"/>
                                  </p:stCondLst>
                                  <p:childTnLst>
                                    <p:set>
                                      <p:cBhvr>
                                        <p:cTn id="98" dur="1" fill="hold">
                                          <p:stCondLst>
                                            <p:cond delay="0"/>
                                          </p:stCondLst>
                                        </p:cTn>
                                        <p:tgtEl>
                                          <p:spTgt spid="80"/>
                                        </p:tgtEl>
                                        <p:attrNameLst>
                                          <p:attrName>style.visibility</p:attrName>
                                        </p:attrNameLst>
                                      </p:cBhvr>
                                      <p:to>
                                        <p:strVal val="visible"/>
                                      </p:to>
                                    </p:set>
                                    <p:anim calcmode="lin" valueType="num">
                                      <p:cBhvr additive="base">
                                        <p:cTn id="99" dur="500" fill="hold"/>
                                        <p:tgtEl>
                                          <p:spTgt spid="80"/>
                                        </p:tgtEl>
                                        <p:attrNameLst>
                                          <p:attrName>ppt_x</p:attrName>
                                        </p:attrNameLst>
                                      </p:cBhvr>
                                      <p:tavLst>
                                        <p:tav tm="0">
                                          <p:val>
                                            <p:strVal val="#ppt_x"/>
                                          </p:val>
                                        </p:tav>
                                        <p:tav tm="100000">
                                          <p:val>
                                            <p:strVal val="#ppt_x"/>
                                          </p:val>
                                        </p:tav>
                                      </p:tavLst>
                                    </p:anim>
                                    <p:anim calcmode="lin" valueType="num">
                                      <p:cBhvr additive="base">
                                        <p:cTn id="100" dur="500" fill="hold"/>
                                        <p:tgtEl>
                                          <p:spTgt spid="80"/>
                                        </p:tgtEl>
                                        <p:attrNameLst>
                                          <p:attrName>ppt_y</p:attrName>
                                        </p:attrNameLst>
                                      </p:cBhvr>
                                      <p:tavLst>
                                        <p:tav tm="0">
                                          <p:val>
                                            <p:strVal val="0-#ppt_h/2"/>
                                          </p:val>
                                        </p:tav>
                                        <p:tav tm="100000">
                                          <p:val>
                                            <p:strVal val="#ppt_y"/>
                                          </p:val>
                                        </p:tav>
                                      </p:tavLst>
                                    </p:anim>
                                  </p:childTnLst>
                                </p:cTn>
                              </p:par>
                              <p:par>
                                <p:cTn id="101" presetID="2" presetClass="entr" presetSubtype="1" fill="hold" nodeType="withEffect">
                                  <p:stCondLst>
                                    <p:cond delay="600"/>
                                  </p:stCondLst>
                                  <p:childTnLst>
                                    <p:set>
                                      <p:cBhvr>
                                        <p:cTn id="102" dur="1" fill="hold">
                                          <p:stCondLst>
                                            <p:cond delay="0"/>
                                          </p:stCondLst>
                                        </p:cTn>
                                        <p:tgtEl>
                                          <p:spTgt spid="82"/>
                                        </p:tgtEl>
                                        <p:attrNameLst>
                                          <p:attrName>style.visibility</p:attrName>
                                        </p:attrNameLst>
                                      </p:cBhvr>
                                      <p:to>
                                        <p:strVal val="visible"/>
                                      </p:to>
                                    </p:set>
                                    <p:anim calcmode="lin" valueType="num">
                                      <p:cBhvr additive="base">
                                        <p:cTn id="103" dur="500" fill="hold"/>
                                        <p:tgtEl>
                                          <p:spTgt spid="82"/>
                                        </p:tgtEl>
                                        <p:attrNameLst>
                                          <p:attrName>ppt_x</p:attrName>
                                        </p:attrNameLst>
                                      </p:cBhvr>
                                      <p:tavLst>
                                        <p:tav tm="0">
                                          <p:val>
                                            <p:strVal val="#ppt_x"/>
                                          </p:val>
                                        </p:tav>
                                        <p:tav tm="100000">
                                          <p:val>
                                            <p:strVal val="#ppt_x"/>
                                          </p:val>
                                        </p:tav>
                                      </p:tavLst>
                                    </p:anim>
                                    <p:anim calcmode="lin" valueType="num">
                                      <p:cBhvr additive="base">
                                        <p:cTn id="104" dur="500" fill="hold"/>
                                        <p:tgtEl>
                                          <p:spTgt spid="82"/>
                                        </p:tgtEl>
                                        <p:attrNameLst>
                                          <p:attrName>ppt_y</p:attrName>
                                        </p:attrNameLst>
                                      </p:cBhvr>
                                      <p:tavLst>
                                        <p:tav tm="0">
                                          <p:val>
                                            <p:strVal val="0-#ppt_h/2"/>
                                          </p:val>
                                        </p:tav>
                                        <p:tav tm="100000">
                                          <p:val>
                                            <p:strVal val="#ppt_y"/>
                                          </p:val>
                                        </p:tav>
                                      </p:tavLst>
                                    </p:anim>
                                  </p:childTnLst>
                                </p:cTn>
                              </p:par>
                              <p:par>
                                <p:cTn id="105" presetID="2" presetClass="entr" presetSubtype="1" fill="hold" nodeType="withEffect">
                                  <p:stCondLst>
                                    <p:cond delay="600"/>
                                  </p:stCondLst>
                                  <p:childTnLst>
                                    <p:set>
                                      <p:cBhvr>
                                        <p:cTn id="106" dur="1" fill="hold">
                                          <p:stCondLst>
                                            <p:cond delay="0"/>
                                          </p:stCondLst>
                                        </p:cTn>
                                        <p:tgtEl>
                                          <p:spTgt spid="83"/>
                                        </p:tgtEl>
                                        <p:attrNameLst>
                                          <p:attrName>style.visibility</p:attrName>
                                        </p:attrNameLst>
                                      </p:cBhvr>
                                      <p:to>
                                        <p:strVal val="visible"/>
                                      </p:to>
                                    </p:set>
                                    <p:anim calcmode="lin" valueType="num">
                                      <p:cBhvr additive="base">
                                        <p:cTn id="107" dur="500" fill="hold"/>
                                        <p:tgtEl>
                                          <p:spTgt spid="83"/>
                                        </p:tgtEl>
                                        <p:attrNameLst>
                                          <p:attrName>ppt_x</p:attrName>
                                        </p:attrNameLst>
                                      </p:cBhvr>
                                      <p:tavLst>
                                        <p:tav tm="0">
                                          <p:val>
                                            <p:strVal val="#ppt_x"/>
                                          </p:val>
                                        </p:tav>
                                        <p:tav tm="100000">
                                          <p:val>
                                            <p:strVal val="#ppt_x"/>
                                          </p:val>
                                        </p:tav>
                                      </p:tavLst>
                                    </p:anim>
                                    <p:anim calcmode="lin" valueType="num">
                                      <p:cBhvr additive="base">
                                        <p:cTn id="108" dur="500" fill="hold"/>
                                        <p:tgtEl>
                                          <p:spTgt spid="83"/>
                                        </p:tgtEl>
                                        <p:attrNameLst>
                                          <p:attrName>ppt_y</p:attrName>
                                        </p:attrNameLst>
                                      </p:cBhvr>
                                      <p:tavLst>
                                        <p:tav tm="0">
                                          <p:val>
                                            <p:strVal val="0-#ppt_h/2"/>
                                          </p:val>
                                        </p:tav>
                                        <p:tav tm="100000">
                                          <p:val>
                                            <p:strVal val="#ppt_y"/>
                                          </p:val>
                                        </p:tav>
                                      </p:tavLst>
                                    </p:anim>
                                  </p:childTnLst>
                                </p:cTn>
                              </p:par>
                              <p:par>
                                <p:cTn id="109" presetID="2" presetClass="entr" presetSubtype="1" fill="hold" nodeType="withEffect">
                                  <p:stCondLst>
                                    <p:cond delay="700"/>
                                  </p:stCondLst>
                                  <p:childTnLst>
                                    <p:set>
                                      <p:cBhvr>
                                        <p:cTn id="110" dur="1" fill="hold">
                                          <p:stCondLst>
                                            <p:cond delay="0"/>
                                          </p:stCondLst>
                                        </p:cTn>
                                        <p:tgtEl>
                                          <p:spTgt spid="35"/>
                                        </p:tgtEl>
                                        <p:attrNameLst>
                                          <p:attrName>style.visibility</p:attrName>
                                        </p:attrNameLst>
                                      </p:cBhvr>
                                      <p:to>
                                        <p:strVal val="visible"/>
                                      </p:to>
                                    </p:set>
                                    <p:anim calcmode="lin" valueType="num">
                                      <p:cBhvr additive="base">
                                        <p:cTn id="111" dur="500" fill="hold"/>
                                        <p:tgtEl>
                                          <p:spTgt spid="35"/>
                                        </p:tgtEl>
                                        <p:attrNameLst>
                                          <p:attrName>ppt_x</p:attrName>
                                        </p:attrNameLst>
                                      </p:cBhvr>
                                      <p:tavLst>
                                        <p:tav tm="0">
                                          <p:val>
                                            <p:strVal val="#ppt_x"/>
                                          </p:val>
                                        </p:tav>
                                        <p:tav tm="100000">
                                          <p:val>
                                            <p:strVal val="#ppt_x"/>
                                          </p:val>
                                        </p:tav>
                                      </p:tavLst>
                                    </p:anim>
                                    <p:anim calcmode="lin" valueType="num">
                                      <p:cBhvr additive="base">
                                        <p:cTn id="112" dur="500" fill="hold"/>
                                        <p:tgtEl>
                                          <p:spTgt spid="35"/>
                                        </p:tgtEl>
                                        <p:attrNameLst>
                                          <p:attrName>ppt_y</p:attrName>
                                        </p:attrNameLst>
                                      </p:cBhvr>
                                      <p:tavLst>
                                        <p:tav tm="0">
                                          <p:val>
                                            <p:strVal val="0-#ppt_h/2"/>
                                          </p:val>
                                        </p:tav>
                                        <p:tav tm="100000">
                                          <p:val>
                                            <p:strVal val="#ppt_y"/>
                                          </p:val>
                                        </p:tav>
                                      </p:tavLst>
                                    </p:anim>
                                  </p:childTnLst>
                                </p:cTn>
                              </p:par>
                              <p:par>
                                <p:cTn id="113" presetID="2" presetClass="entr" presetSubtype="1" fill="hold" nodeType="withEffect">
                                  <p:stCondLst>
                                    <p:cond delay="700"/>
                                  </p:stCondLst>
                                  <p:childTnLst>
                                    <p:set>
                                      <p:cBhvr>
                                        <p:cTn id="114" dur="1" fill="hold">
                                          <p:stCondLst>
                                            <p:cond delay="0"/>
                                          </p:stCondLst>
                                        </p:cTn>
                                        <p:tgtEl>
                                          <p:spTgt spid="36"/>
                                        </p:tgtEl>
                                        <p:attrNameLst>
                                          <p:attrName>style.visibility</p:attrName>
                                        </p:attrNameLst>
                                      </p:cBhvr>
                                      <p:to>
                                        <p:strVal val="visible"/>
                                      </p:to>
                                    </p:set>
                                    <p:anim calcmode="lin" valueType="num">
                                      <p:cBhvr additive="base">
                                        <p:cTn id="115" dur="500" fill="hold"/>
                                        <p:tgtEl>
                                          <p:spTgt spid="36"/>
                                        </p:tgtEl>
                                        <p:attrNameLst>
                                          <p:attrName>ppt_x</p:attrName>
                                        </p:attrNameLst>
                                      </p:cBhvr>
                                      <p:tavLst>
                                        <p:tav tm="0">
                                          <p:val>
                                            <p:strVal val="#ppt_x"/>
                                          </p:val>
                                        </p:tav>
                                        <p:tav tm="100000">
                                          <p:val>
                                            <p:strVal val="#ppt_x"/>
                                          </p:val>
                                        </p:tav>
                                      </p:tavLst>
                                    </p:anim>
                                    <p:anim calcmode="lin" valueType="num">
                                      <p:cBhvr additive="base">
                                        <p:cTn id="116" dur="500" fill="hold"/>
                                        <p:tgtEl>
                                          <p:spTgt spid="36"/>
                                        </p:tgtEl>
                                        <p:attrNameLst>
                                          <p:attrName>ppt_y</p:attrName>
                                        </p:attrNameLst>
                                      </p:cBhvr>
                                      <p:tavLst>
                                        <p:tav tm="0">
                                          <p:val>
                                            <p:strVal val="0-#ppt_h/2"/>
                                          </p:val>
                                        </p:tav>
                                        <p:tav tm="100000">
                                          <p:val>
                                            <p:strVal val="#ppt_y"/>
                                          </p:val>
                                        </p:tav>
                                      </p:tavLst>
                                    </p:anim>
                                  </p:childTnLst>
                                </p:cTn>
                              </p:par>
                              <p:par>
                                <p:cTn id="117" presetID="2" presetClass="entr" presetSubtype="1" fill="hold" nodeType="withEffect">
                                  <p:stCondLst>
                                    <p:cond delay="700"/>
                                  </p:stCondLst>
                                  <p:childTnLst>
                                    <p:set>
                                      <p:cBhvr>
                                        <p:cTn id="118" dur="1" fill="hold">
                                          <p:stCondLst>
                                            <p:cond delay="0"/>
                                          </p:stCondLst>
                                        </p:cTn>
                                        <p:tgtEl>
                                          <p:spTgt spid="67"/>
                                        </p:tgtEl>
                                        <p:attrNameLst>
                                          <p:attrName>style.visibility</p:attrName>
                                        </p:attrNameLst>
                                      </p:cBhvr>
                                      <p:to>
                                        <p:strVal val="visible"/>
                                      </p:to>
                                    </p:set>
                                    <p:anim calcmode="lin" valueType="num">
                                      <p:cBhvr additive="base">
                                        <p:cTn id="119" dur="500" fill="hold"/>
                                        <p:tgtEl>
                                          <p:spTgt spid="67"/>
                                        </p:tgtEl>
                                        <p:attrNameLst>
                                          <p:attrName>ppt_x</p:attrName>
                                        </p:attrNameLst>
                                      </p:cBhvr>
                                      <p:tavLst>
                                        <p:tav tm="0">
                                          <p:val>
                                            <p:strVal val="#ppt_x"/>
                                          </p:val>
                                        </p:tav>
                                        <p:tav tm="100000">
                                          <p:val>
                                            <p:strVal val="#ppt_x"/>
                                          </p:val>
                                        </p:tav>
                                      </p:tavLst>
                                    </p:anim>
                                    <p:anim calcmode="lin" valueType="num">
                                      <p:cBhvr additive="base">
                                        <p:cTn id="120" dur="500" fill="hold"/>
                                        <p:tgtEl>
                                          <p:spTgt spid="67"/>
                                        </p:tgtEl>
                                        <p:attrNameLst>
                                          <p:attrName>ppt_y</p:attrName>
                                        </p:attrNameLst>
                                      </p:cBhvr>
                                      <p:tavLst>
                                        <p:tav tm="0">
                                          <p:val>
                                            <p:strVal val="0-#ppt_h/2"/>
                                          </p:val>
                                        </p:tav>
                                        <p:tav tm="100000">
                                          <p:val>
                                            <p:strVal val="#ppt_y"/>
                                          </p:val>
                                        </p:tav>
                                      </p:tavLst>
                                    </p:anim>
                                  </p:childTnLst>
                                </p:cTn>
                              </p:par>
                              <p:par>
                                <p:cTn id="121" presetID="2" presetClass="entr" presetSubtype="1" fill="hold" nodeType="withEffect">
                                  <p:stCondLst>
                                    <p:cond delay="800"/>
                                  </p:stCondLst>
                                  <p:childTnLst>
                                    <p:set>
                                      <p:cBhvr>
                                        <p:cTn id="122" dur="1" fill="hold">
                                          <p:stCondLst>
                                            <p:cond delay="0"/>
                                          </p:stCondLst>
                                        </p:cTn>
                                        <p:tgtEl>
                                          <p:spTgt spid="37"/>
                                        </p:tgtEl>
                                        <p:attrNameLst>
                                          <p:attrName>style.visibility</p:attrName>
                                        </p:attrNameLst>
                                      </p:cBhvr>
                                      <p:to>
                                        <p:strVal val="visible"/>
                                      </p:to>
                                    </p:set>
                                    <p:anim calcmode="lin" valueType="num">
                                      <p:cBhvr additive="base">
                                        <p:cTn id="123" dur="500" fill="hold"/>
                                        <p:tgtEl>
                                          <p:spTgt spid="37"/>
                                        </p:tgtEl>
                                        <p:attrNameLst>
                                          <p:attrName>ppt_x</p:attrName>
                                        </p:attrNameLst>
                                      </p:cBhvr>
                                      <p:tavLst>
                                        <p:tav tm="0">
                                          <p:val>
                                            <p:strVal val="#ppt_x"/>
                                          </p:val>
                                        </p:tav>
                                        <p:tav tm="100000">
                                          <p:val>
                                            <p:strVal val="#ppt_x"/>
                                          </p:val>
                                        </p:tav>
                                      </p:tavLst>
                                    </p:anim>
                                    <p:anim calcmode="lin" valueType="num">
                                      <p:cBhvr additive="base">
                                        <p:cTn id="124" dur="500" fill="hold"/>
                                        <p:tgtEl>
                                          <p:spTgt spid="37"/>
                                        </p:tgtEl>
                                        <p:attrNameLst>
                                          <p:attrName>ppt_y</p:attrName>
                                        </p:attrNameLst>
                                      </p:cBhvr>
                                      <p:tavLst>
                                        <p:tav tm="0">
                                          <p:val>
                                            <p:strVal val="0-#ppt_h/2"/>
                                          </p:val>
                                        </p:tav>
                                        <p:tav tm="100000">
                                          <p:val>
                                            <p:strVal val="#ppt_y"/>
                                          </p:val>
                                        </p:tav>
                                      </p:tavLst>
                                    </p:anim>
                                  </p:childTnLst>
                                </p:cTn>
                              </p:par>
                              <p:par>
                                <p:cTn id="125" presetID="2" presetClass="entr" presetSubtype="1" fill="hold" nodeType="withEffect">
                                  <p:stCondLst>
                                    <p:cond delay="800"/>
                                  </p:stCondLst>
                                  <p:childTnLst>
                                    <p:set>
                                      <p:cBhvr>
                                        <p:cTn id="126" dur="1" fill="hold">
                                          <p:stCondLst>
                                            <p:cond delay="0"/>
                                          </p:stCondLst>
                                        </p:cTn>
                                        <p:tgtEl>
                                          <p:spTgt spid="38"/>
                                        </p:tgtEl>
                                        <p:attrNameLst>
                                          <p:attrName>style.visibility</p:attrName>
                                        </p:attrNameLst>
                                      </p:cBhvr>
                                      <p:to>
                                        <p:strVal val="visible"/>
                                      </p:to>
                                    </p:set>
                                    <p:anim calcmode="lin" valueType="num">
                                      <p:cBhvr additive="base">
                                        <p:cTn id="127" dur="500" fill="hold"/>
                                        <p:tgtEl>
                                          <p:spTgt spid="38"/>
                                        </p:tgtEl>
                                        <p:attrNameLst>
                                          <p:attrName>ppt_x</p:attrName>
                                        </p:attrNameLst>
                                      </p:cBhvr>
                                      <p:tavLst>
                                        <p:tav tm="0">
                                          <p:val>
                                            <p:strVal val="#ppt_x"/>
                                          </p:val>
                                        </p:tav>
                                        <p:tav tm="100000">
                                          <p:val>
                                            <p:strVal val="#ppt_x"/>
                                          </p:val>
                                        </p:tav>
                                      </p:tavLst>
                                    </p:anim>
                                    <p:anim calcmode="lin" valueType="num">
                                      <p:cBhvr additive="base">
                                        <p:cTn id="128" dur="500" fill="hold"/>
                                        <p:tgtEl>
                                          <p:spTgt spid="38"/>
                                        </p:tgtEl>
                                        <p:attrNameLst>
                                          <p:attrName>ppt_y</p:attrName>
                                        </p:attrNameLst>
                                      </p:cBhvr>
                                      <p:tavLst>
                                        <p:tav tm="0">
                                          <p:val>
                                            <p:strVal val="0-#ppt_h/2"/>
                                          </p:val>
                                        </p:tav>
                                        <p:tav tm="100000">
                                          <p:val>
                                            <p:strVal val="#ppt_y"/>
                                          </p:val>
                                        </p:tav>
                                      </p:tavLst>
                                    </p:anim>
                                  </p:childTnLst>
                                </p:cTn>
                              </p:par>
                              <p:par>
                                <p:cTn id="129" presetID="2" presetClass="entr" presetSubtype="1" fill="hold" nodeType="withEffect">
                                  <p:stCondLst>
                                    <p:cond delay="800"/>
                                  </p:stCondLst>
                                  <p:childTnLst>
                                    <p:set>
                                      <p:cBhvr>
                                        <p:cTn id="130" dur="1" fill="hold">
                                          <p:stCondLst>
                                            <p:cond delay="0"/>
                                          </p:stCondLst>
                                        </p:cTn>
                                        <p:tgtEl>
                                          <p:spTgt spid="39"/>
                                        </p:tgtEl>
                                        <p:attrNameLst>
                                          <p:attrName>style.visibility</p:attrName>
                                        </p:attrNameLst>
                                      </p:cBhvr>
                                      <p:to>
                                        <p:strVal val="visible"/>
                                      </p:to>
                                    </p:set>
                                    <p:anim calcmode="lin" valueType="num">
                                      <p:cBhvr additive="base">
                                        <p:cTn id="131" dur="500" fill="hold"/>
                                        <p:tgtEl>
                                          <p:spTgt spid="39"/>
                                        </p:tgtEl>
                                        <p:attrNameLst>
                                          <p:attrName>ppt_x</p:attrName>
                                        </p:attrNameLst>
                                      </p:cBhvr>
                                      <p:tavLst>
                                        <p:tav tm="0">
                                          <p:val>
                                            <p:strVal val="#ppt_x"/>
                                          </p:val>
                                        </p:tav>
                                        <p:tav tm="100000">
                                          <p:val>
                                            <p:strVal val="#ppt_x"/>
                                          </p:val>
                                        </p:tav>
                                      </p:tavLst>
                                    </p:anim>
                                    <p:anim calcmode="lin" valueType="num">
                                      <p:cBhvr additive="base">
                                        <p:cTn id="132" dur="500" fill="hold"/>
                                        <p:tgtEl>
                                          <p:spTgt spid="39"/>
                                        </p:tgtEl>
                                        <p:attrNameLst>
                                          <p:attrName>ppt_y</p:attrName>
                                        </p:attrNameLst>
                                      </p:cBhvr>
                                      <p:tavLst>
                                        <p:tav tm="0">
                                          <p:val>
                                            <p:strVal val="0-#ppt_h/2"/>
                                          </p:val>
                                        </p:tav>
                                        <p:tav tm="100000">
                                          <p:val>
                                            <p:strVal val="#ppt_y"/>
                                          </p:val>
                                        </p:tav>
                                      </p:tavLst>
                                    </p:anim>
                                  </p:childTnLst>
                                </p:cTn>
                              </p:par>
                              <p:par>
                                <p:cTn id="133" presetID="2" presetClass="entr" presetSubtype="1" fill="hold" nodeType="withEffect">
                                  <p:stCondLst>
                                    <p:cond delay="900"/>
                                  </p:stCondLst>
                                  <p:childTnLst>
                                    <p:set>
                                      <p:cBhvr>
                                        <p:cTn id="134" dur="1" fill="hold">
                                          <p:stCondLst>
                                            <p:cond delay="0"/>
                                          </p:stCondLst>
                                        </p:cTn>
                                        <p:tgtEl>
                                          <p:spTgt spid="7"/>
                                        </p:tgtEl>
                                        <p:attrNameLst>
                                          <p:attrName>style.visibility</p:attrName>
                                        </p:attrNameLst>
                                      </p:cBhvr>
                                      <p:to>
                                        <p:strVal val="visible"/>
                                      </p:to>
                                    </p:set>
                                    <p:anim calcmode="lin" valueType="num">
                                      <p:cBhvr additive="base">
                                        <p:cTn id="135" dur="500" fill="hold"/>
                                        <p:tgtEl>
                                          <p:spTgt spid="7"/>
                                        </p:tgtEl>
                                        <p:attrNameLst>
                                          <p:attrName>ppt_x</p:attrName>
                                        </p:attrNameLst>
                                      </p:cBhvr>
                                      <p:tavLst>
                                        <p:tav tm="0">
                                          <p:val>
                                            <p:strVal val="#ppt_x"/>
                                          </p:val>
                                        </p:tav>
                                        <p:tav tm="100000">
                                          <p:val>
                                            <p:strVal val="#ppt_x"/>
                                          </p:val>
                                        </p:tav>
                                      </p:tavLst>
                                    </p:anim>
                                    <p:anim calcmode="lin" valueType="num">
                                      <p:cBhvr additive="base">
                                        <p:cTn id="136" dur="500" fill="hold"/>
                                        <p:tgtEl>
                                          <p:spTgt spid="7"/>
                                        </p:tgtEl>
                                        <p:attrNameLst>
                                          <p:attrName>ppt_y</p:attrName>
                                        </p:attrNameLst>
                                      </p:cBhvr>
                                      <p:tavLst>
                                        <p:tav tm="0">
                                          <p:val>
                                            <p:strVal val="0-#ppt_h/2"/>
                                          </p:val>
                                        </p:tav>
                                        <p:tav tm="100000">
                                          <p:val>
                                            <p:strVal val="#ppt_y"/>
                                          </p:val>
                                        </p:tav>
                                      </p:tavLst>
                                    </p:anim>
                                  </p:childTnLst>
                                </p:cTn>
                              </p:par>
                              <p:par>
                                <p:cTn id="137" presetID="2" presetClass="entr" presetSubtype="1" fill="hold" nodeType="withEffect">
                                  <p:stCondLst>
                                    <p:cond delay="900"/>
                                  </p:stCondLst>
                                  <p:childTnLst>
                                    <p:set>
                                      <p:cBhvr>
                                        <p:cTn id="138" dur="1" fill="hold">
                                          <p:stCondLst>
                                            <p:cond delay="0"/>
                                          </p:stCondLst>
                                        </p:cTn>
                                        <p:tgtEl>
                                          <p:spTgt spid="50"/>
                                        </p:tgtEl>
                                        <p:attrNameLst>
                                          <p:attrName>style.visibility</p:attrName>
                                        </p:attrNameLst>
                                      </p:cBhvr>
                                      <p:to>
                                        <p:strVal val="visible"/>
                                      </p:to>
                                    </p:set>
                                    <p:anim calcmode="lin" valueType="num">
                                      <p:cBhvr additive="base">
                                        <p:cTn id="139" dur="500" fill="hold"/>
                                        <p:tgtEl>
                                          <p:spTgt spid="50"/>
                                        </p:tgtEl>
                                        <p:attrNameLst>
                                          <p:attrName>ppt_x</p:attrName>
                                        </p:attrNameLst>
                                      </p:cBhvr>
                                      <p:tavLst>
                                        <p:tav tm="0">
                                          <p:val>
                                            <p:strVal val="#ppt_x"/>
                                          </p:val>
                                        </p:tav>
                                        <p:tav tm="100000">
                                          <p:val>
                                            <p:strVal val="#ppt_x"/>
                                          </p:val>
                                        </p:tav>
                                      </p:tavLst>
                                    </p:anim>
                                    <p:anim calcmode="lin" valueType="num">
                                      <p:cBhvr additive="base">
                                        <p:cTn id="140" dur="500" fill="hold"/>
                                        <p:tgtEl>
                                          <p:spTgt spid="50"/>
                                        </p:tgtEl>
                                        <p:attrNameLst>
                                          <p:attrName>ppt_y</p:attrName>
                                        </p:attrNameLst>
                                      </p:cBhvr>
                                      <p:tavLst>
                                        <p:tav tm="0">
                                          <p:val>
                                            <p:strVal val="0-#ppt_h/2"/>
                                          </p:val>
                                        </p:tav>
                                        <p:tav tm="100000">
                                          <p:val>
                                            <p:strVal val="#ppt_y"/>
                                          </p:val>
                                        </p:tav>
                                      </p:tavLst>
                                    </p:anim>
                                  </p:childTnLst>
                                </p:cTn>
                              </p:par>
                              <p:par>
                                <p:cTn id="141" presetID="2" presetClass="entr" presetSubtype="1" fill="hold" nodeType="withEffect">
                                  <p:stCondLst>
                                    <p:cond delay="900"/>
                                  </p:stCondLst>
                                  <p:childTnLst>
                                    <p:set>
                                      <p:cBhvr>
                                        <p:cTn id="142" dur="1" fill="hold">
                                          <p:stCondLst>
                                            <p:cond delay="0"/>
                                          </p:stCondLst>
                                        </p:cTn>
                                        <p:tgtEl>
                                          <p:spTgt spid="54"/>
                                        </p:tgtEl>
                                        <p:attrNameLst>
                                          <p:attrName>style.visibility</p:attrName>
                                        </p:attrNameLst>
                                      </p:cBhvr>
                                      <p:to>
                                        <p:strVal val="visible"/>
                                      </p:to>
                                    </p:set>
                                    <p:anim calcmode="lin" valueType="num">
                                      <p:cBhvr additive="base">
                                        <p:cTn id="143" dur="500" fill="hold"/>
                                        <p:tgtEl>
                                          <p:spTgt spid="54"/>
                                        </p:tgtEl>
                                        <p:attrNameLst>
                                          <p:attrName>ppt_x</p:attrName>
                                        </p:attrNameLst>
                                      </p:cBhvr>
                                      <p:tavLst>
                                        <p:tav tm="0">
                                          <p:val>
                                            <p:strVal val="#ppt_x"/>
                                          </p:val>
                                        </p:tav>
                                        <p:tav tm="100000">
                                          <p:val>
                                            <p:strVal val="#ppt_x"/>
                                          </p:val>
                                        </p:tav>
                                      </p:tavLst>
                                    </p:anim>
                                    <p:anim calcmode="lin" valueType="num">
                                      <p:cBhvr additive="base">
                                        <p:cTn id="144" dur="500" fill="hold"/>
                                        <p:tgtEl>
                                          <p:spTgt spid="54"/>
                                        </p:tgtEl>
                                        <p:attrNameLst>
                                          <p:attrName>ppt_y</p:attrName>
                                        </p:attrNameLst>
                                      </p:cBhvr>
                                      <p:tavLst>
                                        <p:tav tm="0">
                                          <p:val>
                                            <p:strVal val="0-#ppt_h/2"/>
                                          </p:val>
                                        </p:tav>
                                        <p:tav tm="100000">
                                          <p:val>
                                            <p:strVal val="#ppt_y"/>
                                          </p:val>
                                        </p:tav>
                                      </p:tavLst>
                                    </p:anim>
                                  </p:childTnLst>
                                </p:cTn>
                              </p:par>
                              <p:par>
                                <p:cTn id="145" presetID="2" presetClass="entr" presetSubtype="1" fill="hold" nodeType="withEffect">
                                  <p:stCondLst>
                                    <p:cond delay="1000"/>
                                  </p:stCondLst>
                                  <p:childTnLst>
                                    <p:set>
                                      <p:cBhvr>
                                        <p:cTn id="146" dur="1" fill="hold">
                                          <p:stCondLst>
                                            <p:cond delay="0"/>
                                          </p:stCondLst>
                                        </p:cTn>
                                        <p:tgtEl>
                                          <p:spTgt spid="56"/>
                                        </p:tgtEl>
                                        <p:attrNameLst>
                                          <p:attrName>style.visibility</p:attrName>
                                        </p:attrNameLst>
                                      </p:cBhvr>
                                      <p:to>
                                        <p:strVal val="visible"/>
                                      </p:to>
                                    </p:set>
                                    <p:anim calcmode="lin" valueType="num">
                                      <p:cBhvr additive="base">
                                        <p:cTn id="147" dur="500" fill="hold"/>
                                        <p:tgtEl>
                                          <p:spTgt spid="56"/>
                                        </p:tgtEl>
                                        <p:attrNameLst>
                                          <p:attrName>ppt_x</p:attrName>
                                        </p:attrNameLst>
                                      </p:cBhvr>
                                      <p:tavLst>
                                        <p:tav tm="0">
                                          <p:val>
                                            <p:strVal val="#ppt_x"/>
                                          </p:val>
                                        </p:tav>
                                        <p:tav tm="100000">
                                          <p:val>
                                            <p:strVal val="#ppt_x"/>
                                          </p:val>
                                        </p:tav>
                                      </p:tavLst>
                                    </p:anim>
                                    <p:anim calcmode="lin" valueType="num">
                                      <p:cBhvr additive="base">
                                        <p:cTn id="148" dur="500" fill="hold"/>
                                        <p:tgtEl>
                                          <p:spTgt spid="56"/>
                                        </p:tgtEl>
                                        <p:attrNameLst>
                                          <p:attrName>ppt_y</p:attrName>
                                        </p:attrNameLst>
                                      </p:cBhvr>
                                      <p:tavLst>
                                        <p:tav tm="0">
                                          <p:val>
                                            <p:strVal val="0-#ppt_h/2"/>
                                          </p:val>
                                        </p:tav>
                                        <p:tav tm="100000">
                                          <p:val>
                                            <p:strVal val="#ppt_y"/>
                                          </p:val>
                                        </p:tav>
                                      </p:tavLst>
                                    </p:anim>
                                  </p:childTnLst>
                                </p:cTn>
                              </p:par>
                              <p:par>
                                <p:cTn id="149" presetID="2" presetClass="entr" presetSubtype="1" fill="hold" nodeType="withEffect">
                                  <p:stCondLst>
                                    <p:cond delay="1000"/>
                                  </p:stCondLst>
                                  <p:childTnLst>
                                    <p:set>
                                      <p:cBhvr>
                                        <p:cTn id="150" dur="1" fill="hold">
                                          <p:stCondLst>
                                            <p:cond delay="0"/>
                                          </p:stCondLst>
                                        </p:cTn>
                                        <p:tgtEl>
                                          <p:spTgt spid="53"/>
                                        </p:tgtEl>
                                        <p:attrNameLst>
                                          <p:attrName>style.visibility</p:attrName>
                                        </p:attrNameLst>
                                      </p:cBhvr>
                                      <p:to>
                                        <p:strVal val="visible"/>
                                      </p:to>
                                    </p:set>
                                    <p:anim calcmode="lin" valueType="num">
                                      <p:cBhvr additive="base">
                                        <p:cTn id="151" dur="500" fill="hold"/>
                                        <p:tgtEl>
                                          <p:spTgt spid="53"/>
                                        </p:tgtEl>
                                        <p:attrNameLst>
                                          <p:attrName>ppt_x</p:attrName>
                                        </p:attrNameLst>
                                      </p:cBhvr>
                                      <p:tavLst>
                                        <p:tav tm="0">
                                          <p:val>
                                            <p:strVal val="#ppt_x"/>
                                          </p:val>
                                        </p:tav>
                                        <p:tav tm="100000">
                                          <p:val>
                                            <p:strVal val="#ppt_x"/>
                                          </p:val>
                                        </p:tav>
                                      </p:tavLst>
                                    </p:anim>
                                    <p:anim calcmode="lin" valueType="num">
                                      <p:cBhvr additive="base">
                                        <p:cTn id="152" dur="500" fill="hold"/>
                                        <p:tgtEl>
                                          <p:spTgt spid="53"/>
                                        </p:tgtEl>
                                        <p:attrNameLst>
                                          <p:attrName>ppt_y</p:attrName>
                                        </p:attrNameLst>
                                      </p:cBhvr>
                                      <p:tavLst>
                                        <p:tav tm="0">
                                          <p:val>
                                            <p:strVal val="0-#ppt_h/2"/>
                                          </p:val>
                                        </p:tav>
                                        <p:tav tm="100000">
                                          <p:val>
                                            <p:strVal val="#ppt_y"/>
                                          </p:val>
                                        </p:tav>
                                      </p:tavLst>
                                    </p:anim>
                                  </p:childTnLst>
                                </p:cTn>
                              </p:par>
                              <p:par>
                                <p:cTn id="153" presetID="2" presetClass="entr" presetSubtype="1" fill="hold" nodeType="withEffect">
                                  <p:stCondLst>
                                    <p:cond delay="1000"/>
                                  </p:stCondLst>
                                  <p:childTnLst>
                                    <p:set>
                                      <p:cBhvr>
                                        <p:cTn id="154" dur="1" fill="hold">
                                          <p:stCondLst>
                                            <p:cond delay="0"/>
                                          </p:stCondLst>
                                        </p:cTn>
                                        <p:tgtEl>
                                          <p:spTgt spid="51"/>
                                        </p:tgtEl>
                                        <p:attrNameLst>
                                          <p:attrName>style.visibility</p:attrName>
                                        </p:attrNameLst>
                                      </p:cBhvr>
                                      <p:to>
                                        <p:strVal val="visible"/>
                                      </p:to>
                                    </p:set>
                                    <p:anim calcmode="lin" valueType="num">
                                      <p:cBhvr additive="base">
                                        <p:cTn id="155" dur="500" fill="hold"/>
                                        <p:tgtEl>
                                          <p:spTgt spid="51"/>
                                        </p:tgtEl>
                                        <p:attrNameLst>
                                          <p:attrName>ppt_x</p:attrName>
                                        </p:attrNameLst>
                                      </p:cBhvr>
                                      <p:tavLst>
                                        <p:tav tm="0">
                                          <p:val>
                                            <p:strVal val="#ppt_x"/>
                                          </p:val>
                                        </p:tav>
                                        <p:tav tm="100000">
                                          <p:val>
                                            <p:strVal val="#ppt_x"/>
                                          </p:val>
                                        </p:tav>
                                      </p:tavLst>
                                    </p:anim>
                                    <p:anim calcmode="lin" valueType="num">
                                      <p:cBhvr additive="base">
                                        <p:cTn id="156" dur="500" fill="hold"/>
                                        <p:tgtEl>
                                          <p:spTgt spid="51"/>
                                        </p:tgtEl>
                                        <p:attrNameLst>
                                          <p:attrName>ppt_y</p:attrName>
                                        </p:attrNameLst>
                                      </p:cBhvr>
                                      <p:tavLst>
                                        <p:tav tm="0">
                                          <p:val>
                                            <p:strVal val="0-#ppt_h/2"/>
                                          </p:val>
                                        </p:tav>
                                        <p:tav tm="100000">
                                          <p:val>
                                            <p:strVal val="#ppt_y"/>
                                          </p:val>
                                        </p:tav>
                                      </p:tavLst>
                                    </p:anim>
                                  </p:childTnLst>
                                </p:cTn>
                              </p:par>
                              <p:par>
                                <p:cTn id="157" presetID="2" presetClass="entr" presetSubtype="1" fill="hold" nodeType="withEffect">
                                  <p:stCondLst>
                                    <p:cond delay="1000"/>
                                  </p:stCondLst>
                                  <p:childTnLst>
                                    <p:set>
                                      <p:cBhvr>
                                        <p:cTn id="158" dur="1" fill="hold">
                                          <p:stCondLst>
                                            <p:cond delay="0"/>
                                          </p:stCondLst>
                                        </p:cTn>
                                        <p:tgtEl>
                                          <p:spTgt spid="57"/>
                                        </p:tgtEl>
                                        <p:attrNameLst>
                                          <p:attrName>style.visibility</p:attrName>
                                        </p:attrNameLst>
                                      </p:cBhvr>
                                      <p:to>
                                        <p:strVal val="visible"/>
                                      </p:to>
                                    </p:set>
                                    <p:anim calcmode="lin" valueType="num">
                                      <p:cBhvr additive="base">
                                        <p:cTn id="159" dur="500" fill="hold"/>
                                        <p:tgtEl>
                                          <p:spTgt spid="57"/>
                                        </p:tgtEl>
                                        <p:attrNameLst>
                                          <p:attrName>ppt_x</p:attrName>
                                        </p:attrNameLst>
                                      </p:cBhvr>
                                      <p:tavLst>
                                        <p:tav tm="0">
                                          <p:val>
                                            <p:strVal val="#ppt_x"/>
                                          </p:val>
                                        </p:tav>
                                        <p:tav tm="100000">
                                          <p:val>
                                            <p:strVal val="#ppt_x"/>
                                          </p:val>
                                        </p:tav>
                                      </p:tavLst>
                                    </p:anim>
                                    <p:anim calcmode="lin" valueType="num">
                                      <p:cBhvr additive="base">
                                        <p:cTn id="160" dur="500" fill="hold"/>
                                        <p:tgtEl>
                                          <p:spTgt spid="57"/>
                                        </p:tgtEl>
                                        <p:attrNameLst>
                                          <p:attrName>ppt_y</p:attrName>
                                        </p:attrNameLst>
                                      </p:cBhvr>
                                      <p:tavLst>
                                        <p:tav tm="0">
                                          <p:val>
                                            <p:strVal val="0-#ppt_h/2"/>
                                          </p:val>
                                        </p:tav>
                                        <p:tav tm="100000">
                                          <p:val>
                                            <p:strVal val="#ppt_y"/>
                                          </p:val>
                                        </p:tav>
                                      </p:tavLst>
                                    </p:anim>
                                  </p:childTnLst>
                                </p:cTn>
                              </p:par>
                              <p:par>
                                <p:cTn id="161" presetID="2" presetClass="entr" presetSubtype="1" fill="hold" nodeType="withEffect">
                                  <p:stCondLst>
                                    <p:cond delay="1100"/>
                                  </p:stCondLst>
                                  <p:childTnLst>
                                    <p:set>
                                      <p:cBhvr>
                                        <p:cTn id="162" dur="1" fill="hold">
                                          <p:stCondLst>
                                            <p:cond delay="0"/>
                                          </p:stCondLst>
                                        </p:cTn>
                                        <p:tgtEl>
                                          <p:spTgt spid="52"/>
                                        </p:tgtEl>
                                        <p:attrNameLst>
                                          <p:attrName>style.visibility</p:attrName>
                                        </p:attrNameLst>
                                      </p:cBhvr>
                                      <p:to>
                                        <p:strVal val="visible"/>
                                      </p:to>
                                    </p:set>
                                    <p:anim calcmode="lin" valueType="num">
                                      <p:cBhvr additive="base">
                                        <p:cTn id="163" dur="500" fill="hold"/>
                                        <p:tgtEl>
                                          <p:spTgt spid="52"/>
                                        </p:tgtEl>
                                        <p:attrNameLst>
                                          <p:attrName>ppt_x</p:attrName>
                                        </p:attrNameLst>
                                      </p:cBhvr>
                                      <p:tavLst>
                                        <p:tav tm="0">
                                          <p:val>
                                            <p:strVal val="#ppt_x"/>
                                          </p:val>
                                        </p:tav>
                                        <p:tav tm="100000">
                                          <p:val>
                                            <p:strVal val="#ppt_x"/>
                                          </p:val>
                                        </p:tav>
                                      </p:tavLst>
                                    </p:anim>
                                    <p:anim calcmode="lin" valueType="num">
                                      <p:cBhvr additive="base">
                                        <p:cTn id="164" dur="500" fill="hold"/>
                                        <p:tgtEl>
                                          <p:spTgt spid="52"/>
                                        </p:tgtEl>
                                        <p:attrNameLst>
                                          <p:attrName>ppt_y</p:attrName>
                                        </p:attrNameLst>
                                      </p:cBhvr>
                                      <p:tavLst>
                                        <p:tav tm="0">
                                          <p:val>
                                            <p:strVal val="0-#ppt_h/2"/>
                                          </p:val>
                                        </p:tav>
                                        <p:tav tm="100000">
                                          <p:val>
                                            <p:strVal val="#ppt_y"/>
                                          </p:val>
                                        </p:tav>
                                      </p:tavLst>
                                    </p:anim>
                                  </p:childTnLst>
                                </p:cTn>
                              </p:par>
                              <p:par>
                                <p:cTn id="165" presetID="2" presetClass="entr" presetSubtype="1" fill="hold" nodeType="withEffect">
                                  <p:stCondLst>
                                    <p:cond delay="1100"/>
                                  </p:stCondLst>
                                  <p:childTnLst>
                                    <p:set>
                                      <p:cBhvr>
                                        <p:cTn id="166" dur="1" fill="hold">
                                          <p:stCondLst>
                                            <p:cond delay="0"/>
                                          </p:stCondLst>
                                        </p:cTn>
                                        <p:tgtEl>
                                          <p:spTgt spid="33"/>
                                        </p:tgtEl>
                                        <p:attrNameLst>
                                          <p:attrName>style.visibility</p:attrName>
                                        </p:attrNameLst>
                                      </p:cBhvr>
                                      <p:to>
                                        <p:strVal val="visible"/>
                                      </p:to>
                                    </p:set>
                                    <p:anim calcmode="lin" valueType="num">
                                      <p:cBhvr additive="base">
                                        <p:cTn id="167" dur="500" fill="hold"/>
                                        <p:tgtEl>
                                          <p:spTgt spid="33"/>
                                        </p:tgtEl>
                                        <p:attrNameLst>
                                          <p:attrName>ppt_x</p:attrName>
                                        </p:attrNameLst>
                                      </p:cBhvr>
                                      <p:tavLst>
                                        <p:tav tm="0">
                                          <p:val>
                                            <p:strVal val="#ppt_x"/>
                                          </p:val>
                                        </p:tav>
                                        <p:tav tm="100000">
                                          <p:val>
                                            <p:strVal val="#ppt_x"/>
                                          </p:val>
                                        </p:tav>
                                      </p:tavLst>
                                    </p:anim>
                                    <p:anim calcmode="lin" valueType="num">
                                      <p:cBhvr additive="base">
                                        <p:cTn id="168" dur="500" fill="hold"/>
                                        <p:tgtEl>
                                          <p:spTgt spid="33"/>
                                        </p:tgtEl>
                                        <p:attrNameLst>
                                          <p:attrName>ppt_y</p:attrName>
                                        </p:attrNameLst>
                                      </p:cBhvr>
                                      <p:tavLst>
                                        <p:tav tm="0">
                                          <p:val>
                                            <p:strVal val="0-#ppt_h/2"/>
                                          </p:val>
                                        </p:tav>
                                        <p:tav tm="100000">
                                          <p:val>
                                            <p:strVal val="#ppt_y"/>
                                          </p:val>
                                        </p:tav>
                                      </p:tavLst>
                                    </p:anim>
                                  </p:childTnLst>
                                </p:cTn>
                              </p:par>
                              <p:par>
                                <p:cTn id="169" presetID="2" presetClass="entr" presetSubtype="1" fill="hold" nodeType="withEffect">
                                  <p:stCondLst>
                                    <p:cond delay="1100"/>
                                  </p:stCondLst>
                                  <p:childTnLst>
                                    <p:set>
                                      <p:cBhvr>
                                        <p:cTn id="170" dur="1" fill="hold">
                                          <p:stCondLst>
                                            <p:cond delay="0"/>
                                          </p:stCondLst>
                                        </p:cTn>
                                        <p:tgtEl>
                                          <p:spTgt spid="41"/>
                                        </p:tgtEl>
                                        <p:attrNameLst>
                                          <p:attrName>style.visibility</p:attrName>
                                        </p:attrNameLst>
                                      </p:cBhvr>
                                      <p:to>
                                        <p:strVal val="visible"/>
                                      </p:to>
                                    </p:set>
                                    <p:anim calcmode="lin" valueType="num">
                                      <p:cBhvr additive="base">
                                        <p:cTn id="171" dur="500" fill="hold"/>
                                        <p:tgtEl>
                                          <p:spTgt spid="41"/>
                                        </p:tgtEl>
                                        <p:attrNameLst>
                                          <p:attrName>ppt_x</p:attrName>
                                        </p:attrNameLst>
                                      </p:cBhvr>
                                      <p:tavLst>
                                        <p:tav tm="0">
                                          <p:val>
                                            <p:strVal val="#ppt_x"/>
                                          </p:val>
                                        </p:tav>
                                        <p:tav tm="100000">
                                          <p:val>
                                            <p:strVal val="#ppt_x"/>
                                          </p:val>
                                        </p:tav>
                                      </p:tavLst>
                                    </p:anim>
                                    <p:anim calcmode="lin" valueType="num">
                                      <p:cBhvr additive="base">
                                        <p:cTn id="172" dur="500" fill="hold"/>
                                        <p:tgtEl>
                                          <p:spTgt spid="41"/>
                                        </p:tgtEl>
                                        <p:attrNameLst>
                                          <p:attrName>ppt_y</p:attrName>
                                        </p:attrNameLst>
                                      </p:cBhvr>
                                      <p:tavLst>
                                        <p:tav tm="0">
                                          <p:val>
                                            <p:strVal val="0-#ppt_h/2"/>
                                          </p:val>
                                        </p:tav>
                                        <p:tav tm="100000">
                                          <p:val>
                                            <p:strVal val="#ppt_y"/>
                                          </p:val>
                                        </p:tav>
                                      </p:tavLst>
                                    </p:anim>
                                  </p:childTnLst>
                                </p:cTn>
                              </p:par>
                              <p:par>
                                <p:cTn id="173" presetID="2" presetClass="entr" presetSubtype="1" fill="hold" nodeType="withEffect">
                                  <p:stCondLst>
                                    <p:cond delay="1200"/>
                                  </p:stCondLst>
                                  <p:childTnLst>
                                    <p:set>
                                      <p:cBhvr>
                                        <p:cTn id="174" dur="1" fill="hold">
                                          <p:stCondLst>
                                            <p:cond delay="0"/>
                                          </p:stCondLst>
                                        </p:cTn>
                                        <p:tgtEl>
                                          <p:spTgt spid="42"/>
                                        </p:tgtEl>
                                        <p:attrNameLst>
                                          <p:attrName>style.visibility</p:attrName>
                                        </p:attrNameLst>
                                      </p:cBhvr>
                                      <p:to>
                                        <p:strVal val="visible"/>
                                      </p:to>
                                    </p:set>
                                    <p:anim calcmode="lin" valueType="num">
                                      <p:cBhvr additive="base">
                                        <p:cTn id="175" dur="500" fill="hold"/>
                                        <p:tgtEl>
                                          <p:spTgt spid="42"/>
                                        </p:tgtEl>
                                        <p:attrNameLst>
                                          <p:attrName>ppt_x</p:attrName>
                                        </p:attrNameLst>
                                      </p:cBhvr>
                                      <p:tavLst>
                                        <p:tav tm="0">
                                          <p:val>
                                            <p:strVal val="#ppt_x"/>
                                          </p:val>
                                        </p:tav>
                                        <p:tav tm="100000">
                                          <p:val>
                                            <p:strVal val="#ppt_x"/>
                                          </p:val>
                                        </p:tav>
                                      </p:tavLst>
                                    </p:anim>
                                    <p:anim calcmode="lin" valueType="num">
                                      <p:cBhvr additive="base">
                                        <p:cTn id="176" dur="500" fill="hold"/>
                                        <p:tgtEl>
                                          <p:spTgt spid="42"/>
                                        </p:tgtEl>
                                        <p:attrNameLst>
                                          <p:attrName>ppt_y</p:attrName>
                                        </p:attrNameLst>
                                      </p:cBhvr>
                                      <p:tavLst>
                                        <p:tav tm="0">
                                          <p:val>
                                            <p:strVal val="0-#ppt_h/2"/>
                                          </p:val>
                                        </p:tav>
                                        <p:tav tm="100000">
                                          <p:val>
                                            <p:strVal val="#ppt_y"/>
                                          </p:val>
                                        </p:tav>
                                      </p:tavLst>
                                    </p:anim>
                                  </p:childTnLst>
                                </p:cTn>
                              </p:par>
                              <p:par>
                                <p:cTn id="177" presetID="2" presetClass="entr" presetSubtype="1" fill="hold" nodeType="withEffect">
                                  <p:stCondLst>
                                    <p:cond delay="1200"/>
                                  </p:stCondLst>
                                  <p:childTnLst>
                                    <p:set>
                                      <p:cBhvr>
                                        <p:cTn id="178" dur="1" fill="hold">
                                          <p:stCondLst>
                                            <p:cond delay="0"/>
                                          </p:stCondLst>
                                        </p:cTn>
                                        <p:tgtEl>
                                          <p:spTgt spid="43"/>
                                        </p:tgtEl>
                                        <p:attrNameLst>
                                          <p:attrName>style.visibility</p:attrName>
                                        </p:attrNameLst>
                                      </p:cBhvr>
                                      <p:to>
                                        <p:strVal val="visible"/>
                                      </p:to>
                                    </p:set>
                                    <p:anim calcmode="lin" valueType="num">
                                      <p:cBhvr additive="base">
                                        <p:cTn id="179" dur="500" fill="hold"/>
                                        <p:tgtEl>
                                          <p:spTgt spid="43"/>
                                        </p:tgtEl>
                                        <p:attrNameLst>
                                          <p:attrName>ppt_x</p:attrName>
                                        </p:attrNameLst>
                                      </p:cBhvr>
                                      <p:tavLst>
                                        <p:tav tm="0">
                                          <p:val>
                                            <p:strVal val="#ppt_x"/>
                                          </p:val>
                                        </p:tav>
                                        <p:tav tm="100000">
                                          <p:val>
                                            <p:strVal val="#ppt_x"/>
                                          </p:val>
                                        </p:tav>
                                      </p:tavLst>
                                    </p:anim>
                                    <p:anim calcmode="lin" valueType="num">
                                      <p:cBhvr additive="base">
                                        <p:cTn id="180" dur="500" fill="hold"/>
                                        <p:tgtEl>
                                          <p:spTgt spid="43"/>
                                        </p:tgtEl>
                                        <p:attrNameLst>
                                          <p:attrName>ppt_y</p:attrName>
                                        </p:attrNameLst>
                                      </p:cBhvr>
                                      <p:tavLst>
                                        <p:tav tm="0">
                                          <p:val>
                                            <p:strVal val="0-#ppt_h/2"/>
                                          </p:val>
                                        </p:tav>
                                        <p:tav tm="100000">
                                          <p:val>
                                            <p:strVal val="#ppt_y"/>
                                          </p:val>
                                        </p:tav>
                                      </p:tavLst>
                                    </p:anim>
                                  </p:childTnLst>
                                </p:cTn>
                              </p:par>
                              <p:par>
                                <p:cTn id="181" presetID="2" presetClass="entr" presetSubtype="1" fill="hold" nodeType="withEffect">
                                  <p:stCondLst>
                                    <p:cond delay="1200"/>
                                  </p:stCondLst>
                                  <p:childTnLst>
                                    <p:set>
                                      <p:cBhvr>
                                        <p:cTn id="182" dur="1" fill="hold">
                                          <p:stCondLst>
                                            <p:cond delay="0"/>
                                          </p:stCondLst>
                                        </p:cTn>
                                        <p:tgtEl>
                                          <p:spTgt spid="34"/>
                                        </p:tgtEl>
                                        <p:attrNameLst>
                                          <p:attrName>style.visibility</p:attrName>
                                        </p:attrNameLst>
                                      </p:cBhvr>
                                      <p:to>
                                        <p:strVal val="visible"/>
                                      </p:to>
                                    </p:set>
                                    <p:anim calcmode="lin" valueType="num">
                                      <p:cBhvr additive="base">
                                        <p:cTn id="183" dur="500" fill="hold"/>
                                        <p:tgtEl>
                                          <p:spTgt spid="34"/>
                                        </p:tgtEl>
                                        <p:attrNameLst>
                                          <p:attrName>ppt_x</p:attrName>
                                        </p:attrNameLst>
                                      </p:cBhvr>
                                      <p:tavLst>
                                        <p:tav tm="0">
                                          <p:val>
                                            <p:strVal val="#ppt_x"/>
                                          </p:val>
                                        </p:tav>
                                        <p:tav tm="100000">
                                          <p:val>
                                            <p:strVal val="#ppt_x"/>
                                          </p:val>
                                        </p:tav>
                                      </p:tavLst>
                                    </p:anim>
                                    <p:anim calcmode="lin" valueType="num">
                                      <p:cBhvr additive="base">
                                        <p:cTn id="184" dur="500" fill="hold"/>
                                        <p:tgtEl>
                                          <p:spTgt spid="34"/>
                                        </p:tgtEl>
                                        <p:attrNameLst>
                                          <p:attrName>ppt_y</p:attrName>
                                        </p:attrNameLst>
                                      </p:cBhvr>
                                      <p:tavLst>
                                        <p:tav tm="0">
                                          <p:val>
                                            <p:strVal val="0-#ppt_h/2"/>
                                          </p:val>
                                        </p:tav>
                                        <p:tav tm="100000">
                                          <p:val>
                                            <p:strVal val="#ppt_y"/>
                                          </p:val>
                                        </p:tav>
                                      </p:tavLst>
                                    </p:anim>
                                  </p:childTnLst>
                                </p:cTn>
                              </p:par>
                              <p:par>
                                <p:cTn id="185" presetID="2" presetClass="entr" presetSubtype="1" fill="hold" nodeType="withEffect">
                                  <p:stCondLst>
                                    <p:cond delay="1300"/>
                                  </p:stCondLst>
                                  <p:childTnLst>
                                    <p:set>
                                      <p:cBhvr>
                                        <p:cTn id="186" dur="1" fill="hold">
                                          <p:stCondLst>
                                            <p:cond delay="0"/>
                                          </p:stCondLst>
                                        </p:cTn>
                                        <p:tgtEl>
                                          <p:spTgt spid="40"/>
                                        </p:tgtEl>
                                        <p:attrNameLst>
                                          <p:attrName>style.visibility</p:attrName>
                                        </p:attrNameLst>
                                      </p:cBhvr>
                                      <p:to>
                                        <p:strVal val="visible"/>
                                      </p:to>
                                    </p:set>
                                    <p:anim calcmode="lin" valueType="num">
                                      <p:cBhvr additive="base">
                                        <p:cTn id="187" dur="500" fill="hold"/>
                                        <p:tgtEl>
                                          <p:spTgt spid="40"/>
                                        </p:tgtEl>
                                        <p:attrNameLst>
                                          <p:attrName>ppt_x</p:attrName>
                                        </p:attrNameLst>
                                      </p:cBhvr>
                                      <p:tavLst>
                                        <p:tav tm="0">
                                          <p:val>
                                            <p:strVal val="#ppt_x"/>
                                          </p:val>
                                        </p:tav>
                                        <p:tav tm="100000">
                                          <p:val>
                                            <p:strVal val="#ppt_x"/>
                                          </p:val>
                                        </p:tav>
                                      </p:tavLst>
                                    </p:anim>
                                    <p:anim calcmode="lin" valueType="num">
                                      <p:cBhvr additive="base">
                                        <p:cTn id="188" dur="500" fill="hold"/>
                                        <p:tgtEl>
                                          <p:spTgt spid="40"/>
                                        </p:tgtEl>
                                        <p:attrNameLst>
                                          <p:attrName>ppt_y</p:attrName>
                                        </p:attrNameLst>
                                      </p:cBhvr>
                                      <p:tavLst>
                                        <p:tav tm="0">
                                          <p:val>
                                            <p:strVal val="0-#ppt_h/2"/>
                                          </p:val>
                                        </p:tav>
                                        <p:tav tm="100000">
                                          <p:val>
                                            <p:strVal val="#ppt_y"/>
                                          </p:val>
                                        </p:tav>
                                      </p:tavLst>
                                    </p:anim>
                                  </p:childTnLst>
                                </p:cTn>
                              </p:par>
                              <p:par>
                                <p:cTn id="189" presetID="2" presetClass="entr" presetSubtype="1" fill="hold" nodeType="withEffect">
                                  <p:stCondLst>
                                    <p:cond delay="1300"/>
                                  </p:stCondLst>
                                  <p:childTnLst>
                                    <p:set>
                                      <p:cBhvr>
                                        <p:cTn id="190" dur="1" fill="hold">
                                          <p:stCondLst>
                                            <p:cond delay="0"/>
                                          </p:stCondLst>
                                        </p:cTn>
                                        <p:tgtEl>
                                          <p:spTgt spid="44"/>
                                        </p:tgtEl>
                                        <p:attrNameLst>
                                          <p:attrName>style.visibility</p:attrName>
                                        </p:attrNameLst>
                                      </p:cBhvr>
                                      <p:to>
                                        <p:strVal val="visible"/>
                                      </p:to>
                                    </p:set>
                                    <p:anim calcmode="lin" valueType="num">
                                      <p:cBhvr additive="base">
                                        <p:cTn id="191" dur="500" fill="hold"/>
                                        <p:tgtEl>
                                          <p:spTgt spid="44"/>
                                        </p:tgtEl>
                                        <p:attrNameLst>
                                          <p:attrName>ppt_x</p:attrName>
                                        </p:attrNameLst>
                                      </p:cBhvr>
                                      <p:tavLst>
                                        <p:tav tm="0">
                                          <p:val>
                                            <p:strVal val="#ppt_x"/>
                                          </p:val>
                                        </p:tav>
                                        <p:tav tm="100000">
                                          <p:val>
                                            <p:strVal val="#ppt_x"/>
                                          </p:val>
                                        </p:tav>
                                      </p:tavLst>
                                    </p:anim>
                                    <p:anim calcmode="lin" valueType="num">
                                      <p:cBhvr additive="base">
                                        <p:cTn id="192" dur="500" fill="hold"/>
                                        <p:tgtEl>
                                          <p:spTgt spid="44"/>
                                        </p:tgtEl>
                                        <p:attrNameLst>
                                          <p:attrName>ppt_y</p:attrName>
                                        </p:attrNameLst>
                                      </p:cBhvr>
                                      <p:tavLst>
                                        <p:tav tm="0">
                                          <p:val>
                                            <p:strVal val="0-#ppt_h/2"/>
                                          </p:val>
                                        </p:tav>
                                        <p:tav tm="100000">
                                          <p:val>
                                            <p:strVal val="#ppt_y"/>
                                          </p:val>
                                        </p:tav>
                                      </p:tavLst>
                                    </p:anim>
                                  </p:childTnLst>
                                </p:cTn>
                              </p:par>
                              <p:par>
                                <p:cTn id="193" presetID="2" presetClass="entr" presetSubtype="1" fill="hold" nodeType="withEffect">
                                  <p:stCondLst>
                                    <p:cond delay="1300"/>
                                  </p:stCondLst>
                                  <p:childTnLst>
                                    <p:set>
                                      <p:cBhvr>
                                        <p:cTn id="194" dur="1" fill="hold">
                                          <p:stCondLst>
                                            <p:cond delay="0"/>
                                          </p:stCondLst>
                                        </p:cTn>
                                        <p:tgtEl>
                                          <p:spTgt spid="47"/>
                                        </p:tgtEl>
                                        <p:attrNameLst>
                                          <p:attrName>style.visibility</p:attrName>
                                        </p:attrNameLst>
                                      </p:cBhvr>
                                      <p:to>
                                        <p:strVal val="visible"/>
                                      </p:to>
                                    </p:set>
                                    <p:anim calcmode="lin" valueType="num">
                                      <p:cBhvr additive="base">
                                        <p:cTn id="195" dur="500" fill="hold"/>
                                        <p:tgtEl>
                                          <p:spTgt spid="47"/>
                                        </p:tgtEl>
                                        <p:attrNameLst>
                                          <p:attrName>ppt_x</p:attrName>
                                        </p:attrNameLst>
                                      </p:cBhvr>
                                      <p:tavLst>
                                        <p:tav tm="0">
                                          <p:val>
                                            <p:strVal val="#ppt_x"/>
                                          </p:val>
                                        </p:tav>
                                        <p:tav tm="100000">
                                          <p:val>
                                            <p:strVal val="#ppt_x"/>
                                          </p:val>
                                        </p:tav>
                                      </p:tavLst>
                                    </p:anim>
                                    <p:anim calcmode="lin" valueType="num">
                                      <p:cBhvr additive="base">
                                        <p:cTn id="196" dur="500" fill="hold"/>
                                        <p:tgtEl>
                                          <p:spTgt spid="47"/>
                                        </p:tgtEl>
                                        <p:attrNameLst>
                                          <p:attrName>ppt_y</p:attrName>
                                        </p:attrNameLst>
                                      </p:cBhvr>
                                      <p:tavLst>
                                        <p:tav tm="0">
                                          <p:val>
                                            <p:strVal val="0-#ppt_h/2"/>
                                          </p:val>
                                        </p:tav>
                                        <p:tav tm="100000">
                                          <p:val>
                                            <p:strVal val="#ppt_y"/>
                                          </p:val>
                                        </p:tav>
                                      </p:tavLst>
                                    </p:anim>
                                  </p:childTnLst>
                                </p:cTn>
                              </p:par>
                              <p:par>
                                <p:cTn id="197" presetID="2" presetClass="entr" presetSubtype="1" fill="hold" nodeType="withEffect">
                                  <p:stCondLst>
                                    <p:cond delay="1400"/>
                                  </p:stCondLst>
                                  <p:childTnLst>
                                    <p:set>
                                      <p:cBhvr>
                                        <p:cTn id="198" dur="1" fill="hold">
                                          <p:stCondLst>
                                            <p:cond delay="0"/>
                                          </p:stCondLst>
                                        </p:cTn>
                                        <p:tgtEl>
                                          <p:spTgt spid="49"/>
                                        </p:tgtEl>
                                        <p:attrNameLst>
                                          <p:attrName>style.visibility</p:attrName>
                                        </p:attrNameLst>
                                      </p:cBhvr>
                                      <p:to>
                                        <p:strVal val="visible"/>
                                      </p:to>
                                    </p:set>
                                    <p:anim calcmode="lin" valueType="num">
                                      <p:cBhvr additive="base">
                                        <p:cTn id="199" dur="500" fill="hold"/>
                                        <p:tgtEl>
                                          <p:spTgt spid="49"/>
                                        </p:tgtEl>
                                        <p:attrNameLst>
                                          <p:attrName>ppt_x</p:attrName>
                                        </p:attrNameLst>
                                      </p:cBhvr>
                                      <p:tavLst>
                                        <p:tav tm="0">
                                          <p:val>
                                            <p:strVal val="#ppt_x"/>
                                          </p:val>
                                        </p:tav>
                                        <p:tav tm="100000">
                                          <p:val>
                                            <p:strVal val="#ppt_x"/>
                                          </p:val>
                                        </p:tav>
                                      </p:tavLst>
                                    </p:anim>
                                    <p:anim calcmode="lin" valueType="num">
                                      <p:cBhvr additive="base">
                                        <p:cTn id="200" dur="500" fill="hold"/>
                                        <p:tgtEl>
                                          <p:spTgt spid="49"/>
                                        </p:tgtEl>
                                        <p:attrNameLst>
                                          <p:attrName>ppt_y</p:attrName>
                                        </p:attrNameLst>
                                      </p:cBhvr>
                                      <p:tavLst>
                                        <p:tav tm="0">
                                          <p:val>
                                            <p:strVal val="0-#ppt_h/2"/>
                                          </p:val>
                                        </p:tav>
                                        <p:tav tm="100000">
                                          <p:val>
                                            <p:strVal val="#ppt_y"/>
                                          </p:val>
                                        </p:tav>
                                      </p:tavLst>
                                    </p:anim>
                                  </p:childTnLst>
                                </p:cTn>
                              </p:par>
                              <p:par>
                                <p:cTn id="201" presetID="2" presetClass="entr" presetSubtype="1" fill="hold" nodeType="withEffect">
                                  <p:stCondLst>
                                    <p:cond delay="1400"/>
                                  </p:stCondLst>
                                  <p:childTnLst>
                                    <p:set>
                                      <p:cBhvr>
                                        <p:cTn id="202" dur="1" fill="hold">
                                          <p:stCondLst>
                                            <p:cond delay="0"/>
                                          </p:stCondLst>
                                        </p:cTn>
                                        <p:tgtEl>
                                          <p:spTgt spid="59"/>
                                        </p:tgtEl>
                                        <p:attrNameLst>
                                          <p:attrName>style.visibility</p:attrName>
                                        </p:attrNameLst>
                                      </p:cBhvr>
                                      <p:to>
                                        <p:strVal val="visible"/>
                                      </p:to>
                                    </p:set>
                                    <p:anim calcmode="lin" valueType="num">
                                      <p:cBhvr additive="base">
                                        <p:cTn id="203" dur="500" fill="hold"/>
                                        <p:tgtEl>
                                          <p:spTgt spid="59"/>
                                        </p:tgtEl>
                                        <p:attrNameLst>
                                          <p:attrName>ppt_x</p:attrName>
                                        </p:attrNameLst>
                                      </p:cBhvr>
                                      <p:tavLst>
                                        <p:tav tm="0">
                                          <p:val>
                                            <p:strVal val="#ppt_x"/>
                                          </p:val>
                                        </p:tav>
                                        <p:tav tm="100000">
                                          <p:val>
                                            <p:strVal val="#ppt_x"/>
                                          </p:val>
                                        </p:tav>
                                      </p:tavLst>
                                    </p:anim>
                                    <p:anim calcmode="lin" valueType="num">
                                      <p:cBhvr additive="base">
                                        <p:cTn id="204" dur="500" fill="hold"/>
                                        <p:tgtEl>
                                          <p:spTgt spid="59"/>
                                        </p:tgtEl>
                                        <p:attrNameLst>
                                          <p:attrName>ppt_y</p:attrName>
                                        </p:attrNameLst>
                                      </p:cBhvr>
                                      <p:tavLst>
                                        <p:tav tm="0">
                                          <p:val>
                                            <p:strVal val="0-#ppt_h/2"/>
                                          </p:val>
                                        </p:tav>
                                        <p:tav tm="100000">
                                          <p:val>
                                            <p:strVal val="#ppt_y"/>
                                          </p:val>
                                        </p:tav>
                                      </p:tavLst>
                                    </p:anim>
                                  </p:childTnLst>
                                </p:cTn>
                              </p:par>
                              <p:par>
                                <p:cTn id="205" presetID="2" presetClass="entr" presetSubtype="1" fill="hold" nodeType="withEffect">
                                  <p:stCondLst>
                                    <p:cond delay="1400"/>
                                  </p:stCondLst>
                                  <p:childTnLst>
                                    <p:set>
                                      <p:cBhvr>
                                        <p:cTn id="206" dur="1" fill="hold">
                                          <p:stCondLst>
                                            <p:cond delay="0"/>
                                          </p:stCondLst>
                                        </p:cTn>
                                        <p:tgtEl>
                                          <p:spTgt spid="61"/>
                                        </p:tgtEl>
                                        <p:attrNameLst>
                                          <p:attrName>style.visibility</p:attrName>
                                        </p:attrNameLst>
                                      </p:cBhvr>
                                      <p:to>
                                        <p:strVal val="visible"/>
                                      </p:to>
                                    </p:set>
                                    <p:anim calcmode="lin" valueType="num">
                                      <p:cBhvr additive="base">
                                        <p:cTn id="207" dur="500" fill="hold"/>
                                        <p:tgtEl>
                                          <p:spTgt spid="61"/>
                                        </p:tgtEl>
                                        <p:attrNameLst>
                                          <p:attrName>ppt_x</p:attrName>
                                        </p:attrNameLst>
                                      </p:cBhvr>
                                      <p:tavLst>
                                        <p:tav tm="0">
                                          <p:val>
                                            <p:strVal val="#ppt_x"/>
                                          </p:val>
                                        </p:tav>
                                        <p:tav tm="100000">
                                          <p:val>
                                            <p:strVal val="#ppt_x"/>
                                          </p:val>
                                        </p:tav>
                                      </p:tavLst>
                                    </p:anim>
                                    <p:anim calcmode="lin" valueType="num">
                                      <p:cBhvr additive="base">
                                        <p:cTn id="208" dur="500" fill="hold"/>
                                        <p:tgtEl>
                                          <p:spTgt spid="61"/>
                                        </p:tgtEl>
                                        <p:attrNameLst>
                                          <p:attrName>ppt_y</p:attrName>
                                        </p:attrNameLst>
                                      </p:cBhvr>
                                      <p:tavLst>
                                        <p:tav tm="0">
                                          <p:val>
                                            <p:strVal val="0-#ppt_h/2"/>
                                          </p:val>
                                        </p:tav>
                                        <p:tav tm="100000">
                                          <p:val>
                                            <p:strVal val="#ppt_y"/>
                                          </p:val>
                                        </p:tav>
                                      </p:tavLst>
                                    </p:anim>
                                  </p:childTnLst>
                                </p:cTn>
                              </p:par>
                              <p:par>
                                <p:cTn id="209" presetID="2" presetClass="entr" presetSubtype="1" fill="hold" nodeType="withEffect">
                                  <p:stCondLst>
                                    <p:cond delay="1500"/>
                                  </p:stCondLst>
                                  <p:childTnLst>
                                    <p:set>
                                      <p:cBhvr>
                                        <p:cTn id="210" dur="1" fill="hold">
                                          <p:stCondLst>
                                            <p:cond delay="0"/>
                                          </p:stCondLst>
                                        </p:cTn>
                                        <p:tgtEl>
                                          <p:spTgt spid="58"/>
                                        </p:tgtEl>
                                        <p:attrNameLst>
                                          <p:attrName>style.visibility</p:attrName>
                                        </p:attrNameLst>
                                      </p:cBhvr>
                                      <p:to>
                                        <p:strVal val="visible"/>
                                      </p:to>
                                    </p:set>
                                    <p:anim calcmode="lin" valueType="num">
                                      <p:cBhvr additive="base">
                                        <p:cTn id="211" dur="500" fill="hold"/>
                                        <p:tgtEl>
                                          <p:spTgt spid="58"/>
                                        </p:tgtEl>
                                        <p:attrNameLst>
                                          <p:attrName>ppt_x</p:attrName>
                                        </p:attrNameLst>
                                      </p:cBhvr>
                                      <p:tavLst>
                                        <p:tav tm="0">
                                          <p:val>
                                            <p:strVal val="#ppt_x"/>
                                          </p:val>
                                        </p:tav>
                                        <p:tav tm="100000">
                                          <p:val>
                                            <p:strVal val="#ppt_x"/>
                                          </p:val>
                                        </p:tav>
                                      </p:tavLst>
                                    </p:anim>
                                    <p:anim calcmode="lin" valueType="num">
                                      <p:cBhvr additive="base">
                                        <p:cTn id="212" dur="500" fill="hold"/>
                                        <p:tgtEl>
                                          <p:spTgt spid="58"/>
                                        </p:tgtEl>
                                        <p:attrNameLst>
                                          <p:attrName>ppt_y</p:attrName>
                                        </p:attrNameLst>
                                      </p:cBhvr>
                                      <p:tavLst>
                                        <p:tav tm="0">
                                          <p:val>
                                            <p:strVal val="0-#ppt_h/2"/>
                                          </p:val>
                                        </p:tav>
                                        <p:tav tm="100000">
                                          <p:val>
                                            <p:strVal val="#ppt_y"/>
                                          </p:val>
                                        </p:tav>
                                      </p:tavLst>
                                    </p:anim>
                                  </p:childTnLst>
                                </p:cTn>
                              </p:par>
                              <p:par>
                                <p:cTn id="213" presetID="2" presetClass="entr" presetSubtype="1" fill="hold" nodeType="withEffect">
                                  <p:stCondLst>
                                    <p:cond delay="1500"/>
                                  </p:stCondLst>
                                  <p:childTnLst>
                                    <p:set>
                                      <p:cBhvr>
                                        <p:cTn id="214" dur="1" fill="hold">
                                          <p:stCondLst>
                                            <p:cond delay="0"/>
                                          </p:stCondLst>
                                        </p:cTn>
                                        <p:tgtEl>
                                          <p:spTgt spid="63"/>
                                        </p:tgtEl>
                                        <p:attrNameLst>
                                          <p:attrName>style.visibility</p:attrName>
                                        </p:attrNameLst>
                                      </p:cBhvr>
                                      <p:to>
                                        <p:strVal val="visible"/>
                                      </p:to>
                                    </p:set>
                                    <p:anim calcmode="lin" valueType="num">
                                      <p:cBhvr additive="base">
                                        <p:cTn id="215" dur="500" fill="hold"/>
                                        <p:tgtEl>
                                          <p:spTgt spid="63"/>
                                        </p:tgtEl>
                                        <p:attrNameLst>
                                          <p:attrName>ppt_x</p:attrName>
                                        </p:attrNameLst>
                                      </p:cBhvr>
                                      <p:tavLst>
                                        <p:tav tm="0">
                                          <p:val>
                                            <p:strVal val="#ppt_x"/>
                                          </p:val>
                                        </p:tav>
                                        <p:tav tm="100000">
                                          <p:val>
                                            <p:strVal val="#ppt_x"/>
                                          </p:val>
                                        </p:tav>
                                      </p:tavLst>
                                    </p:anim>
                                    <p:anim calcmode="lin" valueType="num">
                                      <p:cBhvr additive="base">
                                        <p:cTn id="216" dur="500" fill="hold"/>
                                        <p:tgtEl>
                                          <p:spTgt spid="63"/>
                                        </p:tgtEl>
                                        <p:attrNameLst>
                                          <p:attrName>ppt_y</p:attrName>
                                        </p:attrNameLst>
                                      </p:cBhvr>
                                      <p:tavLst>
                                        <p:tav tm="0">
                                          <p:val>
                                            <p:strVal val="0-#ppt_h/2"/>
                                          </p:val>
                                        </p:tav>
                                        <p:tav tm="100000">
                                          <p:val>
                                            <p:strVal val="#ppt_y"/>
                                          </p:val>
                                        </p:tav>
                                      </p:tavLst>
                                    </p:anim>
                                  </p:childTnLst>
                                </p:cTn>
                              </p:par>
                              <p:par>
                                <p:cTn id="217" presetID="2" presetClass="entr" presetSubtype="1" fill="hold" nodeType="withEffect">
                                  <p:stCondLst>
                                    <p:cond delay="1500"/>
                                  </p:stCondLst>
                                  <p:childTnLst>
                                    <p:set>
                                      <p:cBhvr>
                                        <p:cTn id="218" dur="1" fill="hold">
                                          <p:stCondLst>
                                            <p:cond delay="0"/>
                                          </p:stCondLst>
                                        </p:cTn>
                                        <p:tgtEl>
                                          <p:spTgt spid="65"/>
                                        </p:tgtEl>
                                        <p:attrNameLst>
                                          <p:attrName>style.visibility</p:attrName>
                                        </p:attrNameLst>
                                      </p:cBhvr>
                                      <p:to>
                                        <p:strVal val="visible"/>
                                      </p:to>
                                    </p:set>
                                    <p:anim calcmode="lin" valueType="num">
                                      <p:cBhvr additive="base">
                                        <p:cTn id="219" dur="500" fill="hold"/>
                                        <p:tgtEl>
                                          <p:spTgt spid="65"/>
                                        </p:tgtEl>
                                        <p:attrNameLst>
                                          <p:attrName>ppt_x</p:attrName>
                                        </p:attrNameLst>
                                      </p:cBhvr>
                                      <p:tavLst>
                                        <p:tav tm="0">
                                          <p:val>
                                            <p:strVal val="#ppt_x"/>
                                          </p:val>
                                        </p:tav>
                                        <p:tav tm="100000">
                                          <p:val>
                                            <p:strVal val="#ppt_x"/>
                                          </p:val>
                                        </p:tav>
                                      </p:tavLst>
                                    </p:anim>
                                    <p:anim calcmode="lin" valueType="num">
                                      <p:cBhvr additive="base">
                                        <p:cTn id="220" dur="500" fill="hold"/>
                                        <p:tgtEl>
                                          <p:spTgt spid="65"/>
                                        </p:tgtEl>
                                        <p:attrNameLst>
                                          <p:attrName>ppt_y</p:attrName>
                                        </p:attrNameLst>
                                      </p:cBhvr>
                                      <p:tavLst>
                                        <p:tav tm="0">
                                          <p:val>
                                            <p:strVal val="0-#ppt_h/2"/>
                                          </p:val>
                                        </p:tav>
                                        <p:tav tm="100000">
                                          <p:val>
                                            <p:strVal val="#ppt_y"/>
                                          </p:val>
                                        </p:tav>
                                      </p:tavLst>
                                    </p:anim>
                                  </p:childTnLst>
                                </p:cTn>
                              </p:par>
                              <p:par>
                                <p:cTn id="221" presetID="2" presetClass="entr" presetSubtype="1" fill="hold" nodeType="withEffect">
                                  <p:stCondLst>
                                    <p:cond delay="1500"/>
                                  </p:stCondLst>
                                  <p:childTnLst>
                                    <p:set>
                                      <p:cBhvr>
                                        <p:cTn id="222" dur="1" fill="hold">
                                          <p:stCondLst>
                                            <p:cond delay="0"/>
                                          </p:stCondLst>
                                        </p:cTn>
                                        <p:tgtEl>
                                          <p:spTgt spid="60"/>
                                        </p:tgtEl>
                                        <p:attrNameLst>
                                          <p:attrName>style.visibility</p:attrName>
                                        </p:attrNameLst>
                                      </p:cBhvr>
                                      <p:to>
                                        <p:strVal val="visible"/>
                                      </p:to>
                                    </p:set>
                                    <p:anim calcmode="lin" valueType="num">
                                      <p:cBhvr additive="base">
                                        <p:cTn id="223" dur="500" fill="hold"/>
                                        <p:tgtEl>
                                          <p:spTgt spid="60"/>
                                        </p:tgtEl>
                                        <p:attrNameLst>
                                          <p:attrName>ppt_x</p:attrName>
                                        </p:attrNameLst>
                                      </p:cBhvr>
                                      <p:tavLst>
                                        <p:tav tm="0">
                                          <p:val>
                                            <p:strVal val="#ppt_x"/>
                                          </p:val>
                                        </p:tav>
                                        <p:tav tm="100000">
                                          <p:val>
                                            <p:strVal val="#ppt_x"/>
                                          </p:val>
                                        </p:tav>
                                      </p:tavLst>
                                    </p:anim>
                                    <p:anim calcmode="lin" valueType="num">
                                      <p:cBhvr additive="base">
                                        <p:cTn id="224" dur="500" fill="hold"/>
                                        <p:tgtEl>
                                          <p:spTgt spid="60"/>
                                        </p:tgtEl>
                                        <p:attrNameLst>
                                          <p:attrName>ppt_y</p:attrName>
                                        </p:attrNameLst>
                                      </p:cBhvr>
                                      <p:tavLst>
                                        <p:tav tm="0">
                                          <p:val>
                                            <p:strVal val="0-#ppt_h/2"/>
                                          </p:val>
                                        </p:tav>
                                        <p:tav tm="100000">
                                          <p:val>
                                            <p:strVal val="#ppt_y"/>
                                          </p:val>
                                        </p:tav>
                                      </p:tavLst>
                                    </p:anim>
                                  </p:childTnLst>
                                </p:cTn>
                              </p:par>
                              <p:par>
                                <p:cTn id="225" presetID="2" presetClass="entr" presetSubtype="1" fill="hold" nodeType="withEffect">
                                  <p:stCondLst>
                                    <p:cond delay="1500"/>
                                  </p:stCondLst>
                                  <p:childTnLst>
                                    <p:set>
                                      <p:cBhvr>
                                        <p:cTn id="226" dur="1" fill="hold">
                                          <p:stCondLst>
                                            <p:cond delay="0"/>
                                          </p:stCondLst>
                                        </p:cTn>
                                        <p:tgtEl>
                                          <p:spTgt spid="78"/>
                                        </p:tgtEl>
                                        <p:attrNameLst>
                                          <p:attrName>style.visibility</p:attrName>
                                        </p:attrNameLst>
                                      </p:cBhvr>
                                      <p:to>
                                        <p:strVal val="visible"/>
                                      </p:to>
                                    </p:set>
                                    <p:anim calcmode="lin" valueType="num">
                                      <p:cBhvr additive="base">
                                        <p:cTn id="227" dur="500" fill="hold"/>
                                        <p:tgtEl>
                                          <p:spTgt spid="78"/>
                                        </p:tgtEl>
                                        <p:attrNameLst>
                                          <p:attrName>ppt_x</p:attrName>
                                        </p:attrNameLst>
                                      </p:cBhvr>
                                      <p:tavLst>
                                        <p:tav tm="0">
                                          <p:val>
                                            <p:strVal val="#ppt_x"/>
                                          </p:val>
                                        </p:tav>
                                        <p:tav tm="100000">
                                          <p:val>
                                            <p:strVal val="#ppt_x"/>
                                          </p:val>
                                        </p:tav>
                                      </p:tavLst>
                                    </p:anim>
                                    <p:anim calcmode="lin" valueType="num">
                                      <p:cBhvr additive="base">
                                        <p:cTn id="228" dur="500" fill="hold"/>
                                        <p:tgtEl>
                                          <p:spTgt spid="78"/>
                                        </p:tgtEl>
                                        <p:attrNameLst>
                                          <p:attrName>ppt_y</p:attrName>
                                        </p:attrNameLst>
                                      </p:cBhvr>
                                      <p:tavLst>
                                        <p:tav tm="0">
                                          <p:val>
                                            <p:strVal val="0-#ppt_h/2"/>
                                          </p:val>
                                        </p:tav>
                                        <p:tav tm="100000">
                                          <p:val>
                                            <p:strVal val="#ppt_y"/>
                                          </p:val>
                                        </p:tav>
                                      </p:tavLst>
                                    </p:anim>
                                  </p:childTnLst>
                                </p:cTn>
                              </p:par>
                              <p:par>
                                <p:cTn id="229" presetID="2" presetClass="entr" presetSubtype="1" fill="hold" nodeType="withEffect">
                                  <p:stCondLst>
                                    <p:cond delay="1600"/>
                                  </p:stCondLst>
                                  <p:childTnLst>
                                    <p:set>
                                      <p:cBhvr>
                                        <p:cTn id="230" dur="1" fill="hold">
                                          <p:stCondLst>
                                            <p:cond delay="0"/>
                                          </p:stCondLst>
                                        </p:cTn>
                                        <p:tgtEl>
                                          <p:spTgt spid="66"/>
                                        </p:tgtEl>
                                        <p:attrNameLst>
                                          <p:attrName>style.visibility</p:attrName>
                                        </p:attrNameLst>
                                      </p:cBhvr>
                                      <p:to>
                                        <p:strVal val="visible"/>
                                      </p:to>
                                    </p:set>
                                    <p:anim calcmode="lin" valueType="num">
                                      <p:cBhvr additive="base">
                                        <p:cTn id="231" dur="500" fill="hold"/>
                                        <p:tgtEl>
                                          <p:spTgt spid="66"/>
                                        </p:tgtEl>
                                        <p:attrNameLst>
                                          <p:attrName>ppt_x</p:attrName>
                                        </p:attrNameLst>
                                      </p:cBhvr>
                                      <p:tavLst>
                                        <p:tav tm="0">
                                          <p:val>
                                            <p:strVal val="#ppt_x"/>
                                          </p:val>
                                        </p:tav>
                                        <p:tav tm="100000">
                                          <p:val>
                                            <p:strVal val="#ppt_x"/>
                                          </p:val>
                                        </p:tav>
                                      </p:tavLst>
                                    </p:anim>
                                    <p:anim calcmode="lin" valueType="num">
                                      <p:cBhvr additive="base">
                                        <p:cTn id="232" dur="500" fill="hold"/>
                                        <p:tgtEl>
                                          <p:spTgt spid="66"/>
                                        </p:tgtEl>
                                        <p:attrNameLst>
                                          <p:attrName>ppt_y</p:attrName>
                                        </p:attrNameLst>
                                      </p:cBhvr>
                                      <p:tavLst>
                                        <p:tav tm="0">
                                          <p:val>
                                            <p:strVal val="0-#ppt_h/2"/>
                                          </p:val>
                                        </p:tav>
                                        <p:tav tm="100000">
                                          <p:val>
                                            <p:strVal val="#ppt_y"/>
                                          </p:val>
                                        </p:tav>
                                      </p:tavLst>
                                    </p:anim>
                                  </p:childTnLst>
                                </p:cTn>
                              </p:par>
                              <p:par>
                                <p:cTn id="233" presetID="2" presetClass="entr" presetSubtype="1" fill="hold" nodeType="withEffect">
                                  <p:stCondLst>
                                    <p:cond delay="1600"/>
                                  </p:stCondLst>
                                  <p:childTnLst>
                                    <p:set>
                                      <p:cBhvr>
                                        <p:cTn id="234" dur="1" fill="hold">
                                          <p:stCondLst>
                                            <p:cond delay="0"/>
                                          </p:stCondLst>
                                        </p:cTn>
                                        <p:tgtEl>
                                          <p:spTgt spid="62"/>
                                        </p:tgtEl>
                                        <p:attrNameLst>
                                          <p:attrName>style.visibility</p:attrName>
                                        </p:attrNameLst>
                                      </p:cBhvr>
                                      <p:to>
                                        <p:strVal val="visible"/>
                                      </p:to>
                                    </p:set>
                                    <p:anim calcmode="lin" valueType="num">
                                      <p:cBhvr additive="base">
                                        <p:cTn id="235" dur="500" fill="hold"/>
                                        <p:tgtEl>
                                          <p:spTgt spid="62"/>
                                        </p:tgtEl>
                                        <p:attrNameLst>
                                          <p:attrName>ppt_x</p:attrName>
                                        </p:attrNameLst>
                                      </p:cBhvr>
                                      <p:tavLst>
                                        <p:tav tm="0">
                                          <p:val>
                                            <p:strVal val="#ppt_x"/>
                                          </p:val>
                                        </p:tav>
                                        <p:tav tm="100000">
                                          <p:val>
                                            <p:strVal val="#ppt_x"/>
                                          </p:val>
                                        </p:tav>
                                      </p:tavLst>
                                    </p:anim>
                                    <p:anim calcmode="lin" valueType="num">
                                      <p:cBhvr additive="base">
                                        <p:cTn id="236" dur="500" fill="hold"/>
                                        <p:tgtEl>
                                          <p:spTgt spid="62"/>
                                        </p:tgtEl>
                                        <p:attrNameLst>
                                          <p:attrName>ppt_y</p:attrName>
                                        </p:attrNameLst>
                                      </p:cBhvr>
                                      <p:tavLst>
                                        <p:tav tm="0">
                                          <p:val>
                                            <p:strVal val="0-#ppt_h/2"/>
                                          </p:val>
                                        </p:tav>
                                        <p:tav tm="100000">
                                          <p:val>
                                            <p:strVal val="#ppt_y"/>
                                          </p:val>
                                        </p:tav>
                                      </p:tavLst>
                                    </p:anim>
                                  </p:childTnLst>
                                </p:cTn>
                              </p:par>
                              <p:par>
                                <p:cTn id="237" presetID="2" presetClass="entr" presetSubtype="1" fill="hold" nodeType="withEffect">
                                  <p:stCondLst>
                                    <p:cond delay="1600"/>
                                  </p:stCondLst>
                                  <p:childTnLst>
                                    <p:set>
                                      <p:cBhvr>
                                        <p:cTn id="238" dur="1" fill="hold">
                                          <p:stCondLst>
                                            <p:cond delay="0"/>
                                          </p:stCondLst>
                                        </p:cTn>
                                        <p:tgtEl>
                                          <p:spTgt spid="5122"/>
                                        </p:tgtEl>
                                        <p:attrNameLst>
                                          <p:attrName>style.visibility</p:attrName>
                                        </p:attrNameLst>
                                      </p:cBhvr>
                                      <p:to>
                                        <p:strVal val="visible"/>
                                      </p:to>
                                    </p:set>
                                    <p:anim calcmode="lin" valueType="num">
                                      <p:cBhvr additive="base">
                                        <p:cTn id="239" dur="500" fill="hold"/>
                                        <p:tgtEl>
                                          <p:spTgt spid="5122"/>
                                        </p:tgtEl>
                                        <p:attrNameLst>
                                          <p:attrName>ppt_x</p:attrName>
                                        </p:attrNameLst>
                                      </p:cBhvr>
                                      <p:tavLst>
                                        <p:tav tm="0">
                                          <p:val>
                                            <p:strVal val="#ppt_x"/>
                                          </p:val>
                                        </p:tav>
                                        <p:tav tm="100000">
                                          <p:val>
                                            <p:strVal val="#ppt_x"/>
                                          </p:val>
                                        </p:tav>
                                      </p:tavLst>
                                    </p:anim>
                                    <p:anim calcmode="lin" valueType="num">
                                      <p:cBhvr additive="base">
                                        <p:cTn id="240" dur="500" fill="hold"/>
                                        <p:tgtEl>
                                          <p:spTgt spid="5122"/>
                                        </p:tgtEl>
                                        <p:attrNameLst>
                                          <p:attrName>ppt_y</p:attrName>
                                        </p:attrNameLst>
                                      </p:cBhvr>
                                      <p:tavLst>
                                        <p:tav tm="0">
                                          <p:val>
                                            <p:strVal val="0-#ppt_h/2"/>
                                          </p:val>
                                        </p:tav>
                                        <p:tav tm="100000">
                                          <p:val>
                                            <p:strVal val="#ppt_y"/>
                                          </p:val>
                                        </p:tav>
                                      </p:tavLst>
                                    </p:anim>
                                  </p:childTnLst>
                                </p:cTn>
                              </p:par>
                              <p:par>
                                <p:cTn id="241" presetID="2" presetClass="entr" presetSubtype="1" fill="hold" nodeType="withEffect">
                                  <p:stCondLst>
                                    <p:cond delay="1600"/>
                                  </p:stCondLst>
                                  <p:childTnLst>
                                    <p:set>
                                      <p:cBhvr>
                                        <p:cTn id="242" dur="1" fill="hold">
                                          <p:stCondLst>
                                            <p:cond delay="0"/>
                                          </p:stCondLst>
                                        </p:cTn>
                                        <p:tgtEl>
                                          <p:spTgt spid="64"/>
                                        </p:tgtEl>
                                        <p:attrNameLst>
                                          <p:attrName>style.visibility</p:attrName>
                                        </p:attrNameLst>
                                      </p:cBhvr>
                                      <p:to>
                                        <p:strVal val="visible"/>
                                      </p:to>
                                    </p:set>
                                    <p:anim calcmode="lin" valueType="num">
                                      <p:cBhvr additive="base">
                                        <p:cTn id="243" dur="500" fill="hold"/>
                                        <p:tgtEl>
                                          <p:spTgt spid="64"/>
                                        </p:tgtEl>
                                        <p:attrNameLst>
                                          <p:attrName>ppt_x</p:attrName>
                                        </p:attrNameLst>
                                      </p:cBhvr>
                                      <p:tavLst>
                                        <p:tav tm="0">
                                          <p:val>
                                            <p:strVal val="#ppt_x"/>
                                          </p:val>
                                        </p:tav>
                                        <p:tav tm="100000">
                                          <p:val>
                                            <p:strVal val="#ppt_x"/>
                                          </p:val>
                                        </p:tav>
                                      </p:tavLst>
                                    </p:anim>
                                    <p:anim calcmode="lin" valueType="num">
                                      <p:cBhvr additive="base">
                                        <p:cTn id="244" dur="500" fill="hold"/>
                                        <p:tgtEl>
                                          <p:spTgt spid="64"/>
                                        </p:tgtEl>
                                        <p:attrNameLst>
                                          <p:attrName>ppt_y</p:attrName>
                                        </p:attrNameLst>
                                      </p:cBhvr>
                                      <p:tavLst>
                                        <p:tav tm="0">
                                          <p:val>
                                            <p:strVal val="0-#ppt_h/2"/>
                                          </p:val>
                                        </p:tav>
                                        <p:tav tm="100000">
                                          <p:val>
                                            <p:strVal val="#ppt_y"/>
                                          </p:val>
                                        </p:tav>
                                      </p:tavLst>
                                    </p:anim>
                                  </p:childTnLst>
                                </p:cTn>
                              </p:par>
                            </p:childTnLst>
                          </p:cTn>
                        </p:par>
                        <p:par>
                          <p:cTn id="245" fill="hold">
                            <p:stCondLst>
                              <p:cond delay="4100"/>
                            </p:stCondLst>
                            <p:childTnLst>
                              <p:par>
                                <p:cTn id="246" presetID="10" presetClass="entr" presetSubtype="0" fill="hold" nodeType="afterEffect">
                                  <p:stCondLst>
                                    <p:cond delay="1000"/>
                                  </p:stCondLst>
                                  <p:childTnLst>
                                    <p:set>
                                      <p:cBhvr>
                                        <p:cTn id="247" dur="1" fill="hold">
                                          <p:stCondLst>
                                            <p:cond delay="0"/>
                                          </p:stCondLst>
                                        </p:cTn>
                                        <p:tgtEl>
                                          <p:spTgt spid="3"/>
                                        </p:tgtEl>
                                        <p:attrNameLst>
                                          <p:attrName>style.visibility</p:attrName>
                                        </p:attrNameLst>
                                      </p:cBhvr>
                                      <p:to>
                                        <p:strVal val="visible"/>
                                      </p:to>
                                    </p:set>
                                    <p:animEffect transition="in" filter="fade">
                                      <p:cBhvr>
                                        <p:cTn id="248" dur="500"/>
                                        <p:tgtEl>
                                          <p:spTgt spid="3"/>
                                        </p:tgtEl>
                                      </p:cBhvr>
                                    </p:animEffect>
                                  </p:childTnLst>
                                </p:cTn>
                              </p:par>
                            </p:childTnLst>
                          </p:cTn>
                        </p:par>
                        <p:par>
                          <p:cTn id="249" fill="hold">
                            <p:stCondLst>
                              <p:cond delay="5600"/>
                            </p:stCondLst>
                            <p:childTnLst>
                              <p:par>
                                <p:cTn id="250" presetID="10" presetClass="entr" presetSubtype="0" fill="hold" grpId="0" nodeType="afterEffect">
                                  <p:stCondLst>
                                    <p:cond delay="0"/>
                                  </p:stCondLst>
                                  <p:childTnLst>
                                    <p:set>
                                      <p:cBhvr>
                                        <p:cTn id="251" dur="1" fill="hold">
                                          <p:stCondLst>
                                            <p:cond delay="0"/>
                                          </p:stCondLst>
                                        </p:cTn>
                                        <p:tgtEl>
                                          <p:spTgt spid="5"/>
                                        </p:tgtEl>
                                        <p:attrNameLst>
                                          <p:attrName>style.visibility</p:attrName>
                                        </p:attrNameLst>
                                      </p:cBhvr>
                                      <p:to>
                                        <p:strVal val="visible"/>
                                      </p:to>
                                    </p:set>
                                    <p:animEffect transition="in" filter="fade">
                                      <p:cBhvr>
                                        <p:cTn id="252" dur="500"/>
                                        <p:tgtEl>
                                          <p:spTgt spid="5"/>
                                        </p:tgtEl>
                                      </p:cBhvr>
                                    </p:animEffect>
                                  </p:childTnLst>
                                </p:cTn>
                              </p:par>
                              <p:par>
                                <p:cTn id="253" presetID="10" presetClass="entr" presetSubtype="0" fill="hold" nodeType="withEffect">
                                  <p:stCondLst>
                                    <p:cond delay="0"/>
                                  </p:stCondLst>
                                  <p:childTnLst>
                                    <p:set>
                                      <p:cBhvr>
                                        <p:cTn id="254" dur="1" fill="hold">
                                          <p:stCondLst>
                                            <p:cond delay="0"/>
                                          </p:stCondLst>
                                        </p:cTn>
                                        <p:tgtEl>
                                          <p:spTgt spid="11"/>
                                        </p:tgtEl>
                                        <p:attrNameLst>
                                          <p:attrName>style.visibility</p:attrName>
                                        </p:attrNameLst>
                                      </p:cBhvr>
                                      <p:to>
                                        <p:strVal val="visible"/>
                                      </p:to>
                                    </p:set>
                                    <p:animEffect transition="in" filter="fade">
                                      <p:cBhvr>
                                        <p:cTn id="255" dur="500"/>
                                        <p:tgtEl>
                                          <p:spTgt spid="11"/>
                                        </p:tgtEl>
                                      </p:cBhvr>
                                    </p:animEffect>
                                  </p:childTnLst>
                                </p:cTn>
                              </p:par>
                              <p:par>
                                <p:cTn id="256" presetID="10" presetClass="entr" presetSubtype="0" fill="hold" grpId="0" nodeType="withEffect">
                                  <p:stCondLst>
                                    <p:cond delay="0"/>
                                  </p:stCondLst>
                                  <p:childTnLst>
                                    <p:set>
                                      <p:cBhvr>
                                        <p:cTn id="257" dur="1" fill="hold">
                                          <p:stCondLst>
                                            <p:cond delay="0"/>
                                          </p:stCondLst>
                                        </p:cTn>
                                        <p:tgtEl>
                                          <p:spTgt spid="16"/>
                                        </p:tgtEl>
                                        <p:attrNameLst>
                                          <p:attrName>style.visibility</p:attrName>
                                        </p:attrNameLst>
                                      </p:cBhvr>
                                      <p:to>
                                        <p:strVal val="visible"/>
                                      </p:to>
                                    </p:set>
                                    <p:animEffect transition="in" filter="fade">
                                      <p:cBhvr>
                                        <p:cTn id="258" dur="500"/>
                                        <p:tgtEl>
                                          <p:spTgt spid="16"/>
                                        </p:tgtEl>
                                      </p:cBhvr>
                                    </p:animEffect>
                                  </p:childTnLst>
                                </p:cTn>
                              </p:par>
                              <p:par>
                                <p:cTn id="259" presetID="10" presetClass="entr" presetSubtype="0" fill="hold" nodeType="withEffect">
                                  <p:stCondLst>
                                    <p:cond delay="0"/>
                                  </p:stCondLst>
                                  <p:childTnLst>
                                    <p:set>
                                      <p:cBhvr>
                                        <p:cTn id="260" dur="1" fill="hold">
                                          <p:stCondLst>
                                            <p:cond delay="0"/>
                                          </p:stCondLst>
                                        </p:cTn>
                                        <p:tgtEl>
                                          <p:spTgt spid="10"/>
                                        </p:tgtEl>
                                        <p:attrNameLst>
                                          <p:attrName>style.visibility</p:attrName>
                                        </p:attrNameLst>
                                      </p:cBhvr>
                                      <p:to>
                                        <p:strVal val="visible"/>
                                      </p:to>
                                    </p:set>
                                    <p:animEffect transition="in" filter="fade">
                                      <p:cBhvr>
                                        <p:cTn id="261" dur="500"/>
                                        <p:tgtEl>
                                          <p:spTgt spid="10"/>
                                        </p:tgtEl>
                                      </p:cBhvr>
                                    </p:animEffect>
                                  </p:childTnLst>
                                </p:cTn>
                              </p:par>
                              <p:par>
                                <p:cTn id="262" presetID="10" presetClass="entr" presetSubtype="0" fill="hold" grpId="0" nodeType="withEffect">
                                  <p:stCondLst>
                                    <p:cond delay="0"/>
                                  </p:stCondLst>
                                  <p:childTnLst>
                                    <p:set>
                                      <p:cBhvr>
                                        <p:cTn id="263" dur="1" fill="hold">
                                          <p:stCondLst>
                                            <p:cond delay="0"/>
                                          </p:stCondLst>
                                        </p:cTn>
                                        <p:tgtEl>
                                          <p:spTgt spid="15"/>
                                        </p:tgtEl>
                                        <p:attrNameLst>
                                          <p:attrName>style.visibility</p:attrName>
                                        </p:attrNameLst>
                                      </p:cBhvr>
                                      <p:to>
                                        <p:strVal val="visible"/>
                                      </p:to>
                                    </p:set>
                                    <p:animEffect transition="in" filter="fade">
                                      <p:cBhvr>
                                        <p:cTn id="264" dur="500"/>
                                        <p:tgtEl>
                                          <p:spTgt spid="15"/>
                                        </p:tgtEl>
                                      </p:cBhvr>
                                    </p:animEffect>
                                  </p:childTnLst>
                                </p:cTn>
                              </p:par>
                              <p:par>
                                <p:cTn id="265" presetID="10" presetClass="entr" presetSubtype="0" fill="hold" grpId="0" nodeType="withEffect">
                                  <p:stCondLst>
                                    <p:cond delay="1000"/>
                                  </p:stCondLst>
                                  <p:childTnLst>
                                    <p:set>
                                      <p:cBhvr>
                                        <p:cTn id="266" dur="1" fill="hold">
                                          <p:stCondLst>
                                            <p:cond delay="0"/>
                                          </p:stCondLst>
                                        </p:cTn>
                                        <p:tgtEl>
                                          <p:spTgt spid="9"/>
                                        </p:tgtEl>
                                        <p:attrNameLst>
                                          <p:attrName>style.visibility</p:attrName>
                                        </p:attrNameLst>
                                      </p:cBhvr>
                                      <p:to>
                                        <p:strVal val="visible"/>
                                      </p:to>
                                    </p:set>
                                    <p:animEffect transition="in" filter="fade">
                                      <p:cBhvr>
                                        <p:cTn id="267" dur="500"/>
                                        <p:tgtEl>
                                          <p:spTgt spid="9"/>
                                        </p:tgtEl>
                                      </p:cBhvr>
                                    </p:animEffect>
                                  </p:childTnLst>
                                </p:cTn>
                              </p:par>
                              <p:par>
                                <p:cTn id="268" presetID="10" presetClass="entr" presetSubtype="0" fill="hold" nodeType="withEffect">
                                  <p:stCondLst>
                                    <p:cond delay="1000"/>
                                  </p:stCondLst>
                                  <p:childTnLst>
                                    <p:set>
                                      <p:cBhvr>
                                        <p:cTn id="269" dur="1" fill="hold">
                                          <p:stCondLst>
                                            <p:cond delay="0"/>
                                          </p:stCondLst>
                                        </p:cTn>
                                        <p:tgtEl>
                                          <p:spTgt spid="77"/>
                                        </p:tgtEl>
                                        <p:attrNameLst>
                                          <p:attrName>style.visibility</p:attrName>
                                        </p:attrNameLst>
                                      </p:cBhvr>
                                      <p:to>
                                        <p:strVal val="visible"/>
                                      </p:to>
                                    </p:set>
                                    <p:animEffect transition="in" filter="fade">
                                      <p:cBhvr>
                                        <p:cTn id="270" dur="500"/>
                                        <p:tgtEl>
                                          <p:spTgt spid="77"/>
                                        </p:tgtEl>
                                      </p:cBhvr>
                                    </p:animEffect>
                                  </p:childTnLst>
                                </p:cTn>
                              </p:par>
                              <p:par>
                                <p:cTn id="271" presetID="10" presetClass="entr" presetSubtype="0" fill="hold" nodeType="withEffect">
                                  <p:stCondLst>
                                    <p:cond delay="0"/>
                                  </p:stCondLst>
                                  <p:childTnLst>
                                    <p:set>
                                      <p:cBhvr>
                                        <p:cTn id="272" dur="1" fill="hold">
                                          <p:stCondLst>
                                            <p:cond delay="0"/>
                                          </p:stCondLst>
                                        </p:cTn>
                                        <p:tgtEl>
                                          <p:spTgt spid="70"/>
                                        </p:tgtEl>
                                        <p:attrNameLst>
                                          <p:attrName>style.visibility</p:attrName>
                                        </p:attrNameLst>
                                      </p:cBhvr>
                                      <p:to>
                                        <p:strVal val="visible"/>
                                      </p:to>
                                    </p:set>
                                    <p:animEffect transition="in" filter="fade">
                                      <p:cBhvr>
                                        <p:cTn id="273" dur="500"/>
                                        <p:tgtEl>
                                          <p:spTgt spid="70"/>
                                        </p:tgtEl>
                                      </p:cBhvr>
                                    </p:animEffect>
                                  </p:childTnLst>
                                </p:cTn>
                              </p:par>
                              <p:par>
                                <p:cTn id="274" presetID="10" presetClass="entr" presetSubtype="0" fill="hold" grpId="0" nodeType="withEffect">
                                  <p:stCondLst>
                                    <p:cond delay="0"/>
                                  </p:stCondLst>
                                  <p:childTnLst>
                                    <p:set>
                                      <p:cBhvr>
                                        <p:cTn id="275" dur="1" fill="hold">
                                          <p:stCondLst>
                                            <p:cond delay="0"/>
                                          </p:stCondLst>
                                        </p:cTn>
                                        <p:tgtEl>
                                          <p:spTgt spid="71"/>
                                        </p:tgtEl>
                                        <p:attrNameLst>
                                          <p:attrName>style.visibility</p:attrName>
                                        </p:attrNameLst>
                                      </p:cBhvr>
                                      <p:to>
                                        <p:strVal val="visible"/>
                                      </p:to>
                                    </p:set>
                                    <p:animEffect transition="in" filter="fade">
                                      <p:cBhvr>
                                        <p:cTn id="276" dur="500"/>
                                        <p:tgtEl>
                                          <p:spTgt spid="71"/>
                                        </p:tgtEl>
                                      </p:cBhvr>
                                    </p:animEffect>
                                  </p:childTnLst>
                                </p:cTn>
                              </p:par>
                              <p:par>
                                <p:cTn id="277" presetID="10" presetClass="entr" presetSubtype="0" fill="hold" nodeType="withEffect">
                                  <p:stCondLst>
                                    <p:cond delay="0"/>
                                  </p:stCondLst>
                                  <p:childTnLst>
                                    <p:set>
                                      <p:cBhvr>
                                        <p:cTn id="278" dur="1" fill="hold">
                                          <p:stCondLst>
                                            <p:cond delay="0"/>
                                          </p:stCondLst>
                                        </p:cTn>
                                        <p:tgtEl>
                                          <p:spTgt spid="72"/>
                                        </p:tgtEl>
                                        <p:attrNameLst>
                                          <p:attrName>style.visibility</p:attrName>
                                        </p:attrNameLst>
                                      </p:cBhvr>
                                      <p:to>
                                        <p:strVal val="visible"/>
                                      </p:to>
                                    </p:set>
                                    <p:animEffect transition="in" filter="fade">
                                      <p:cBhvr>
                                        <p:cTn id="279" dur="500"/>
                                        <p:tgtEl>
                                          <p:spTgt spid="72"/>
                                        </p:tgtEl>
                                      </p:cBhvr>
                                    </p:animEffect>
                                  </p:childTnLst>
                                </p:cTn>
                              </p:par>
                              <p:par>
                                <p:cTn id="280" presetID="10" presetClass="entr" presetSubtype="0" fill="hold" nodeType="withEffect">
                                  <p:stCondLst>
                                    <p:cond delay="0"/>
                                  </p:stCondLst>
                                  <p:childTnLst>
                                    <p:set>
                                      <p:cBhvr>
                                        <p:cTn id="281" dur="1" fill="hold">
                                          <p:stCondLst>
                                            <p:cond delay="0"/>
                                          </p:stCondLst>
                                        </p:cTn>
                                        <p:tgtEl>
                                          <p:spTgt spid="4"/>
                                        </p:tgtEl>
                                        <p:attrNameLst>
                                          <p:attrName>style.visibility</p:attrName>
                                        </p:attrNameLst>
                                      </p:cBhvr>
                                      <p:to>
                                        <p:strVal val="visible"/>
                                      </p:to>
                                    </p:set>
                                    <p:animEffect transition="in" filter="fade">
                                      <p:cBhvr>
                                        <p:cTn id="282" dur="500"/>
                                        <p:tgtEl>
                                          <p:spTgt spid="4"/>
                                        </p:tgtEl>
                                      </p:cBhvr>
                                    </p:animEffect>
                                  </p:childTnLst>
                                </p:cTn>
                              </p:par>
                              <p:par>
                                <p:cTn id="283" presetID="10" presetClass="entr" presetSubtype="0" fill="hold" grpId="0" nodeType="withEffect">
                                  <p:stCondLst>
                                    <p:cond delay="0"/>
                                  </p:stCondLst>
                                  <p:childTnLst>
                                    <p:set>
                                      <p:cBhvr>
                                        <p:cTn id="284" dur="1" fill="hold">
                                          <p:stCondLst>
                                            <p:cond delay="0"/>
                                          </p:stCondLst>
                                        </p:cTn>
                                        <p:tgtEl>
                                          <p:spTgt spid="73"/>
                                        </p:tgtEl>
                                        <p:attrNameLst>
                                          <p:attrName>style.visibility</p:attrName>
                                        </p:attrNameLst>
                                      </p:cBhvr>
                                      <p:to>
                                        <p:strVal val="visible"/>
                                      </p:to>
                                    </p:set>
                                    <p:animEffect transition="in" filter="fade">
                                      <p:cBhvr>
                                        <p:cTn id="285" dur="500"/>
                                        <p:tgtEl>
                                          <p:spTgt spid="73"/>
                                        </p:tgtEl>
                                      </p:cBhvr>
                                    </p:animEffect>
                                  </p:childTnLst>
                                </p:cTn>
                              </p:par>
                              <p:par>
                                <p:cTn id="286" presetID="10" presetClass="entr" presetSubtype="0" fill="hold" nodeType="withEffect">
                                  <p:stCondLst>
                                    <p:cond delay="0"/>
                                  </p:stCondLst>
                                  <p:childTnLst>
                                    <p:set>
                                      <p:cBhvr>
                                        <p:cTn id="287" dur="1" fill="hold">
                                          <p:stCondLst>
                                            <p:cond delay="0"/>
                                          </p:stCondLst>
                                        </p:cTn>
                                        <p:tgtEl>
                                          <p:spTgt spid="74"/>
                                        </p:tgtEl>
                                        <p:attrNameLst>
                                          <p:attrName>style.visibility</p:attrName>
                                        </p:attrNameLst>
                                      </p:cBhvr>
                                      <p:to>
                                        <p:strVal val="visible"/>
                                      </p:to>
                                    </p:set>
                                    <p:animEffect transition="in" filter="fade">
                                      <p:cBhvr>
                                        <p:cTn id="288" dur="500"/>
                                        <p:tgtEl>
                                          <p:spTgt spid="74"/>
                                        </p:tgtEl>
                                      </p:cBhvr>
                                    </p:animEffect>
                                  </p:childTnLst>
                                </p:cTn>
                              </p:par>
                              <p:par>
                                <p:cTn id="289" presetID="10" presetClass="entr" presetSubtype="0" fill="hold" grpId="0" nodeType="withEffect">
                                  <p:stCondLst>
                                    <p:cond delay="0"/>
                                  </p:stCondLst>
                                  <p:childTnLst>
                                    <p:set>
                                      <p:cBhvr>
                                        <p:cTn id="290" dur="1" fill="hold">
                                          <p:stCondLst>
                                            <p:cond delay="0"/>
                                          </p:stCondLst>
                                        </p:cTn>
                                        <p:tgtEl>
                                          <p:spTgt spid="75"/>
                                        </p:tgtEl>
                                        <p:attrNameLst>
                                          <p:attrName>style.visibility</p:attrName>
                                        </p:attrNameLst>
                                      </p:cBhvr>
                                      <p:to>
                                        <p:strVal val="visible"/>
                                      </p:to>
                                    </p:set>
                                    <p:animEffect transition="in" filter="fade">
                                      <p:cBhvr>
                                        <p:cTn id="291" dur="500"/>
                                        <p:tgtEl>
                                          <p:spTgt spid="75"/>
                                        </p:tgtEl>
                                      </p:cBhvr>
                                    </p:animEffect>
                                  </p:childTnLst>
                                </p:cTn>
                              </p:par>
                              <p:par>
                                <p:cTn id="292" presetID="10" presetClass="entr" presetSubtype="0" fill="hold" nodeType="withEffect">
                                  <p:stCondLst>
                                    <p:cond delay="0"/>
                                  </p:stCondLst>
                                  <p:childTnLst>
                                    <p:set>
                                      <p:cBhvr>
                                        <p:cTn id="293" dur="1" fill="hold">
                                          <p:stCondLst>
                                            <p:cond delay="0"/>
                                          </p:stCondLst>
                                        </p:cTn>
                                        <p:tgtEl>
                                          <p:spTgt spid="84"/>
                                        </p:tgtEl>
                                        <p:attrNameLst>
                                          <p:attrName>style.visibility</p:attrName>
                                        </p:attrNameLst>
                                      </p:cBhvr>
                                      <p:to>
                                        <p:strVal val="visible"/>
                                      </p:to>
                                    </p:set>
                                    <p:animEffect transition="in" filter="fade">
                                      <p:cBhvr>
                                        <p:cTn id="294" dur="500"/>
                                        <p:tgtEl>
                                          <p:spTgt spid="84"/>
                                        </p:tgtEl>
                                      </p:cBhvr>
                                    </p:animEffect>
                                  </p:childTnLst>
                                </p:cTn>
                              </p:par>
                              <p:par>
                                <p:cTn id="295" presetID="10" presetClass="entr" presetSubtype="0" fill="hold" nodeType="withEffect">
                                  <p:stCondLst>
                                    <p:cond delay="0"/>
                                  </p:stCondLst>
                                  <p:childTnLst>
                                    <p:set>
                                      <p:cBhvr>
                                        <p:cTn id="296" dur="1" fill="hold">
                                          <p:stCondLst>
                                            <p:cond delay="0"/>
                                          </p:stCondLst>
                                        </p:cTn>
                                        <p:tgtEl>
                                          <p:spTgt spid="79"/>
                                        </p:tgtEl>
                                        <p:attrNameLst>
                                          <p:attrName>style.visibility</p:attrName>
                                        </p:attrNameLst>
                                      </p:cBhvr>
                                      <p:to>
                                        <p:strVal val="visible"/>
                                      </p:to>
                                    </p:set>
                                    <p:animEffect transition="in" filter="fade">
                                      <p:cBhvr>
                                        <p:cTn id="297" dur="500"/>
                                        <p:tgtEl>
                                          <p:spTgt spid="79"/>
                                        </p:tgtEl>
                                      </p:cBhvr>
                                    </p:animEffect>
                                  </p:childTnLst>
                                </p:cTn>
                              </p:par>
                              <p:par>
                                <p:cTn id="298" presetID="10" presetClass="entr" presetSubtype="0" fill="hold" grpId="0" nodeType="withEffect">
                                  <p:stCondLst>
                                    <p:cond delay="0"/>
                                  </p:stCondLst>
                                  <p:childTnLst>
                                    <p:set>
                                      <p:cBhvr>
                                        <p:cTn id="299" dur="1" fill="hold">
                                          <p:stCondLst>
                                            <p:cond delay="0"/>
                                          </p:stCondLst>
                                        </p:cTn>
                                        <p:tgtEl>
                                          <p:spTgt spid="85"/>
                                        </p:tgtEl>
                                        <p:attrNameLst>
                                          <p:attrName>style.visibility</p:attrName>
                                        </p:attrNameLst>
                                      </p:cBhvr>
                                      <p:to>
                                        <p:strVal val="visible"/>
                                      </p:to>
                                    </p:set>
                                    <p:animEffect transition="in" filter="fade">
                                      <p:cBhvr>
                                        <p:cTn id="300" dur="500"/>
                                        <p:tgtEl>
                                          <p:spTgt spid="85"/>
                                        </p:tgtEl>
                                      </p:cBhvr>
                                    </p:animEffect>
                                  </p:childTnLst>
                                </p:cTn>
                              </p:par>
                              <p:par>
                                <p:cTn id="301" presetID="10" presetClass="entr" presetSubtype="0" fill="hold" nodeType="withEffect">
                                  <p:stCondLst>
                                    <p:cond delay="0"/>
                                  </p:stCondLst>
                                  <p:childTnLst>
                                    <p:set>
                                      <p:cBhvr>
                                        <p:cTn id="302" dur="1" fill="hold">
                                          <p:stCondLst>
                                            <p:cond delay="0"/>
                                          </p:stCondLst>
                                        </p:cTn>
                                        <p:tgtEl>
                                          <p:spTgt spid="86"/>
                                        </p:tgtEl>
                                        <p:attrNameLst>
                                          <p:attrName>style.visibility</p:attrName>
                                        </p:attrNameLst>
                                      </p:cBhvr>
                                      <p:to>
                                        <p:strVal val="visible"/>
                                      </p:to>
                                    </p:set>
                                    <p:animEffect transition="in" filter="fade">
                                      <p:cBhvr>
                                        <p:cTn id="303" dur="500"/>
                                        <p:tgtEl>
                                          <p:spTgt spid="86"/>
                                        </p:tgtEl>
                                      </p:cBhvr>
                                    </p:animEffect>
                                  </p:childTnLst>
                                </p:cTn>
                              </p:par>
                              <p:par>
                                <p:cTn id="304" presetID="10" presetClass="entr" presetSubtype="0" fill="hold" grpId="0" nodeType="withEffect">
                                  <p:stCondLst>
                                    <p:cond delay="0"/>
                                  </p:stCondLst>
                                  <p:childTnLst>
                                    <p:set>
                                      <p:cBhvr>
                                        <p:cTn id="305" dur="1" fill="hold">
                                          <p:stCondLst>
                                            <p:cond delay="0"/>
                                          </p:stCondLst>
                                        </p:cTn>
                                        <p:tgtEl>
                                          <p:spTgt spid="87"/>
                                        </p:tgtEl>
                                        <p:attrNameLst>
                                          <p:attrName>style.visibility</p:attrName>
                                        </p:attrNameLst>
                                      </p:cBhvr>
                                      <p:to>
                                        <p:strVal val="visible"/>
                                      </p:to>
                                    </p:set>
                                    <p:animEffect transition="in" filter="fade">
                                      <p:cBhvr>
                                        <p:cTn id="306" dur="500"/>
                                        <p:tgtEl>
                                          <p:spTgt spid="87"/>
                                        </p:tgtEl>
                                      </p:cBhvr>
                                    </p:animEffect>
                                  </p:childTnLst>
                                </p:cTn>
                              </p:par>
                              <p:par>
                                <p:cTn id="307" presetID="10" presetClass="entr" presetSubtype="0" fill="hold" nodeType="withEffect">
                                  <p:stCondLst>
                                    <p:cond delay="0"/>
                                  </p:stCondLst>
                                  <p:childTnLst>
                                    <p:set>
                                      <p:cBhvr>
                                        <p:cTn id="308" dur="1" fill="hold">
                                          <p:stCondLst>
                                            <p:cond delay="0"/>
                                          </p:stCondLst>
                                        </p:cTn>
                                        <p:tgtEl>
                                          <p:spTgt spid="88"/>
                                        </p:tgtEl>
                                        <p:attrNameLst>
                                          <p:attrName>style.visibility</p:attrName>
                                        </p:attrNameLst>
                                      </p:cBhvr>
                                      <p:to>
                                        <p:strVal val="visible"/>
                                      </p:to>
                                    </p:set>
                                    <p:animEffect transition="in" filter="fade">
                                      <p:cBhvr>
                                        <p:cTn id="309" dur="500"/>
                                        <p:tgtEl>
                                          <p:spTgt spid="88"/>
                                        </p:tgtEl>
                                      </p:cBhvr>
                                    </p:animEffect>
                                  </p:childTnLst>
                                </p:cTn>
                              </p:par>
                              <p:par>
                                <p:cTn id="310" presetID="10" presetClass="entr" presetSubtype="0" fill="hold" grpId="0" nodeType="withEffect">
                                  <p:stCondLst>
                                    <p:cond delay="0"/>
                                  </p:stCondLst>
                                  <p:childTnLst>
                                    <p:set>
                                      <p:cBhvr>
                                        <p:cTn id="311" dur="1" fill="hold">
                                          <p:stCondLst>
                                            <p:cond delay="0"/>
                                          </p:stCondLst>
                                        </p:cTn>
                                        <p:tgtEl>
                                          <p:spTgt spid="89"/>
                                        </p:tgtEl>
                                        <p:attrNameLst>
                                          <p:attrName>style.visibility</p:attrName>
                                        </p:attrNameLst>
                                      </p:cBhvr>
                                      <p:to>
                                        <p:strVal val="visible"/>
                                      </p:to>
                                    </p:set>
                                    <p:animEffect transition="in" filter="fade">
                                      <p:cBhvr>
                                        <p:cTn id="31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p:bldP spid="9" grpId="0"/>
      <p:bldP spid="17" grpId="0"/>
      <p:bldP spid="71" grpId="0"/>
      <p:bldP spid="73" grpId="0"/>
      <p:bldP spid="75" grpId="0"/>
      <p:bldP spid="85" grpId="0"/>
      <p:bldP spid="87" grpId="0"/>
      <p:bldP spid="8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9351" y="6423346"/>
            <a:ext cx="1764196" cy="307777"/>
          </a:xfrm>
          <a:prstGeom prst="rect">
            <a:avLst/>
          </a:prstGeom>
          <a:noFill/>
        </p:spPr>
        <p:txBody>
          <a:bodyPr wrap="square" rtlCol="0">
            <a:spAutoFit/>
          </a:bodyPr>
          <a:lstStyle/>
          <a:p>
            <a:r>
              <a:rPr lang="fr-FR" sz="1400" dirty="0">
                <a:solidFill>
                  <a:schemeClr val="bg1"/>
                </a:solidFill>
                <a:latin typeface="Helvetica" pitchFamily="50" charset="0"/>
              </a:rPr>
              <a:t>www.nexo-sa.com</a:t>
            </a:r>
          </a:p>
        </p:txBody>
      </p:sp>
      <p:sp>
        <p:nvSpPr>
          <p:cNvPr id="2" name="ZoneTexte 1"/>
          <p:cNvSpPr txBox="1"/>
          <p:nvPr/>
        </p:nvSpPr>
        <p:spPr>
          <a:xfrm>
            <a:off x="7740352" y="6533106"/>
            <a:ext cx="2232248" cy="230832"/>
          </a:xfrm>
          <a:prstGeom prst="rect">
            <a:avLst/>
          </a:prstGeom>
          <a:noFill/>
        </p:spPr>
        <p:txBody>
          <a:bodyPr wrap="square" rtlCol="0">
            <a:spAutoFit/>
          </a:bodyPr>
          <a:lstStyle/>
          <a:p>
            <a:r>
              <a:rPr lang="fr-FR" sz="900" dirty="0">
                <a:solidFill>
                  <a:schemeClr val="bg1"/>
                </a:solidFill>
                <a:latin typeface="Helvetica Condensed" pitchFamily="34" charset="0"/>
                <a:cs typeface="MV Boli" panose="02000500030200090000" pitchFamily="2" charset="0"/>
              </a:rPr>
              <a:t>© COPYRIGHT NEXO- 2015</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6648522"/>
            <a:ext cx="2232025"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9420" y="6606504"/>
            <a:ext cx="2232025"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41" y="-8519"/>
            <a:ext cx="4211960" cy="7081404"/>
          </a:xfrm>
          <a:prstGeom prst="rect">
            <a:avLst/>
          </a:prstGeom>
        </p:spPr>
      </p:pic>
      <p:sp>
        <p:nvSpPr>
          <p:cNvPr id="6" name="ZoneTexte 5"/>
          <p:cNvSpPr txBox="1"/>
          <p:nvPr/>
        </p:nvSpPr>
        <p:spPr>
          <a:xfrm>
            <a:off x="899592" y="2886136"/>
            <a:ext cx="3168352" cy="369332"/>
          </a:xfrm>
          <a:prstGeom prst="rect">
            <a:avLst/>
          </a:prstGeom>
          <a:noFill/>
        </p:spPr>
        <p:txBody>
          <a:bodyPr wrap="square" rtlCol="0">
            <a:spAutoFit/>
          </a:bodyPr>
          <a:lstStyle/>
          <a:p>
            <a:pPr marL="285750" indent="-285750">
              <a:buFont typeface="Wingdings" panose="05000000000000000000" pitchFamily="2" charset="2"/>
              <a:buChar char="ü"/>
            </a:pPr>
            <a:r>
              <a:rPr lang="fr-FR" dirty="0">
                <a:solidFill>
                  <a:srgbClr val="D1E040"/>
                </a:solidFill>
                <a:latin typeface="Helvetica Condensed" pitchFamily="34" charset="0"/>
              </a:rPr>
              <a:t>CASE STUDY FILES </a:t>
            </a:r>
          </a:p>
        </p:txBody>
      </p:sp>
      <p:sp>
        <p:nvSpPr>
          <p:cNvPr id="19" name="ZoneTexte 18"/>
          <p:cNvSpPr txBox="1"/>
          <p:nvPr/>
        </p:nvSpPr>
        <p:spPr>
          <a:xfrm>
            <a:off x="899592" y="4149080"/>
            <a:ext cx="3168352" cy="369332"/>
          </a:xfrm>
          <a:prstGeom prst="rect">
            <a:avLst/>
          </a:prstGeom>
          <a:noFill/>
        </p:spPr>
        <p:txBody>
          <a:bodyPr wrap="square" rtlCol="0">
            <a:spAutoFit/>
          </a:bodyPr>
          <a:lstStyle/>
          <a:p>
            <a:pPr marL="285750" indent="-285750">
              <a:buFont typeface="Wingdings" panose="05000000000000000000" pitchFamily="2" charset="2"/>
              <a:buChar char="ü"/>
            </a:pPr>
            <a:r>
              <a:rPr lang="fr-FR" dirty="0">
                <a:solidFill>
                  <a:srgbClr val="D1E040"/>
                </a:solidFill>
                <a:latin typeface="Helvetica Condensed" pitchFamily="34" charset="0"/>
              </a:rPr>
              <a:t>ON-HAND TRAININGS</a:t>
            </a:r>
          </a:p>
        </p:txBody>
      </p:sp>
      <p:sp>
        <p:nvSpPr>
          <p:cNvPr id="22" name="ZoneTexte 21"/>
          <p:cNvSpPr txBox="1"/>
          <p:nvPr/>
        </p:nvSpPr>
        <p:spPr>
          <a:xfrm>
            <a:off x="304968" y="2420888"/>
            <a:ext cx="3474943" cy="369332"/>
          </a:xfrm>
          <a:prstGeom prst="rect">
            <a:avLst/>
          </a:prstGeom>
          <a:noFill/>
        </p:spPr>
        <p:txBody>
          <a:bodyPr wrap="square" rtlCol="0">
            <a:spAutoFit/>
          </a:bodyPr>
          <a:lstStyle/>
          <a:p>
            <a:pPr marL="285750" indent="-285750">
              <a:buFont typeface="Wingdings" panose="05000000000000000000" pitchFamily="2" charset="2"/>
              <a:buChar char="v"/>
            </a:pPr>
            <a:r>
              <a:rPr lang="fr-FR" dirty="0">
                <a:solidFill>
                  <a:srgbClr val="D1E040"/>
                </a:solidFill>
                <a:latin typeface="Helvetica Condensed" pitchFamily="34" charset="0"/>
              </a:rPr>
              <a:t>PRE  &amp; POST SALES SUPPORT</a:t>
            </a:r>
          </a:p>
        </p:txBody>
      </p:sp>
      <p:sp>
        <p:nvSpPr>
          <p:cNvPr id="23" name="ZoneTexte 22"/>
          <p:cNvSpPr txBox="1"/>
          <p:nvPr/>
        </p:nvSpPr>
        <p:spPr>
          <a:xfrm>
            <a:off x="899592" y="3170856"/>
            <a:ext cx="3474943" cy="369332"/>
          </a:xfrm>
          <a:prstGeom prst="rect">
            <a:avLst/>
          </a:prstGeom>
          <a:noFill/>
        </p:spPr>
        <p:txBody>
          <a:bodyPr wrap="square" rtlCol="0">
            <a:spAutoFit/>
          </a:bodyPr>
          <a:lstStyle/>
          <a:p>
            <a:pPr marL="285750" indent="-285750">
              <a:buFont typeface="Wingdings" panose="05000000000000000000" pitchFamily="2" charset="2"/>
              <a:buChar char="ü"/>
            </a:pPr>
            <a:r>
              <a:rPr lang="fr-FR" dirty="0">
                <a:solidFill>
                  <a:srgbClr val="D1E040"/>
                </a:solidFill>
                <a:latin typeface="Helvetica Condensed" pitchFamily="34" charset="0"/>
              </a:rPr>
              <a:t>TECHNICAL DOCUMENTATION</a:t>
            </a:r>
          </a:p>
        </p:txBody>
      </p:sp>
      <p:sp>
        <p:nvSpPr>
          <p:cNvPr id="24" name="ZoneTexte 23"/>
          <p:cNvSpPr txBox="1"/>
          <p:nvPr/>
        </p:nvSpPr>
        <p:spPr>
          <a:xfrm>
            <a:off x="934277" y="3717032"/>
            <a:ext cx="3168352" cy="369332"/>
          </a:xfrm>
          <a:prstGeom prst="rect">
            <a:avLst/>
          </a:prstGeom>
          <a:noFill/>
        </p:spPr>
        <p:txBody>
          <a:bodyPr wrap="square" rtlCol="0">
            <a:spAutoFit/>
          </a:bodyPr>
          <a:lstStyle/>
          <a:p>
            <a:pPr marL="285750" indent="-285750">
              <a:buFont typeface="Wingdings" panose="05000000000000000000" pitchFamily="2" charset="2"/>
              <a:buChar char="ü"/>
            </a:pPr>
            <a:r>
              <a:rPr lang="fr-FR" dirty="0">
                <a:solidFill>
                  <a:srgbClr val="D1E040"/>
                </a:solidFill>
                <a:latin typeface="Helvetica Condensed" pitchFamily="34" charset="0"/>
              </a:rPr>
              <a:t>LIVE DEMOS</a:t>
            </a:r>
          </a:p>
        </p:txBody>
      </p:sp>
      <p:sp>
        <p:nvSpPr>
          <p:cNvPr id="20" name="ZoneTexte 19"/>
          <p:cNvSpPr txBox="1"/>
          <p:nvPr/>
        </p:nvSpPr>
        <p:spPr>
          <a:xfrm>
            <a:off x="304968" y="5197841"/>
            <a:ext cx="3690969" cy="646331"/>
          </a:xfrm>
          <a:prstGeom prst="rect">
            <a:avLst/>
          </a:prstGeom>
          <a:noFill/>
        </p:spPr>
        <p:txBody>
          <a:bodyPr wrap="square" rtlCol="0">
            <a:spAutoFit/>
          </a:bodyPr>
          <a:lstStyle/>
          <a:p>
            <a:pPr marL="285750" indent="-285750">
              <a:buFont typeface="Wingdings" panose="05000000000000000000" pitchFamily="2" charset="2"/>
              <a:buChar char="v"/>
            </a:pPr>
            <a:r>
              <a:rPr lang="fr-FR" dirty="0">
                <a:solidFill>
                  <a:srgbClr val="D1E040"/>
                </a:solidFill>
                <a:latin typeface="Helvetica Condensed" pitchFamily="34" charset="0"/>
              </a:rPr>
              <a:t>CONSTANT FEEDBACK FROM END USERS</a:t>
            </a:r>
          </a:p>
        </p:txBody>
      </p:sp>
      <p:sp>
        <p:nvSpPr>
          <p:cNvPr id="21" name="ZoneTexte 20"/>
          <p:cNvSpPr txBox="1"/>
          <p:nvPr/>
        </p:nvSpPr>
        <p:spPr>
          <a:xfrm>
            <a:off x="899592" y="4581128"/>
            <a:ext cx="3168352" cy="369332"/>
          </a:xfrm>
          <a:prstGeom prst="rect">
            <a:avLst/>
          </a:prstGeom>
          <a:noFill/>
        </p:spPr>
        <p:txBody>
          <a:bodyPr wrap="square" rtlCol="0">
            <a:spAutoFit/>
          </a:bodyPr>
          <a:lstStyle/>
          <a:p>
            <a:pPr marL="285750" indent="-285750">
              <a:buFont typeface="Wingdings" panose="05000000000000000000" pitchFamily="2" charset="2"/>
              <a:buChar char="ü"/>
            </a:pPr>
            <a:r>
              <a:rPr lang="fr-FR" dirty="0">
                <a:solidFill>
                  <a:srgbClr val="D1E040"/>
                </a:solidFill>
                <a:latin typeface="Helvetica Condensed" pitchFamily="34" charset="0"/>
              </a:rPr>
              <a:t>HOT-LINE / HOT-FLIGHTS</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9952" y="3336656"/>
            <a:ext cx="5177042" cy="352134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7711" y="5854180"/>
            <a:ext cx="2101524" cy="889963"/>
          </a:xfrm>
          <a:prstGeom prst="rect">
            <a:avLst/>
          </a:prstGeom>
        </p:spPr>
      </p:pic>
      <p:pic>
        <p:nvPicPr>
          <p:cNvPr id="26" name="image18.jpeg" descr="IMG_5184.JPG"/>
          <p:cNvPicPr>
            <a:picLocks noChangeAspect="1"/>
          </p:cNvPicPr>
          <p:nvPr/>
        </p:nvPicPr>
        <p:blipFill>
          <a:blip r:embed="rId7">
            <a:extLst/>
          </a:blip>
          <a:stretch>
            <a:fillRect/>
          </a:stretch>
        </p:blipFill>
        <p:spPr>
          <a:xfrm>
            <a:off x="4134379" y="-18267"/>
            <a:ext cx="6006578" cy="3366324"/>
          </a:xfrm>
          <a:prstGeom prst="rect">
            <a:avLst/>
          </a:prstGeom>
          <a:ln w="12700">
            <a:miter lim="400000"/>
          </a:ln>
          <a:effectLst>
            <a:outerShdw blurRad="63500" dist="50800" dir="2700000" rotWithShape="0">
              <a:srgbClr val="000000">
                <a:alpha val="40000"/>
              </a:srgbClr>
            </a:outerShdw>
          </a:effectLst>
        </p:spPr>
      </p:pic>
      <p:sp>
        <p:nvSpPr>
          <p:cNvPr id="18" name="ZoneTexte 17"/>
          <p:cNvSpPr txBox="1"/>
          <p:nvPr/>
        </p:nvSpPr>
        <p:spPr>
          <a:xfrm>
            <a:off x="107504" y="332656"/>
            <a:ext cx="8819152" cy="923330"/>
          </a:xfrm>
          <a:prstGeom prst="rect">
            <a:avLst/>
          </a:prstGeom>
          <a:noFill/>
        </p:spPr>
        <p:txBody>
          <a:bodyPr wrap="square" rtlCol="0">
            <a:spAutoFit/>
          </a:bodyPr>
          <a:lstStyle/>
          <a:p>
            <a:r>
              <a:rPr lang="fr-FR" sz="5400" b="1" dirty="0">
                <a:solidFill>
                  <a:srgbClr val="D1E040"/>
                </a:solidFill>
                <a:latin typeface="Helvetica Condensed" pitchFamily="34" charset="0"/>
              </a:rPr>
              <a:t>ENGINEERING SUPPORT</a:t>
            </a:r>
          </a:p>
        </p:txBody>
      </p:sp>
      <p:sp>
        <p:nvSpPr>
          <p:cNvPr id="27" name="ZoneTexte 26">
            <a:extLst>
              <a:ext uri="{FF2B5EF4-FFF2-40B4-BE49-F238E27FC236}">
                <a16:creationId xmlns:a16="http://schemas.microsoft.com/office/drawing/2014/main" id="{729D26A6-760D-4FE4-BB12-4BECA3A9D9E2}"/>
              </a:ext>
            </a:extLst>
          </p:cNvPr>
          <p:cNvSpPr txBox="1"/>
          <p:nvPr/>
        </p:nvSpPr>
        <p:spPr>
          <a:xfrm>
            <a:off x="153519" y="6561919"/>
            <a:ext cx="1430863" cy="215444"/>
          </a:xfrm>
          <a:prstGeom prst="rect">
            <a:avLst/>
          </a:prstGeom>
          <a:noFill/>
        </p:spPr>
        <p:txBody>
          <a:bodyPr wrap="square" rtlCol="0">
            <a:spAutoFit/>
          </a:bodyPr>
          <a:lstStyle/>
          <a:p>
            <a:r>
              <a:rPr lang="fr-FR" sz="800" dirty="0">
                <a:solidFill>
                  <a:schemeClr val="bg1"/>
                </a:solidFill>
                <a:latin typeface="Helvetica Neue" pitchFamily="50" charset="0"/>
              </a:rPr>
              <a:t>©copyright NEXO-2018</a:t>
            </a:r>
          </a:p>
        </p:txBody>
      </p:sp>
    </p:spTree>
    <p:extLst>
      <p:ext uri="{BB962C8B-B14F-4D97-AF65-F5344CB8AC3E}">
        <p14:creationId xmlns:p14="http://schemas.microsoft.com/office/powerpoint/2010/main" val="339207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10" presetClass="entr" presetSubtype="0" fill="hold" grpId="0" nodeType="afterEffect">
                                  <p:stCondLst>
                                    <p:cond delay="75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grpId="0" nodeType="withEffect">
                                  <p:stCondLst>
                                    <p:cond delay="2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3500"/>
                            </p:stCondLst>
                            <p:childTnLst>
                              <p:par>
                                <p:cTn id="16" presetID="10"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par>
                          <p:cTn id="19" fill="hold">
                            <p:stCondLst>
                              <p:cond delay="4000"/>
                            </p:stCondLst>
                            <p:childTnLst>
                              <p:par>
                                <p:cTn id="20" presetID="10"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par>
                          <p:cTn id="23" fill="hold">
                            <p:stCondLst>
                              <p:cond delay="4500"/>
                            </p:stCondLst>
                            <p:childTnLst>
                              <p:par>
                                <p:cTn id="24" presetID="10" presetClass="entr" presetSubtype="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p:stCondLst>
                              <p:cond delay="5000"/>
                            </p:stCondLst>
                            <p:childTnLst>
                              <p:par>
                                <p:cTn id="28" presetID="10" presetClass="entr" presetSubtype="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par>
                          <p:cTn id="31" fill="hold">
                            <p:stCondLst>
                              <p:cond delay="5500"/>
                            </p:stCondLst>
                            <p:childTnLst>
                              <p:par>
                                <p:cTn id="32" presetID="10" presetClass="entr" presetSubtype="0"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22" presetClass="entr" presetSubtype="4"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2" grpId="0"/>
      <p:bldP spid="23" grpId="0"/>
      <p:bldP spid="24" grpId="0"/>
      <p:bldP spid="20" grpId="0"/>
      <p:bldP spid="21"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9351" y="6423346"/>
            <a:ext cx="1764196" cy="307777"/>
          </a:xfrm>
          <a:prstGeom prst="rect">
            <a:avLst/>
          </a:prstGeom>
          <a:noFill/>
        </p:spPr>
        <p:txBody>
          <a:bodyPr wrap="square" rtlCol="0">
            <a:spAutoFit/>
          </a:bodyPr>
          <a:lstStyle/>
          <a:p>
            <a:r>
              <a:rPr lang="fr-FR" sz="1400" dirty="0">
                <a:solidFill>
                  <a:schemeClr val="bg1"/>
                </a:solidFill>
                <a:latin typeface="Helvetica" pitchFamily="50" charset="0"/>
              </a:rPr>
              <a:t>www.nexo-sa.com</a:t>
            </a:r>
          </a:p>
        </p:txBody>
      </p:sp>
      <p:sp>
        <p:nvSpPr>
          <p:cNvPr id="2" name="ZoneTexte 1"/>
          <p:cNvSpPr txBox="1"/>
          <p:nvPr/>
        </p:nvSpPr>
        <p:spPr>
          <a:xfrm>
            <a:off x="7740352" y="6533106"/>
            <a:ext cx="2232248" cy="230832"/>
          </a:xfrm>
          <a:prstGeom prst="rect">
            <a:avLst/>
          </a:prstGeom>
          <a:noFill/>
        </p:spPr>
        <p:txBody>
          <a:bodyPr wrap="square" rtlCol="0">
            <a:spAutoFit/>
          </a:bodyPr>
          <a:lstStyle/>
          <a:p>
            <a:r>
              <a:rPr lang="fr-FR" sz="900" dirty="0">
                <a:solidFill>
                  <a:schemeClr val="bg1"/>
                </a:solidFill>
                <a:latin typeface="Helvetica Condensed" pitchFamily="34" charset="0"/>
                <a:cs typeface="MV Boli" panose="02000500030200090000" pitchFamily="2" charset="0"/>
              </a:rPr>
              <a:t>© COPYRIGHT NEXO- 2015</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6648522"/>
            <a:ext cx="2232025"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0" y="116632"/>
            <a:ext cx="9251669" cy="2308324"/>
          </a:xfrm>
          <a:prstGeom prst="rect">
            <a:avLst/>
          </a:prstGeom>
          <a:noFill/>
        </p:spPr>
        <p:txBody>
          <a:bodyPr wrap="square" rtlCol="0">
            <a:spAutoFit/>
          </a:bodyPr>
          <a:lstStyle/>
          <a:p>
            <a:pPr>
              <a:buClr>
                <a:srgbClr val="E8A66A"/>
              </a:buClr>
              <a:buSzPct val="129000"/>
            </a:pPr>
            <a:r>
              <a:rPr lang="en-US" sz="4800" dirty="0">
                <a:solidFill>
                  <a:schemeClr val="bg1"/>
                </a:solidFill>
                <a:latin typeface="Pacifico" panose="02000000000000000000" pitchFamily="2" charset="0"/>
                <a:ea typeface="Pacifico" panose="02000000000000000000" pitchFamily="2" charset="0"/>
              </a:rPr>
              <a:t>Design and manufacture of loudspeaker systems for precision sound reinforcement</a:t>
            </a:r>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49"/>
            <a:ext cx="9322886" cy="6881975"/>
          </a:xfrm>
          <a:prstGeom prst="rect">
            <a:avLst/>
          </a:prstGeom>
        </p:spPr>
      </p:pic>
      <p:sp>
        <p:nvSpPr>
          <p:cNvPr id="12" name="ZoneTexte 11"/>
          <p:cNvSpPr txBox="1"/>
          <p:nvPr/>
        </p:nvSpPr>
        <p:spPr>
          <a:xfrm>
            <a:off x="323528" y="620688"/>
            <a:ext cx="8750019" cy="1015663"/>
          </a:xfrm>
          <a:prstGeom prst="rect">
            <a:avLst/>
          </a:prstGeom>
          <a:noFill/>
        </p:spPr>
        <p:txBody>
          <a:bodyPr wrap="square" rtlCol="0">
            <a:spAutoFit/>
          </a:bodyPr>
          <a:lstStyle/>
          <a:p>
            <a:r>
              <a:rPr lang="fr-FR" sz="6000" b="1" dirty="0">
                <a:solidFill>
                  <a:schemeClr val="bg1"/>
                </a:solidFill>
                <a:latin typeface="Helvetica Condensed" pitchFamily="34" charset="0"/>
              </a:rPr>
              <a:t>WHICH APPLICATIONS</a:t>
            </a:r>
          </a:p>
        </p:txBody>
      </p:sp>
      <p:sp>
        <p:nvSpPr>
          <p:cNvPr id="9" name="ZoneTexte 8">
            <a:extLst>
              <a:ext uri="{FF2B5EF4-FFF2-40B4-BE49-F238E27FC236}">
                <a16:creationId xmlns:a16="http://schemas.microsoft.com/office/drawing/2014/main" id="{F709188F-5275-4EAC-BB6E-1201A66C9738}"/>
              </a:ext>
            </a:extLst>
          </p:cNvPr>
          <p:cNvSpPr txBox="1"/>
          <p:nvPr/>
        </p:nvSpPr>
        <p:spPr>
          <a:xfrm>
            <a:off x="7713137" y="6623752"/>
            <a:ext cx="1430863" cy="215444"/>
          </a:xfrm>
          <a:prstGeom prst="rect">
            <a:avLst/>
          </a:prstGeom>
          <a:noFill/>
        </p:spPr>
        <p:txBody>
          <a:bodyPr wrap="square" rtlCol="0">
            <a:spAutoFit/>
          </a:bodyPr>
          <a:lstStyle/>
          <a:p>
            <a:r>
              <a:rPr lang="fr-FR" sz="800" dirty="0">
                <a:solidFill>
                  <a:schemeClr val="bg1"/>
                </a:solidFill>
                <a:latin typeface="Helvetica Neue" pitchFamily="50" charset="0"/>
              </a:rPr>
              <a:t>©copyright NEXO-2019</a:t>
            </a:r>
          </a:p>
        </p:txBody>
      </p:sp>
    </p:spTree>
    <p:extLst>
      <p:ext uri="{BB962C8B-B14F-4D97-AF65-F5344CB8AC3E}">
        <p14:creationId xmlns:p14="http://schemas.microsoft.com/office/powerpoint/2010/main" val="392632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7BA650E-4514-4CE4-97A5-5F7E138EB5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692"/>
          <a:stretch/>
        </p:blipFill>
        <p:spPr>
          <a:xfrm>
            <a:off x="0" y="0"/>
            <a:ext cx="9144000" cy="3981081"/>
          </a:xfrm>
          <a:prstGeom prst="rect">
            <a:avLst/>
          </a:prstGeom>
        </p:spPr>
      </p:pic>
      <p:sp>
        <p:nvSpPr>
          <p:cNvPr id="17" name="TextBox 16"/>
          <p:cNvSpPr txBox="1"/>
          <p:nvPr/>
        </p:nvSpPr>
        <p:spPr>
          <a:xfrm>
            <a:off x="33792" y="6354055"/>
            <a:ext cx="2574032" cy="369332"/>
          </a:xfrm>
          <a:prstGeom prst="rect">
            <a:avLst/>
          </a:prstGeom>
          <a:noFill/>
        </p:spPr>
        <p:txBody>
          <a:bodyPr wrap="square" rtlCol="0">
            <a:spAutoFit/>
          </a:bodyPr>
          <a:lstStyle/>
          <a:p>
            <a:r>
              <a:rPr lang="fr-FR" sz="900" i="1" dirty="0">
                <a:solidFill>
                  <a:srgbClr val="5A5A5A"/>
                </a:solidFill>
                <a:latin typeface="Helvetica" pitchFamily="50" charset="0"/>
              </a:rPr>
              <a:t>Kenny Chesney  US Tour</a:t>
            </a:r>
          </a:p>
          <a:p>
            <a:r>
              <a:rPr lang="fr-FR" sz="900" i="1" dirty="0">
                <a:solidFill>
                  <a:srgbClr val="5A5A5A"/>
                </a:solidFill>
                <a:latin typeface="Helvetica" pitchFamily="50" charset="0"/>
              </a:rPr>
              <a:t>Pittsburgh, USA</a:t>
            </a:r>
          </a:p>
        </p:txBody>
      </p:sp>
      <p:sp>
        <p:nvSpPr>
          <p:cNvPr id="27" name="TextBox 26"/>
          <p:cNvSpPr txBox="1"/>
          <p:nvPr/>
        </p:nvSpPr>
        <p:spPr>
          <a:xfrm>
            <a:off x="6530211" y="6368562"/>
            <a:ext cx="2574032" cy="369332"/>
          </a:xfrm>
          <a:prstGeom prst="rect">
            <a:avLst/>
          </a:prstGeom>
          <a:noFill/>
        </p:spPr>
        <p:txBody>
          <a:bodyPr wrap="square" rtlCol="0">
            <a:spAutoFit/>
          </a:bodyPr>
          <a:lstStyle/>
          <a:p>
            <a:pPr algn="r"/>
            <a:r>
              <a:rPr lang="fr-FR" sz="900" i="1" dirty="0" err="1">
                <a:solidFill>
                  <a:srgbClr val="5A5A5A"/>
                </a:solidFill>
                <a:latin typeface="Helvetica" pitchFamily="50" charset="0"/>
              </a:rPr>
              <a:t>ZookOut</a:t>
            </a:r>
            <a:endParaRPr lang="fr-FR" sz="900" i="1" dirty="0">
              <a:solidFill>
                <a:srgbClr val="5A5A5A"/>
              </a:solidFill>
              <a:latin typeface="Helvetica" pitchFamily="50" charset="0"/>
            </a:endParaRPr>
          </a:p>
          <a:p>
            <a:pPr algn="r"/>
            <a:r>
              <a:rPr lang="fr-FR" sz="900" i="1" dirty="0">
                <a:solidFill>
                  <a:srgbClr val="5A5A5A"/>
                </a:solidFill>
                <a:latin typeface="Helvetica" pitchFamily="50" charset="0"/>
              </a:rPr>
              <a:t>Singapore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2882" y="4785729"/>
            <a:ext cx="2221118" cy="1537256"/>
          </a:xfrm>
          <a:prstGeom prst="rect">
            <a:avLst/>
          </a:prstGeom>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09591"/>
            <a:ext cx="2038875" cy="152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07704" y="-3483768"/>
            <a:ext cx="5760640" cy="1107996"/>
          </a:xfrm>
          <a:prstGeom prst="rect">
            <a:avLst/>
          </a:prstGeom>
          <a:noFill/>
        </p:spPr>
        <p:txBody>
          <a:bodyPr wrap="square" rtlCol="0">
            <a:spAutoFit/>
          </a:bodyPr>
          <a:lstStyle/>
          <a:p>
            <a:pPr algn="ctr"/>
            <a:r>
              <a:rPr lang="fr-FR" sz="6600" dirty="0">
                <a:solidFill>
                  <a:schemeClr val="bg1"/>
                </a:solidFill>
                <a:latin typeface="Helvetica Condensed" pitchFamily="34" charset="0"/>
              </a:rPr>
              <a:t>LARGE EVENTS </a:t>
            </a:r>
          </a:p>
        </p:txBody>
      </p:sp>
      <p:sp>
        <p:nvSpPr>
          <p:cNvPr id="19" name="TextBox 2"/>
          <p:cNvSpPr txBox="1"/>
          <p:nvPr/>
        </p:nvSpPr>
        <p:spPr>
          <a:xfrm>
            <a:off x="1259632" y="3690808"/>
            <a:ext cx="7056784" cy="1107996"/>
          </a:xfrm>
          <a:prstGeom prst="rect">
            <a:avLst/>
          </a:prstGeom>
          <a:noFill/>
        </p:spPr>
        <p:txBody>
          <a:bodyPr wrap="square" rtlCol="0">
            <a:spAutoFit/>
          </a:bodyPr>
          <a:lstStyle/>
          <a:p>
            <a:pPr algn="ctr"/>
            <a:r>
              <a:rPr lang="fr-FR" sz="6600" dirty="0">
                <a:solidFill>
                  <a:srgbClr val="2042D4"/>
                </a:solidFill>
                <a:latin typeface="Helvetica Condensed" pitchFamily="34" charset="0"/>
              </a:rPr>
              <a:t>LARGE EVENTS</a:t>
            </a:r>
          </a:p>
        </p:txBody>
      </p:sp>
      <p:sp>
        <p:nvSpPr>
          <p:cNvPr id="11" name="TextBox 16">
            <a:extLst>
              <a:ext uri="{FF2B5EF4-FFF2-40B4-BE49-F238E27FC236}">
                <a16:creationId xmlns:a16="http://schemas.microsoft.com/office/drawing/2014/main" id="{78055D6B-1E0E-4703-8456-908A5DB61564}"/>
              </a:ext>
            </a:extLst>
          </p:cNvPr>
          <p:cNvSpPr txBox="1"/>
          <p:nvPr/>
        </p:nvSpPr>
        <p:spPr>
          <a:xfrm>
            <a:off x="5909" y="2986230"/>
            <a:ext cx="2574032" cy="369332"/>
          </a:xfrm>
          <a:prstGeom prst="rect">
            <a:avLst/>
          </a:prstGeom>
          <a:noFill/>
        </p:spPr>
        <p:txBody>
          <a:bodyPr wrap="square" rtlCol="0">
            <a:spAutoFit/>
          </a:bodyPr>
          <a:lstStyle/>
          <a:p>
            <a:r>
              <a:rPr lang="fr-FR" sz="900" i="1" dirty="0" err="1">
                <a:solidFill>
                  <a:schemeClr val="bg1"/>
                </a:solidFill>
                <a:latin typeface="Helvetica" pitchFamily="50" charset="0"/>
              </a:rPr>
              <a:t>Silverster</a:t>
            </a:r>
            <a:r>
              <a:rPr lang="fr-FR" sz="900" i="1" dirty="0">
                <a:solidFill>
                  <a:schemeClr val="bg1"/>
                </a:solidFill>
                <a:latin typeface="Helvetica" pitchFamily="50" charset="0"/>
              </a:rPr>
              <a:t> Party – New </a:t>
            </a:r>
            <a:r>
              <a:rPr lang="fr-FR" sz="900" i="1" dirty="0" err="1">
                <a:solidFill>
                  <a:schemeClr val="bg1"/>
                </a:solidFill>
                <a:latin typeface="Helvetica" pitchFamily="50" charset="0"/>
              </a:rPr>
              <a:t>Year’s</a:t>
            </a:r>
            <a:r>
              <a:rPr lang="fr-FR" sz="900" i="1" dirty="0">
                <a:solidFill>
                  <a:schemeClr val="bg1"/>
                </a:solidFill>
                <a:latin typeface="Helvetica" pitchFamily="50" charset="0"/>
              </a:rPr>
              <a:t> Eve</a:t>
            </a:r>
          </a:p>
          <a:p>
            <a:r>
              <a:rPr lang="fr-FR" sz="900" i="1" dirty="0">
                <a:solidFill>
                  <a:schemeClr val="bg1"/>
                </a:solidFill>
                <a:latin typeface="Helvetica" pitchFamily="50" charset="0"/>
              </a:rPr>
              <a:t>Berlin, Germany</a:t>
            </a:r>
          </a:p>
        </p:txBody>
      </p:sp>
    </p:spTree>
    <p:extLst>
      <p:ext uri="{BB962C8B-B14F-4D97-AF65-F5344CB8AC3E}">
        <p14:creationId xmlns:p14="http://schemas.microsoft.com/office/powerpoint/2010/main" val="381838250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1000"/>
                                        <p:tgtEl>
                                          <p:spTgt spid="19"/>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194"/>
                                        </p:tgtEl>
                                        <p:attrNameLst>
                                          <p:attrName>style.visibility</p:attrName>
                                        </p:attrNameLst>
                                      </p:cBhvr>
                                      <p:to>
                                        <p:strVal val="visible"/>
                                      </p:to>
                                    </p:set>
                                    <p:animEffect transition="in" filter="fade">
                                      <p:cBhvr>
                                        <p:cTn id="22" dur="1500"/>
                                        <p:tgtEl>
                                          <p:spTgt spid="8194"/>
                                        </p:tgtEl>
                                      </p:cBhvr>
                                    </p:animEffect>
                                    <p:anim calcmode="lin" valueType="num">
                                      <p:cBhvr>
                                        <p:cTn id="23" dur="1500" fill="hold"/>
                                        <p:tgtEl>
                                          <p:spTgt spid="8194"/>
                                        </p:tgtEl>
                                        <p:attrNameLst>
                                          <p:attrName>ppt_x</p:attrName>
                                        </p:attrNameLst>
                                      </p:cBhvr>
                                      <p:tavLst>
                                        <p:tav tm="0">
                                          <p:val>
                                            <p:strVal val="#ppt_x"/>
                                          </p:val>
                                        </p:tav>
                                        <p:tav tm="100000">
                                          <p:val>
                                            <p:strVal val="#ppt_x"/>
                                          </p:val>
                                        </p:tav>
                                      </p:tavLst>
                                    </p:anim>
                                    <p:anim calcmode="lin" valueType="num">
                                      <p:cBhvr>
                                        <p:cTn id="24" dur="1500" fill="hold"/>
                                        <p:tgtEl>
                                          <p:spTgt spid="819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500"/>
                                        <p:tgtEl>
                                          <p:spTgt spid="10"/>
                                        </p:tgtEl>
                                      </p:cBhvr>
                                    </p:animEffect>
                                    <p:anim calcmode="lin" valueType="num">
                                      <p:cBhvr>
                                        <p:cTn id="28" dur="1500" fill="hold"/>
                                        <p:tgtEl>
                                          <p:spTgt spid="10"/>
                                        </p:tgtEl>
                                        <p:attrNameLst>
                                          <p:attrName>ppt_x</p:attrName>
                                        </p:attrNameLst>
                                      </p:cBhvr>
                                      <p:tavLst>
                                        <p:tav tm="0">
                                          <p:val>
                                            <p:strVal val="#ppt_x"/>
                                          </p:val>
                                        </p:tav>
                                        <p:tav tm="100000">
                                          <p:val>
                                            <p:strVal val="#ppt_x"/>
                                          </p:val>
                                        </p:tav>
                                      </p:tavLst>
                                    </p:anim>
                                    <p:anim calcmode="lin" valueType="num">
                                      <p:cBhvr>
                                        <p:cTn id="29" dur="1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50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5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P spid="3" grpId="0"/>
      <p:bldP spid="19"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4640</TotalTime>
  <Words>1764</Words>
  <Application>Microsoft Macintosh PowerPoint</Application>
  <PresentationFormat>Affichage à l'écran (4:3)</PresentationFormat>
  <Paragraphs>222</Paragraphs>
  <Slides>22</Slides>
  <Notes>14</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22</vt:i4>
      </vt:variant>
    </vt:vector>
  </HeadingPairs>
  <TitlesOfParts>
    <vt:vector size="31" baseType="lpstr">
      <vt:lpstr>Arial</vt:lpstr>
      <vt:lpstr>Calibri</vt:lpstr>
      <vt:lpstr>Helvetica</vt:lpstr>
      <vt:lpstr>Helvetica Condensed</vt:lpstr>
      <vt:lpstr>Helvetica Neue</vt:lpstr>
      <vt:lpstr>Pacifico</vt:lpstr>
      <vt:lpstr>Source Sans Pro</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Florian EUSTACHE</dc:creator>
  <cp:lastModifiedBy>Florian EUSTACHE</cp:lastModifiedBy>
  <cp:revision>374</cp:revision>
  <dcterms:created xsi:type="dcterms:W3CDTF">2015-07-22T08:49:23Z</dcterms:created>
  <dcterms:modified xsi:type="dcterms:W3CDTF">2019-06-11T15:37:34Z</dcterms:modified>
</cp:coreProperties>
</file>