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50.jpg" ContentType="image/jpg"/>
  <Override PartName="/ppt/media/image52.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4" r:id="rId4"/>
    <p:sldId id="265" r:id="rId5"/>
    <p:sldId id="266" r:id="rId6"/>
    <p:sldId id="263" r:id="rId7"/>
    <p:sldId id="267" r:id="rId8"/>
    <p:sldId id="258" r:id="rId9"/>
    <p:sldId id="259" r:id="rId10"/>
    <p:sldId id="284" r:id="rId11"/>
    <p:sldId id="285" r:id="rId12"/>
    <p:sldId id="286" r:id="rId13"/>
    <p:sldId id="287" r:id="rId14"/>
    <p:sldId id="269" r:id="rId15"/>
    <p:sldId id="270" r:id="rId16"/>
    <p:sldId id="271" r:id="rId17"/>
    <p:sldId id="272" r:id="rId18"/>
    <p:sldId id="273" r:id="rId19"/>
    <p:sldId id="274" r:id="rId20"/>
    <p:sldId id="275" r:id="rId21"/>
    <p:sldId id="283"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57A7"/>
    <a:srgbClr val="35383A"/>
    <a:srgbClr val="BEBFC1"/>
    <a:srgbClr val="B9BABE"/>
    <a:srgbClr val="D0CFD4"/>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04"/>
    <p:restoredTop sz="94670"/>
  </p:normalViewPr>
  <p:slideViewPr>
    <p:cSldViewPr snapToGrid="0" snapToObjects="1">
      <p:cViewPr varScale="1">
        <p:scale>
          <a:sx n="146" d="100"/>
          <a:sy n="146" d="100"/>
        </p:scale>
        <p:origin x="176"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408654-B720-CE4D-BAB8-1E702CCA8CC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4EA45CB-4239-AF4D-9297-73CE02E3D6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36C5BEB-742E-5C43-8F5E-19C111FB2350}"/>
              </a:ext>
            </a:extLst>
          </p:cNvPr>
          <p:cNvSpPr>
            <a:spLocks noGrp="1"/>
          </p:cNvSpPr>
          <p:nvPr>
            <p:ph type="dt" sz="half" idx="10"/>
          </p:nvPr>
        </p:nvSpPr>
        <p:spPr/>
        <p:txBody>
          <a:bodyPr/>
          <a:lstStyle/>
          <a:p>
            <a:fld id="{511FE4C4-AD90-6947-935B-6E3A667C3A68}" type="datetimeFigureOut">
              <a:rPr lang="fr-FR" smtClean="0"/>
              <a:t>25/10/2021</a:t>
            </a:fld>
            <a:endParaRPr lang="fr-FR"/>
          </a:p>
        </p:txBody>
      </p:sp>
      <p:sp>
        <p:nvSpPr>
          <p:cNvPr id="5" name="Espace réservé du pied de page 4">
            <a:extLst>
              <a:ext uri="{FF2B5EF4-FFF2-40B4-BE49-F238E27FC236}">
                <a16:creationId xmlns:a16="http://schemas.microsoft.com/office/drawing/2014/main" id="{F83E241A-E518-9242-B0D0-801545A44AE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EA56D5-732B-C845-AF21-28F41A0099F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1439562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0E6EBF-68CA-CA45-AA57-A40D75CFBF3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F704F86-C35F-124F-9723-20FD2729832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42F12D2-0CEF-5549-A667-D7C818C173A8}"/>
              </a:ext>
            </a:extLst>
          </p:cNvPr>
          <p:cNvSpPr>
            <a:spLocks noGrp="1"/>
          </p:cNvSpPr>
          <p:nvPr>
            <p:ph type="dt" sz="half" idx="10"/>
          </p:nvPr>
        </p:nvSpPr>
        <p:spPr/>
        <p:txBody>
          <a:bodyPr/>
          <a:lstStyle/>
          <a:p>
            <a:fld id="{511FE4C4-AD90-6947-935B-6E3A667C3A68}" type="datetimeFigureOut">
              <a:rPr lang="fr-FR" smtClean="0"/>
              <a:t>25/10/2021</a:t>
            </a:fld>
            <a:endParaRPr lang="fr-FR"/>
          </a:p>
        </p:txBody>
      </p:sp>
      <p:sp>
        <p:nvSpPr>
          <p:cNvPr id="5" name="Espace réservé du pied de page 4">
            <a:extLst>
              <a:ext uri="{FF2B5EF4-FFF2-40B4-BE49-F238E27FC236}">
                <a16:creationId xmlns:a16="http://schemas.microsoft.com/office/drawing/2014/main" id="{7A9877A7-7821-6B4C-8497-E070283694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E4B1A3-067A-1D4D-A86B-4B831D64388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921461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A737318-0876-0C42-AEDC-B9F4A3E5521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AC5DA6E-B3F8-AC46-B7F9-E47E8069492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85D1E3-163B-F340-84DF-52D0E3BFBDE0}"/>
              </a:ext>
            </a:extLst>
          </p:cNvPr>
          <p:cNvSpPr>
            <a:spLocks noGrp="1"/>
          </p:cNvSpPr>
          <p:nvPr>
            <p:ph type="dt" sz="half" idx="10"/>
          </p:nvPr>
        </p:nvSpPr>
        <p:spPr/>
        <p:txBody>
          <a:bodyPr/>
          <a:lstStyle/>
          <a:p>
            <a:fld id="{511FE4C4-AD90-6947-935B-6E3A667C3A68}" type="datetimeFigureOut">
              <a:rPr lang="fr-FR" smtClean="0"/>
              <a:t>25/10/2021</a:t>
            </a:fld>
            <a:endParaRPr lang="fr-FR"/>
          </a:p>
        </p:txBody>
      </p:sp>
      <p:sp>
        <p:nvSpPr>
          <p:cNvPr id="5" name="Espace réservé du pied de page 4">
            <a:extLst>
              <a:ext uri="{FF2B5EF4-FFF2-40B4-BE49-F238E27FC236}">
                <a16:creationId xmlns:a16="http://schemas.microsoft.com/office/drawing/2014/main" id="{6A3471C4-0A0E-5F48-9620-E7C13707C81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4D1395-1D1C-C141-986B-23D6600860BB}"/>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02671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948F6-090E-844A-9254-2FF96ADF0CE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945BCA8-0F57-B84D-A34A-7494072326D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F36511-C517-7B44-8162-4CBD81263991}"/>
              </a:ext>
            </a:extLst>
          </p:cNvPr>
          <p:cNvSpPr>
            <a:spLocks noGrp="1"/>
          </p:cNvSpPr>
          <p:nvPr>
            <p:ph type="dt" sz="half" idx="10"/>
          </p:nvPr>
        </p:nvSpPr>
        <p:spPr/>
        <p:txBody>
          <a:bodyPr/>
          <a:lstStyle/>
          <a:p>
            <a:fld id="{511FE4C4-AD90-6947-935B-6E3A667C3A68}" type="datetimeFigureOut">
              <a:rPr lang="fr-FR" smtClean="0"/>
              <a:t>25/10/2021</a:t>
            </a:fld>
            <a:endParaRPr lang="fr-FR"/>
          </a:p>
        </p:txBody>
      </p:sp>
      <p:sp>
        <p:nvSpPr>
          <p:cNvPr id="5" name="Espace réservé du pied de page 4">
            <a:extLst>
              <a:ext uri="{FF2B5EF4-FFF2-40B4-BE49-F238E27FC236}">
                <a16:creationId xmlns:a16="http://schemas.microsoft.com/office/drawing/2014/main" id="{A79BBDBF-615A-3547-9F5F-79A9C623376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28E270-A6B2-9C4A-BC68-21FB9B325EEC}"/>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162892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FCD95-2C40-B843-B3DC-5C37C8324F2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EB359D9-0F5F-6B43-B3F8-85ACF79E23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B8A7137-C419-4849-86DA-C013000D198F}"/>
              </a:ext>
            </a:extLst>
          </p:cNvPr>
          <p:cNvSpPr>
            <a:spLocks noGrp="1"/>
          </p:cNvSpPr>
          <p:nvPr>
            <p:ph type="dt" sz="half" idx="10"/>
          </p:nvPr>
        </p:nvSpPr>
        <p:spPr/>
        <p:txBody>
          <a:bodyPr/>
          <a:lstStyle/>
          <a:p>
            <a:fld id="{511FE4C4-AD90-6947-935B-6E3A667C3A68}" type="datetimeFigureOut">
              <a:rPr lang="fr-FR" smtClean="0"/>
              <a:t>25/10/2021</a:t>
            </a:fld>
            <a:endParaRPr lang="fr-FR"/>
          </a:p>
        </p:txBody>
      </p:sp>
      <p:sp>
        <p:nvSpPr>
          <p:cNvPr id="5" name="Espace réservé du pied de page 4">
            <a:extLst>
              <a:ext uri="{FF2B5EF4-FFF2-40B4-BE49-F238E27FC236}">
                <a16:creationId xmlns:a16="http://schemas.microsoft.com/office/drawing/2014/main" id="{CD9147D1-1285-7643-BFE8-96EA1A95AA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E980B21-C754-E54C-A95E-4134B9DB9D93}"/>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00547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C2DBF0-1371-7747-9033-3D3EE636AF4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2896206-49F2-2943-AA49-A3FDD1C38A5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FE82C8B-F343-9A4B-B790-5B5205052DB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3CBAC31-4C9E-E643-B3A0-A2A58A884E35}"/>
              </a:ext>
            </a:extLst>
          </p:cNvPr>
          <p:cNvSpPr>
            <a:spLocks noGrp="1"/>
          </p:cNvSpPr>
          <p:nvPr>
            <p:ph type="dt" sz="half" idx="10"/>
          </p:nvPr>
        </p:nvSpPr>
        <p:spPr/>
        <p:txBody>
          <a:bodyPr/>
          <a:lstStyle/>
          <a:p>
            <a:fld id="{511FE4C4-AD90-6947-935B-6E3A667C3A68}" type="datetimeFigureOut">
              <a:rPr lang="fr-FR" smtClean="0"/>
              <a:t>25/10/2021</a:t>
            </a:fld>
            <a:endParaRPr lang="fr-FR"/>
          </a:p>
        </p:txBody>
      </p:sp>
      <p:sp>
        <p:nvSpPr>
          <p:cNvPr id="6" name="Espace réservé du pied de page 5">
            <a:extLst>
              <a:ext uri="{FF2B5EF4-FFF2-40B4-BE49-F238E27FC236}">
                <a16:creationId xmlns:a16="http://schemas.microsoft.com/office/drawing/2014/main" id="{AC01BCC9-C16C-194D-A669-03BC94C7BE3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0F6B667-364A-F54D-8039-318559DA6E2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4104445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CAED8C-3A6A-AB40-ACA1-306376411B9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E4E8981-CAD1-1C4D-9880-9615C37D4E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FDC9C01-9C56-0946-BF76-75F899EBF37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4C1749C-2855-E544-A981-848EE4B663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C0218F6-FB04-764F-8A24-AAAAA669227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CC535CC-62CB-0848-BABC-0C16F5C542F2}"/>
              </a:ext>
            </a:extLst>
          </p:cNvPr>
          <p:cNvSpPr>
            <a:spLocks noGrp="1"/>
          </p:cNvSpPr>
          <p:nvPr>
            <p:ph type="dt" sz="half" idx="10"/>
          </p:nvPr>
        </p:nvSpPr>
        <p:spPr/>
        <p:txBody>
          <a:bodyPr/>
          <a:lstStyle/>
          <a:p>
            <a:fld id="{511FE4C4-AD90-6947-935B-6E3A667C3A68}" type="datetimeFigureOut">
              <a:rPr lang="fr-FR" smtClean="0"/>
              <a:t>25/10/2021</a:t>
            </a:fld>
            <a:endParaRPr lang="fr-FR"/>
          </a:p>
        </p:txBody>
      </p:sp>
      <p:sp>
        <p:nvSpPr>
          <p:cNvPr id="8" name="Espace réservé du pied de page 7">
            <a:extLst>
              <a:ext uri="{FF2B5EF4-FFF2-40B4-BE49-F238E27FC236}">
                <a16:creationId xmlns:a16="http://schemas.microsoft.com/office/drawing/2014/main" id="{EED13881-78FD-CC47-A96B-3D4944B5341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83899A5-B5EE-AB45-835A-E0E8C8DBA0A5}"/>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3045994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DB0794-ED62-5A4D-9D51-77060198125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305622A-56E5-1148-9B78-BBCB5E26C587}"/>
              </a:ext>
            </a:extLst>
          </p:cNvPr>
          <p:cNvSpPr>
            <a:spLocks noGrp="1"/>
          </p:cNvSpPr>
          <p:nvPr>
            <p:ph type="dt" sz="half" idx="10"/>
          </p:nvPr>
        </p:nvSpPr>
        <p:spPr/>
        <p:txBody>
          <a:bodyPr/>
          <a:lstStyle/>
          <a:p>
            <a:fld id="{511FE4C4-AD90-6947-935B-6E3A667C3A68}" type="datetimeFigureOut">
              <a:rPr lang="fr-FR" smtClean="0"/>
              <a:t>25/10/2021</a:t>
            </a:fld>
            <a:endParaRPr lang="fr-FR"/>
          </a:p>
        </p:txBody>
      </p:sp>
      <p:sp>
        <p:nvSpPr>
          <p:cNvPr id="4" name="Espace réservé du pied de page 3">
            <a:extLst>
              <a:ext uri="{FF2B5EF4-FFF2-40B4-BE49-F238E27FC236}">
                <a16:creationId xmlns:a16="http://schemas.microsoft.com/office/drawing/2014/main" id="{610732AB-6D64-DC4C-84C4-3FFC909F30B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E49E96C-6220-7E42-A8BD-61787EC3E89C}"/>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57508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DF30377-5793-5846-9CD5-687FE2C5D5D6}"/>
              </a:ext>
            </a:extLst>
          </p:cNvPr>
          <p:cNvSpPr>
            <a:spLocks noGrp="1"/>
          </p:cNvSpPr>
          <p:nvPr>
            <p:ph type="dt" sz="half" idx="10"/>
          </p:nvPr>
        </p:nvSpPr>
        <p:spPr/>
        <p:txBody>
          <a:bodyPr/>
          <a:lstStyle/>
          <a:p>
            <a:fld id="{511FE4C4-AD90-6947-935B-6E3A667C3A68}" type="datetimeFigureOut">
              <a:rPr lang="fr-FR" smtClean="0"/>
              <a:t>25/10/2021</a:t>
            </a:fld>
            <a:endParaRPr lang="fr-FR"/>
          </a:p>
        </p:txBody>
      </p:sp>
      <p:sp>
        <p:nvSpPr>
          <p:cNvPr id="3" name="Espace réservé du pied de page 2">
            <a:extLst>
              <a:ext uri="{FF2B5EF4-FFF2-40B4-BE49-F238E27FC236}">
                <a16:creationId xmlns:a16="http://schemas.microsoft.com/office/drawing/2014/main" id="{D07B3C68-C39E-564A-A4FB-FD729460C86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4163547-654E-DA44-A7DB-8DB2E4260342}"/>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3881743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7F2FC0-692B-8B49-893D-D4E3899DD1D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3847953-3E3D-F546-9C10-141081473A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B2742A9-ADA5-4F4C-A3C2-AB37AFBC7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188F28-BF7E-3142-A247-6F829F750C26}"/>
              </a:ext>
            </a:extLst>
          </p:cNvPr>
          <p:cNvSpPr>
            <a:spLocks noGrp="1"/>
          </p:cNvSpPr>
          <p:nvPr>
            <p:ph type="dt" sz="half" idx="10"/>
          </p:nvPr>
        </p:nvSpPr>
        <p:spPr/>
        <p:txBody>
          <a:bodyPr/>
          <a:lstStyle/>
          <a:p>
            <a:fld id="{511FE4C4-AD90-6947-935B-6E3A667C3A68}" type="datetimeFigureOut">
              <a:rPr lang="fr-FR" smtClean="0"/>
              <a:t>25/10/2021</a:t>
            </a:fld>
            <a:endParaRPr lang="fr-FR"/>
          </a:p>
        </p:txBody>
      </p:sp>
      <p:sp>
        <p:nvSpPr>
          <p:cNvPr id="6" name="Espace réservé du pied de page 5">
            <a:extLst>
              <a:ext uri="{FF2B5EF4-FFF2-40B4-BE49-F238E27FC236}">
                <a16:creationId xmlns:a16="http://schemas.microsoft.com/office/drawing/2014/main" id="{05A1475A-7670-EE4E-A5ED-CC3C8EB8A4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5C758A3-DB73-6843-868F-96FABAD9CC7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713498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842D50-6C22-A14D-97BE-177569AD155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05BDF92-B1E3-9346-ABAD-4F5E22DC66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E6FC3E7D-288D-0C41-9319-BA63A7AC2C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A7F69EC-2D30-6F4B-8556-D8B7090E9B6D}"/>
              </a:ext>
            </a:extLst>
          </p:cNvPr>
          <p:cNvSpPr>
            <a:spLocks noGrp="1"/>
          </p:cNvSpPr>
          <p:nvPr>
            <p:ph type="dt" sz="half" idx="10"/>
          </p:nvPr>
        </p:nvSpPr>
        <p:spPr/>
        <p:txBody>
          <a:bodyPr/>
          <a:lstStyle/>
          <a:p>
            <a:fld id="{511FE4C4-AD90-6947-935B-6E3A667C3A68}" type="datetimeFigureOut">
              <a:rPr lang="fr-FR" smtClean="0"/>
              <a:t>25/10/2021</a:t>
            </a:fld>
            <a:endParaRPr lang="fr-FR"/>
          </a:p>
        </p:txBody>
      </p:sp>
      <p:sp>
        <p:nvSpPr>
          <p:cNvPr id="6" name="Espace réservé du pied de page 5">
            <a:extLst>
              <a:ext uri="{FF2B5EF4-FFF2-40B4-BE49-F238E27FC236}">
                <a16:creationId xmlns:a16="http://schemas.microsoft.com/office/drawing/2014/main" id="{74944D8A-45E6-0A44-9F99-472A385FAD1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57B1784-00D2-E444-A7C5-536B21E7D991}"/>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1049737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8BD2EAB-C5BD-4345-83B9-9CC224549A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DC8DD8E-2D0D-4D4E-ACB4-F54C015C49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12AD3B7-50D1-444C-8067-C329CC0AB6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FE4C4-AD90-6947-935B-6E3A667C3A68}" type="datetimeFigureOut">
              <a:rPr lang="fr-FR" smtClean="0"/>
              <a:t>25/10/2021</a:t>
            </a:fld>
            <a:endParaRPr lang="fr-FR"/>
          </a:p>
        </p:txBody>
      </p:sp>
      <p:sp>
        <p:nvSpPr>
          <p:cNvPr id="5" name="Espace réservé du pied de page 4">
            <a:extLst>
              <a:ext uri="{FF2B5EF4-FFF2-40B4-BE49-F238E27FC236}">
                <a16:creationId xmlns:a16="http://schemas.microsoft.com/office/drawing/2014/main" id="{021AB338-C25F-F34F-B5F8-C060B80AEB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8968280-77E1-CA4C-9B67-3016FBB8A6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B00C8-DD4F-C840-906D-7C686C97148A}" type="slidenum">
              <a:rPr lang="fr-FR" smtClean="0"/>
              <a:t>‹N°›</a:t>
            </a:fld>
            <a:endParaRPr lang="fr-FR"/>
          </a:p>
        </p:txBody>
      </p:sp>
      <p:cxnSp>
        <p:nvCxnSpPr>
          <p:cNvPr id="8" name="Connecteur droit 7">
            <a:extLst>
              <a:ext uri="{FF2B5EF4-FFF2-40B4-BE49-F238E27FC236}">
                <a16:creationId xmlns:a16="http://schemas.microsoft.com/office/drawing/2014/main" id="{DB54ADE3-37B7-0148-8640-F246B40603A4}"/>
              </a:ext>
            </a:extLst>
          </p:cNvPr>
          <p:cNvCxnSpPr/>
          <p:nvPr userDrawn="1"/>
        </p:nvCxnSpPr>
        <p:spPr>
          <a:xfrm>
            <a:off x="0" y="910676"/>
            <a:ext cx="12192000" cy="0"/>
          </a:xfrm>
          <a:prstGeom prst="line">
            <a:avLst/>
          </a:prstGeom>
          <a:ln w="44450">
            <a:solidFill>
              <a:srgbClr val="3A57A7"/>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DF72F36A-5E0C-E94D-8364-9E078F8ABC46}"/>
              </a:ext>
            </a:extLst>
          </p:cNvPr>
          <p:cNvPicPr>
            <a:picLocks noChangeAspect="1"/>
          </p:cNvPicPr>
          <p:nvPr userDrawn="1"/>
        </p:nvPicPr>
        <p:blipFill>
          <a:blip r:embed="rId13"/>
          <a:stretch>
            <a:fillRect/>
          </a:stretch>
        </p:blipFill>
        <p:spPr>
          <a:xfrm>
            <a:off x="10417042" y="185738"/>
            <a:ext cx="1627247" cy="591233"/>
          </a:xfrm>
          <a:prstGeom prst="rect">
            <a:avLst/>
          </a:prstGeom>
        </p:spPr>
      </p:pic>
    </p:spTree>
    <p:extLst>
      <p:ext uri="{BB962C8B-B14F-4D97-AF65-F5344CB8AC3E}">
        <p14:creationId xmlns:p14="http://schemas.microsoft.com/office/powerpoint/2010/main" val="293246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jpg"/><Relationship Id="rId17" Type="http://schemas.openxmlformats.org/officeDocument/2006/relationships/image" Target="../media/image49.png"/><Relationship Id="rId2" Type="http://schemas.openxmlformats.org/officeDocument/2006/relationships/image" Target="../media/image34.png"/><Relationship Id="rId16"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jp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jp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jp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45.jp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28.jp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69.png"/><Relationship Id="rId12" Type="http://schemas.openxmlformats.org/officeDocument/2006/relationships/image" Target="../media/image45.jpg"/><Relationship Id="rId2" Type="http://schemas.openxmlformats.org/officeDocument/2006/relationships/image" Target="../media/image74.png"/><Relationship Id="rId16" Type="http://schemas.openxmlformats.org/officeDocument/2006/relationships/image" Target="../media/image83.jp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28.jpg"/><Relationship Id="rId5" Type="http://schemas.openxmlformats.org/officeDocument/2006/relationships/image" Target="../media/image77.png"/><Relationship Id="rId15" Type="http://schemas.openxmlformats.org/officeDocument/2006/relationships/image" Target="../media/image82.png"/><Relationship Id="rId10" Type="http://schemas.openxmlformats.org/officeDocument/2006/relationships/image" Target="../media/image71.png"/><Relationship Id="rId4" Type="http://schemas.openxmlformats.org/officeDocument/2006/relationships/image" Target="../media/image76.png"/><Relationship Id="rId9" Type="http://schemas.openxmlformats.org/officeDocument/2006/relationships/image" Target="../media/image79.png"/><Relationship Id="rId14" Type="http://schemas.openxmlformats.org/officeDocument/2006/relationships/image" Target="../media/image81.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0.png"/><Relationship Id="rId3" Type="http://schemas.openxmlformats.org/officeDocument/2006/relationships/image" Target="../media/image85.png"/><Relationship Id="rId7" Type="http://schemas.openxmlformats.org/officeDocument/2006/relationships/image" Target="../media/image69.png"/><Relationship Id="rId12" Type="http://schemas.openxmlformats.org/officeDocument/2006/relationships/image" Target="../media/image70.png"/><Relationship Id="rId17" Type="http://schemas.openxmlformats.org/officeDocument/2006/relationships/image" Target="../media/image82.png"/><Relationship Id="rId2" Type="http://schemas.openxmlformats.org/officeDocument/2006/relationships/image" Target="../media/image84.png"/><Relationship Id="rId16"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90.png"/><Relationship Id="rId5" Type="http://schemas.openxmlformats.org/officeDocument/2006/relationships/image" Target="../media/image87.png"/><Relationship Id="rId15" Type="http://schemas.openxmlformats.org/officeDocument/2006/relationships/image" Target="../media/image45.jpg"/><Relationship Id="rId10"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image" Target="../media/image88.png"/><Relationship Id="rId14" Type="http://schemas.openxmlformats.org/officeDocument/2006/relationships/image" Target="../media/image28.jp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69.png"/><Relationship Id="rId12" Type="http://schemas.openxmlformats.org/officeDocument/2006/relationships/image" Target="../media/image28.jp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jpg"/><Relationship Id="rId5" Type="http://schemas.openxmlformats.org/officeDocument/2006/relationships/image" Target="../media/image94.png"/><Relationship Id="rId10" Type="http://schemas.openxmlformats.org/officeDocument/2006/relationships/image" Target="../media/image95.png"/><Relationship Id="rId4" Type="http://schemas.openxmlformats.org/officeDocument/2006/relationships/image" Target="../media/image93.png"/><Relationship Id="rId9" Type="http://schemas.openxmlformats.org/officeDocument/2006/relationships/image" Target="../media/image70.png"/><Relationship Id="rId14" Type="http://schemas.openxmlformats.org/officeDocument/2006/relationships/image" Target="../media/image83.jp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83.jpg"/><Relationship Id="rId3" Type="http://schemas.openxmlformats.org/officeDocument/2006/relationships/image" Target="../media/image98.png"/><Relationship Id="rId7" Type="http://schemas.openxmlformats.org/officeDocument/2006/relationships/image" Target="../media/image69.png"/><Relationship Id="rId12" Type="http://schemas.openxmlformats.org/officeDocument/2006/relationships/image" Target="../media/image80.png"/><Relationship Id="rId2" Type="http://schemas.openxmlformats.org/officeDocument/2006/relationships/image" Target="../media/image97.png"/><Relationship Id="rId16"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28.jpg"/><Relationship Id="rId5" Type="http://schemas.openxmlformats.org/officeDocument/2006/relationships/image" Target="../media/image100.png"/><Relationship Id="rId15" Type="http://schemas.openxmlformats.org/officeDocument/2006/relationships/image" Target="../media/image104.jpg"/><Relationship Id="rId10" Type="http://schemas.openxmlformats.org/officeDocument/2006/relationships/image" Target="../media/image103.png"/><Relationship Id="rId4" Type="http://schemas.openxmlformats.org/officeDocument/2006/relationships/image" Target="../media/image99.png"/><Relationship Id="rId9" Type="http://schemas.openxmlformats.org/officeDocument/2006/relationships/image" Target="../media/image102.png"/><Relationship Id="rId14"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80.png"/><Relationship Id="rId3" Type="http://schemas.openxmlformats.org/officeDocument/2006/relationships/image" Target="../media/image106.png"/><Relationship Id="rId7" Type="http://schemas.openxmlformats.org/officeDocument/2006/relationships/image" Target="../media/image68.png"/><Relationship Id="rId12" Type="http://schemas.openxmlformats.org/officeDocument/2006/relationships/image" Target="../media/image78.png"/><Relationship Id="rId17" Type="http://schemas.openxmlformats.org/officeDocument/2006/relationships/image" Target="../media/image82.png"/><Relationship Id="rId2" Type="http://schemas.openxmlformats.org/officeDocument/2006/relationships/image" Target="../media/image88.png"/><Relationship Id="rId16"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1.png"/><Relationship Id="rId5" Type="http://schemas.openxmlformats.org/officeDocument/2006/relationships/image" Target="../media/image108.png"/><Relationship Id="rId15" Type="http://schemas.openxmlformats.org/officeDocument/2006/relationships/image" Target="../media/image45.jpg"/><Relationship Id="rId10" Type="http://schemas.openxmlformats.org/officeDocument/2006/relationships/image" Target="../media/image110.png"/><Relationship Id="rId4" Type="http://schemas.openxmlformats.org/officeDocument/2006/relationships/image" Target="../media/image107.png"/><Relationship Id="rId9" Type="http://schemas.openxmlformats.org/officeDocument/2006/relationships/image" Target="../media/image70.png"/><Relationship Id="rId14" Type="http://schemas.openxmlformats.org/officeDocument/2006/relationships/image" Target="../media/image28.jp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20.png"/><Relationship Id="rId18" Type="http://schemas.openxmlformats.org/officeDocument/2006/relationships/image" Target="../media/image121.jpg"/><Relationship Id="rId3" Type="http://schemas.openxmlformats.org/officeDocument/2006/relationships/image" Target="../media/image113.png"/><Relationship Id="rId7" Type="http://schemas.openxmlformats.org/officeDocument/2006/relationships/image" Target="../media/image69.png"/><Relationship Id="rId12" Type="http://schemas.openxmlformats.org/officeDocument/2006/relationships/image" Target="../media/image119.png"/><Relationship Id="rId17" Type="http://schemas.openxmlformats.org/officeDocument/2006/relationships/image" Target="../media/image80.png"/><Relationship Id="rId2" Type="http://schemas.openxmlformats.org/officeDocument/2006/relationships/image" Target="../media/image112.png"/><Relationship Id="rId16"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18.png"/><Relationship Id="rId5" Type="http://schemas.openxmlformats.org/officeDocument/2006/relationships/image" Target="../media/image115.png"/><Relationship Id="rId15" Type="http://schemas.openxmlformats.org/officeDocument/2006/relationships/image" Target="../media/image28.jpg"/><Relationship Id="rId10" Type="http://schemas.openxmlformats.org/officeDocument/2006/relationships/image" Target="../media/image117.png"/><Relationship Id="rId4" Type="http://schemas.openxmlformats.org/officeDocument/2006/relationships/image" Target="../media/image114.png"/><Relationship Id="rId9" Type="http://schemas.openxmlformats.org/officeDocument/2006/relationships/image" Target="../media/image70.png"/><Relationship Id="rId1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intérieur, encombré, table de salle à manger&#10;&#10;Description générée automatiquement">
            <a:extLst>
              <a:ext uri="{FF2B5EF4-FFF2-40B4-BE49-F238E27FC236}">
                <a16:creationId xmlns:a16="http://schemas.microsoft.com/office/drawing/2014/main" id="{06B305C9-39B0-9149-AE7D-03A74040CBB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3794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D7E112F-6FA4-5444-B8D1-E5964F721344}"/>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HelveticaNeue-LightCond" pitchFamily="50"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HelveticaNeue-LightCond" pitchFamily="50" charset="0"/>
              <a:ea typeface="Helvetica Neue" panose="02000403000000020004" pitchFamily="2" charset="0"/>
              <a:cs typeface="Arial" panose="020B0604020202020204" pitchFamily="34" charset="0"/>
            </a:endParaRPr>
          </a:p>
        </p:txBody>
      </p:sp>
      <p:pic>
        <p:nvPicPr>
          <p:cNvPr id="17" name="object 4">
            <a:extLst>
              <a:ext uri="{FF2B5EF4-FFF2-40B4-BE49-F238E27FC236}">
                <a16:creationId xmlns:a16="http://schemas.microsoft.com/office/drawing/2014/main" id="{D0BA6A0E-A85B-DB4C-8FB7-D340177B51A9}"/>
              </a:ext>
            </a:extLst>
          </p:cNvPr>
          <p:cNvPicPr/>
          <p:nvPr/>
        </p:nvPicPr>
        <p:blipFill>
          <a:blip r:embed="rId2" cstate="print"/>
          <a:stretch>
            <a:fillRect/>
          </a:stretch>
        </p:blipFill>
        <p:spPr>
          <a:xfrm>
            <a:off x="151691" y="2458330"/>
            <a:ext cx="2722312" cy="3125906"/>
          </a:xfrm>
          <a:prstGeom prst="rect">
            <a:avLst/>
          </a:prstGeom>
        </p:spPr>
      </p:pic>
      <p:sp>
        <p:nvSpPr>
          <p:cNvPr id="21" name="object 11">
            <a:extLst>
              <a:ext uri="{FF2B5EF4-FFF2-40B4-BE49-F238E27FC236}">
                <a16:creationId xmlns:a16="http://schemas.microsoft.com/office/drawing/2014/main" id="{9FED9AD5-64D7-724A-9AAA-5E2C1D3D3C58}"/>
              </a:ext>
            </a:extLst>
          </p:cNvPr>
          <p:cNvSpPr txBox="1">
            <a:spLocks noGrp="1"/>
          </p:cNvSpPr>
          <p:nvPr>
            <p:ph type="title"/>
          </p:nvPr>
        </p:nvSpPr>
        <p:spPr>
          <a:xfrm>
            <a:off x="247179" y="864338"/>
            <a:ext cx="6404755" cy="1461297"/>
          </a:xfrm>
          <a:prstGeom prst="rect">
            <a:avLst/>
          </a:prstGeom>
        </p:spPr>
        <p:txBody>
          <a:bodyPr vert="horz" wrap="square" lIns="0" tIns="227965" rIns="0" bIns="0" rtlCol="0">
            <a:spAutoFit/>
          </a:bodyPr>
          <a:lstStyle/>
          <a:p>
            <a:pPr marL="12700" marR="5080">
              <a:lnSpc>
                <a:spcPct val="79800"/>
              </a:lnSpc>
              <a:spcBef>
                <a:spcPts val="1795"/>
              </a:spcBef>
            </a:pPr>
            <a:r>
              <a:rPr lang="en-US" sz="5000" dirty="0">
                <a:latin typeface="HelveticaNeue-LightCond" pitchFamily="50" charset="0"/>
                <a:cs typeface="Arial" panose="020B0604020202020204" pitchFamily="34" charset="0"/>
              </a:rPr>
              <a:t>Un </a:t>
            </a:r>
            <a:r>
              <a:rPr lang="en-US" sz="5000" dirty="0" err="1">
                <a:latin typeface="HelveticaNeue-LightCond" pitchFamily="50" charset="0"/>
                <a:cs typeface="Arial" panose="020B0604020202020204" pitchFamily="34" charset="0"/>
              </a:rPr>
              <a:t>système</a:t>
            </a:r>
            <a:r>
              <a:rPr lang="en-US" sz="5000" dirty="0">
                <a:latin typeface="HelveticaNeue-LightCond" pitchFamily="50" charset="0"/>
                <a:cs typeface="Arial" panose="020B0604020202020204" pitchFamily="34" charset="0"/>
              </a:rPr>
              <a:t> parfait </a:t>
            </a:r>
            <a:r>
              <a:rPr lang="en-US" sz="5000" dirty="0">
                <a:solidFill>
                  <a:srgbClr val="3A57A7"/>
                </a:solidFill>
                <a:latin typeface="HelveticaNeue-LightCond" pitchFamily="50" charset="0"/>
                <a:cs typeface="Arial" panose="020B0604020202020204" pitchFamily="34" charset="0"/>
              </a:rPr>
              <a:t>pour </a:t>
            </a:r>
            <a:r>
              <a:rPr lang="en-US" sz="5000" dirty="0" err="1">
                <a:solidFill>
                  <a:srgbClr val="3A57A7"/>
                </a:solidFill>
                <a:latin typeface="HelveticaNeue-LightCond" pitchFamily="50" charset="0"/>
                <a:cs typeface="Arial" panose="020B0604020202020204" pitchFamily="34" charset="0"/>
              </a:rPr>
              <a:t>chaque</a:t>
            </a:r>
            <a:r>
              <a:rPr lang="en-US" sz="5000" dirty="0">
                <a:solidFill>
                  <a:srgbClr val="3A57A7"/>
                </a:solidFill>
                <a:latin typeface="HelveticaNeue-LightCond" pitchFamily="50" charset="0"/>
                <a:cs typeface="Arial" panose="020B0604020202020204" pitchFamily="34" charset="0"/>
              </a:rPr>
              <a:t> lieu</a:t>
            </a:r>
            <a:endParaRPr sz="5000" dirty="0">
              <a:latin typeface="HelveticaNeue-LightCond" pitchFamily="50" charset="0"/>
              <a:cs typeface="Arial" panose="020B0604020202020204" pitchFamily="34" charset="0"/>
            </a:endParaRPr>
          </a:p>
        </p:txBody>
      </p:sp>
      <p:sp>
        <p:nvSpPr>
          <p:cNvPr id="22" name="object 12">
            <a:extLst>
              <a:ext uri="{FF2B5EF4-FFF2-40B4-BE49-F238E27FC236}">
                <a16:creationId xmlns:a16="http://schemas.microsoft.com/office/drawing/2014/main" id="{7F7D2A85-E0A5-4749-BA13-52C0DB347162}"/>
              </a:ext>
            </a:extLst>
          </p:cNvPr>
          <p:cNvSpPr txBox="1"/>
          <p:nvPr/>
        </p:nvSpPr>
        <p:spPr>
          <a:xfrm>
            <a:off x="6096000" y="1058787"/>
            <a:ext cx="5898719" cy="1410643"/>
          </a:xfrm>
          <a:prstGeom prst="rect">
            <a:avLst/>
          </a:prstGeom>
        </p:spPr>
        <p:txBody>
          <a:bodyPr vert="horz" wrap="square" lIns="0" tIns="12700" rIns="0" bIns="0" rtlCol="0">
            <a:spAutoFit/>
          </a:bodyPr>
          <a:lstStyle/>
          <a:p>
            <a:pPr marL="12700" marR="5080">
              <a:lnSpc>
                <a:spcPct val="100000"/>
              </a:lnSpc>
              <a:spcBef>
                <a:spcPts val="100"/>
              </a:spcBef>
            </a:pPr>
            <a:r>
              <a:rPr lang="fr-FR" sz="900" b="0" i="0" dirty="0">
                <a:solidFill>
                  <a:srgbClr val="000000"/>
                </a:solidFill>
                <a:effectLst/>
                <a:latin typeface="HelveticaNeue-LightCond" pitchFamily="50" charset="0"/>
              </a:rPr>
              <a:t>Des modèles ultra-compacts de la Série ID au puissant système STM, les enceintes NEXO apportent aux concepteurs</a:t>
            </a:r>
            <a:br>
              <a:rPr lang="fr-FR" sz="900" b="0" i="0" dirty="0">
                <a:solidFill>
                  <a:srgbClr val="000000"/>
                </a:solidFill>
                <a:effectLst/>
                <a:latin typeface="HelveticaNeue-LightCond" pitchFamily="50" charset="0"/>
              </a:rPr>
            </a:br>
            <a:r>
              <a:rPr lang="fr-FR" sz="900" b="0" i="0" dirty="0">
                <a:solidFill>
                  <a:srgbClr val="000000"/>
                </a:solidFill>
                <a:effectLst/>
                <a:latin typeface="HelveticaNeue-LightCond" pitchFamily="50" charset="0"/>
              </a:rPr>
              <a:t>système et aux installateurs une boîte à outils très riche, permettant de configurer une solution de sonorisation de</a:t>
            </a:r>
            <a:br>
              <a:rPr lang="fr-FR" sz="900" b="0" i="0" dirty="0">
                <a:solidFill>
                  <a:srgbClr val="000000"/>
                </a:solidFill>
                <a:effectLst/>
                <a:latin typeface="HelveticaNeue-LightCond" pitchFamily="50" charset="0"/>
              </a:rPr>
            </a:br>
            <a:r>
              <a:rPr lang="fr-FR" sz="900" b="0" i="0" dirty="0">
                <a:solidFill>
                  <a:srgbClr val="000000"/>
                </a:solidFill>
                <a:effectLst/>
                <a:latin typeface="HelveticaNeue-LightCond" pitchFamily="50" charset="0"/>
              </a:rPr>
              <a:t>hautes performances pour des applications de toute échelle.</a:t>
            </a:r>
          </a:p>
          <a:p>
            <a:pPr marL="12700" marR="5080">
              <a:lnSpc>
                <a:spcPct val="100000"/>
              </a:lnSpc>
              <a:spcBef>
                <a:spcPts val="100"/>
              </a:spcBef>
            </a:pPr>
            <a:br>
              <a:rPr lang="fr-FR" sz="900" b="0" i="0" dirty="0">
                <a:solidFill>
                  <a:srgbClr val="000000"/>
                </a:solidFill>
                <a:effectLst/>
                <a:latin typeface="HelveticaNeue-LightCond" pitchFamily="50" charset="0"/>
              </a:rPr>
            </a:br>
            <a:r>
              <a:rPr lang="fr-FR" sz="900" b="0" i="0" dirty="0">
                <a:solidFill>
                  <a:srgbClr val="000000"/>
                </a:solidFill>
                <a:effectLst/>
                <a:latin typeface="HelveticaNeue-LightCond" pitchFamily="50" charset="0"/>
              </a:rPr>
              <a:t>Chaque système est compatible avec une gamme complète et souple de dispositifs de fixation et différentes solutions d’amplification et contrôle</a:t>
            </a:r>
            <a:br>
              <a:rPr lang="fr-FR" sz="900" b="0" i="0" dirty="0">
                <a:solidFill>
                  <a:srgbClr val="000000"/>
                </a:solidFill>
                <a:effectLst/>
                <a:latin typeface="HelveticaNeue-LightCond" pitchFamily="50" charset="0"/>
              </a:rPr>
            </a:br>
            <a:r>
              <a:rPr lang="fr-FR" sz="900" b="0" i="0" dirty="0">
                <a:solidFill>
                  <a:srgbClr val="000000"/>
                </a:solidFill>
                <a:effectLst/>
                <a:latin typeface="HelveticaNeue-LightCond" pitchFamily="50" charset="0"/>
              </a:rPr>
              <a:t>DSP en réseau ‘Plug &amp; Play’, avec fonctions de gestion à distance. Et tous les systèmes NEXO peuvent être livrés en finition peinte personnalisée,</a:t>
            </a:r>
            <a:br>
              <a:rPr lang="fr-FR" sz="900" b="0" i="0" dirty="0">
                <a:solidFill>
                  <a:srgbClr val="000000"/>
                </a:solidFill>
                <a:effectLst/>
                <a:latin typeface="HelveticaNeue-LightCond" pitchFamily="50" charset="0"/>
              </a:rPr>
            </a:br>
            <a:r>
              <a:rPr lang="fr-FR" sz="900" b="0" i="0" dirty="0">
                <a:solidFill>
                  <a:srgbClr val="000000"/>
                </a:solidFill>
                <a:effectLst/>
                <a:latin typeface="HelveticaNeue-LightCond" pitchFamily="50" charset="0"/>
              </a:rPr>
              <a:t>dans n’importe </a:t>
            </a:r>
            <a:r>
              <a:rPr lang="en-US" sz="900" b="0" i="0" dirty="0">
                <a:solidFill>
                  <a:srgbClr val="000000"/>
                </a:solidFill>
                <a:effectLst/>
                <a:latin typeface="HelveticaNeue-LightCond" pitchFamily="50" charset="0"/>
              </a:rPr>
              <a:t>quelle nuance RAL</a:t>
            </a:r>
            <a:r>
              <a:rPr lang="en-US" sz="900" dirty="0">
                <a:latin typeface="HelveticaNeue-LightCond" pitchFamily="50" charset="0"/>
              </a:rPr>
              <a:t> </a:t>
            </a:r>
            <a:br>
              <a:rPr lang="en-US" sz="900" dirty="0"/>
            </a:br>
            <a:br>
              <a:rPr lang="fr-FR" sz="900" dirty="0">
                <a:latin typeface="HelveticaNeue-LightCond" pitchFamily="50" charset="0"/>
              </a:rPr>
            </a:br>
            <a:br>
              <a:rPr lang="en-US" sz="900" dirty="0">
                <a:latin typeface="HelveticaNeue-LightCond" pitchFamily="50" charset="0"/>
                <a:cs typeface="Arial" panose="020B0604020202020204" pitchFamily="34" charset="0"/>
              </a:rPr>
            </a:br>
            <a:endParaRPr sz="900" dirty="0">
              <a:latin typeface="HelveticaNeue-LightCond" pitchFamily="50" charset="0"/>
              <a:cs typeface="Arial" panose="020B0604020202020204" pitchFamily="34" charset="0"/>
            </a:endParaRPr>
          </a:p>
        </p:txBody>
      </p:sp>
      <p:grpSp>
        <p:nvGrpSpPr>
          <p:cNvPr id="28" name="object 33">
            <a:extLst>
              <a:ext uri="{FF2B5EF4-FFF2-40B4-BE49-F238E27FC236}">
                <a16:creationId xmlns:a16="http://schemas.microsoft.com/office/drawing/2014/main" id="{9B59C386-DE65-AD4C-9F0F-BF37EC8DF486}"/>
              </a:ext>
            </a:extLst>
          </p:cNvPr>
          <p:cNvGrpSpPr/>
          <p:nvPr/>
        </p:nvGrpSpPr>
        <p:grpSpPr>
          <a:xfrm>
            <a:off x="9017706" y="3346983"/>
            <a:ext cx="3676150" cy="2973600"/>
            <a:chOff x="11443834" y="4145086"/>
            <a:chExt cx="3676150" cy="2968874"/>
          </a:xfrm>
        </p:grpSpPr>
        <p:pic>
          <p:nvPicPr>
            <p:cNvPr id="35" name="object 34">
              <a:extLst>
                <a:ext uri="{FF2B5EF4-FFF2-40B4-BE49-F238E27FC236}">
                  <a16:creationId xmlns:a16="http://schemas.microsoft.com/office/drawing/2014/main" id="{BAD8B240-B7BE-5547-B25B-CF41946E9853}"/>
                </a:ext>
              </a:extLst>
            </p:cNvPr>
            <p:cNvPicPr/>
            <p:nvPr/>
          </p:nvPicPr>
          <p:blipFill>
            <a:blip r:embed="rId3" cstate="print"/>
            <a:stretch>
              <a:fillRect/>
            </a:stretch>
          </p:blipFill>
          <p:spPr>
            <a:xfrm>
              <a:off x="11443834" y="4145086"/>
              <a:ext cx="2395365" cy="1346457"/>
            </a:xfrm>
            <a:prstGeom prst="rect">
              <a:avLst/>
            </a:prstGeom>
          </p:spPr>
        </p:pic>
        <p:pic>
          <p:nvPicPr>
            <p:cNvPr id="36" name="object 35">
              <a:extLst>
                <a:ext uri="{FF2B5EF4-FFF2-40B4-BE49-F238E27FC236}">
                  <a16:creationId xmlns:a16="http://schemas.microsoft.com/office/drawing/2014/main" id="{6972DD7C-3881-7D46-B074-776503607F56}"/>
                </a:ext>
              </a:extLst>
            </p:cNvPr>
            <p:cNvPicPr/>
            <p:nvPr/>
          </p:nvPicPr>
          <p:blipFill>
            <a:blip r:embed="rId4" cstate="print"/>
            <a:stretch>
              <a:fillRect/>
            </a:stretch>
          </p:blipFill>
          <p:spPr>
            <a:xfrm>
              <a:off x="11443834" y="4405388"/>
              <a:ext cx="3676150" cy="2708572"/>
            </a:xfrm>
            <a:prstGeom prst="rect">
              <a:avLst/>
            </a:prstGeom>
          </p:spPr>
        </p:pic>
      </p:grpSp>
      <p:pic>
        <p:nvPicPr>
          <p:cNvPr id="46" name="Image 45">
            <a:extLst>
              <a:ext uri="{FF2B5EF4-FFF2-40B4-BE49-F238E27FC236}">
                <a16:creationId xmlns:a16="http://schemas.microsoft.com/office/drawing/2014/main" id="{C351217F-D314-874D-8874-85D4D149DE53}"/>
              </a:ext>
            </a:extLst>
          </p:cNvPr>
          <p:cNvPicPr>
            <a:picLocks noChangeAspect="1"/>
          </p:cNvPicPr>
          <p:nvPr/>
        </p:nvPicPr>
        <p:blipFill>
          <a:blip r:embed="rId5"/>
          <a:stretch>
            <a:fillRect/>
          </a:stretch>
        </p:blipFill>
        <p:spPr>
          <a:xfrm>
            <a:off x="1770540" y="2918093"/>
            <a:ext cx="1093303" cy="363021"/>
          </a:xfrm>
          <a:prstGeom prst="rect">
            <a:avLst/>
          </a:prstGeom>
        </p:spPr>
      </p:pic>
      <p:pic>
        <p:nvPicPr>
          <p:cNvPr id="48" name="object 46">
            <a:extLst>
              <a:ext uri="{FF2B5EF4-FFF2-40B4-BE49-F238E27FC236}">
                <a16:creationId xmlns:a16="http://schemas.microsoft.com/office/drawing/2014/main" id="{FECF0A28-B259-6740-A172-9057034800DF}"/>
              </a:ext>
            </a:extLst>
          </p:cNvPr>
          <p:cNvPicPr/>
          <p:nvPr/>
        </p:nvPicPr>
        <p:blipFill>
          <a:blip r:embed="rId6" cstate="print"/>
          <a:stretch>
            <a:fillRect/>
          </a:stretch>
        </p:blipFill>
        <p:spPr>
          <a:xfrm>
            <a:off x="4359181" y="3212229"/>
            <a:ext cx="1872073" cy="3328142"/>
          </a:xfrm>
          <a:prstGeom prst="rect">
            <a:avLst/>
          </a:prstGeom>
        </p:spPr>
      </p:pic>
      <p:pic>
        <p:nvPicPr>
          <p:cNvPr id="3" name="Graphique 2">
            <a:extLst>
              <a:ext uri="{FF2B5EF4-FFF2-40B4-BE49-F238E27FC236}">
                <a16:creationId xmlns:a16="http://schemas.microsoft.com/office/drawing/2014/main" id="{953BC707-293B-934B-BE07-5EDD67400E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82182" y="2671374"/>
            <a:ext cx="830005" cy="634710"/>
          </a:xfrm>
          <a:prstGeom prst="rect">
            <a:avLst/>
          </a:prstGeom>
        </p:spPr>
      </p:pic>
      <p:pic>
        <p:nvPicPr>
          <p:cNvPr id="8" name="Image 7">
            <a:extLst>
              <a:ext uri="{FF2B5EF4-FFF2-40B4-BE49-F238E27FC236}">
                <a16:creationId xmlns:a16="http://schemas.microsoft.com/office/drawing/2014/main" id="{46D8D03E-BCE7-7449-A2A5-848C0131B91A}"/>
              </a:ext>
            </a:extLst>
          </p:cNvPr>
          <p:cNvPicPr>
            <a:picLocks noChangeAspect="1"/>
          </p:cNvPicPr>
          <p:nvPr/>
        </p:nvPicPr>
        <p:blipFill rotWithShape="1">
          <a:blip r:embed="rId9"/>
          <a:srcRect b="30712"/>
          <a:stretch/>
        </p:blipFill>
        <p:spPr>
          <a:xfrm>
            <a:off x="3966444" y="3023094"/>
            <a:ext cx="7685419" cy="3328142"/>
          </a:xfrm>
          <a:prstGeom prst="rect">
            <a:avLst/>
          </a:prstGeom>
        </p:spPr>
      </p:pic>
      <p:sp>
        <p:nvSpPr>
          <p:cNvPr id="51" name="object 12">
            <a:extLst>
              <a:ext uri="{FF2B5EF4-FFF2-40B4-BE49-F238E27FC236}">
                <a16:creationId xmlns:a16="http://schemas.microsoft.com/office/drawing/2014/main" id="{EF0138BD-8E24-124C-B754-1644792E7A1F}"/>
              </a:ext>
            </a:extLst>
          </p:cNvPr>
          <p:cNvSpPr txBox="1"/>
          <p:nvPr/>
        </p:nvSpPr>
        <p:spPr>
          <a:xfrm>
            <a:off x="182559" y="5175763"/>
            <a:ext cx="2710394" cy="1638910"/>
          </a:xfrm>
          <a:prstGeom prst="rect">
            <a:avLst/>
          </a:prstGeom>
        </p:spPr>
        <p:txBody>
          <a:bodyPr vert="horz" wrap="square" lIns="0" tIns="12700" rIns="0" bIns="0" rtlCol="0">
            <a:spAutoFit/>
          </a:bodyPr>
          <a:lstStyle/>
          <a:p>
            <a:pPr marL="12700" marR="5080">
              <a:spcBef>
                <a:spcPts val="100"/>
              </a:spcBef>
            </a:pPr>
            <a:endParaRPr lang="en-US" sz="800" b="0" i="0" dirty="0">
              <a:solidFill>
                <a:srgbClr val="242021"/>
              </a:solidFill>
              <a:effectLst/>
              <a:latin typeface="HelveticaNeue-LightCond" pitchFamily="50" charset="0"/>
            </a:endParaRPr>
          </a:p>
          <a:p>
            <a:pPr marL="12700" marR="5080" algn="just">
              <a:spcBef>
                <a:spcPts val="100"/>
              </a:spcBef>
            </a:pPr>
            <a:endParaRPr lang="en-US" sz="800" b="0" i="0" dirty="0">
              <a:solidFill>
                <a:srgbClr val="242021"/>
              </a:solidFill>
              <a:effectLst/>
              <a:latin typeface="HelveticaNeue-LightCond" pitchFamily="50" charset="0"/>
            </a:endParaRPr>
          </a:p>
          <a:p>
            <a:pPr marL="12700" marR="5080" algn="just">
              <a:spcBef>
                <a:spcPts val="100"/>
              </a:spcBef>
            </a:pPr>
            <a:r>
              <a:rPr lang="fr-FR" sz="800" b="0" i="0" dirty="0">
                <a:solidFill>
                  <a:srgbClr val="000000"/>
                </a:solidFill>
                <a:effectLst/>
                <a:latin typeface="HelveticaNeue-LightCond" pitchFamily="50" charset="0"/>
              </a:rPr>
              <a:t>Disponibles en version mobile ou pour installation fixe, discrètes et</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de forme incurvée, les enceintes P8, P10 et P12 se déploient à la</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verticale ou à l’horizontale (en retour de scène). L’angle de dispersion</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se modifie en quelques secondes pour une adaptation précise à</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l’application, et une gamme complète d’accessoires apporte une</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polyvalence accrue. De dimensions identiques à la P12, le L15 est</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un complément de </a:t>
            </a:r>
            <a:r>
              <a:rPr lang="fr-FR" sz="800" b="0" i="0" dirty="0" err="1">
                <a:solidFill>
                  <a:srgbClr val="000000"/>
                </a:solidFill>
                <a:effectLst/>
                <a:latin typeface="HelveticaNeue-LightCond" pitchFamily="50" charset="0"/>
              </a:rPr>
              <a:t>sub-bass</a:t>
            </a:r>
            <a:r>
              <a:rPr lang="fr-FR" sz="800" b="0" i="0" dirty="0">
                <a:solidFill>
                  <a:srgbClr val="000000"/>
                </a:solidFill>
                <a:effectLst/>
                <a:latin typeface="HelveticaNeue-LightCond" pitchFamily="50" charset="0"/>
              </a:rPr>
              <a:t> parfaitement adapté aux enceintes de la</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Série P+, étendant la réponse dans le grave jusqu’à 40 Hz dans de</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nombreuses applications.</a:t>
            </a:r>
            <a:br>
              <a:rPr lang="fr-FR" sz="800" dirty="0"/>
            </a:br>
            <a:br>
              <a:rPr lang="en-US" sz="800" dirty="0">
                <a:solidFill>
                  <a:schemeClr val="bg2">
                    <a:lumMod val="50000"/>
                  </a:schemeClr>
                </a:solidFill>
                <a:latin typeface="HelveticaNeue-LightCond" pitchFamily="50" charset="0"/>
              </a:rPr>
            </a:br>
            <a:endParaRPr lang="en-US" sz="800" dirty="0">
              <a:solidFill>
                <a:schemeClr val="bg2">
                  <a:lumMod val="50000"/>
                </a:schemeClr>
              </a:solidFill>
              <a:latin typeface="HelveticaNeue-LightCond" pitchFamily="50" charset="0"/>
              <a:cs typeface="Arial"/>
            </a:endParaRPr>
          </a:p>
        </p:txBody>
      </p:sp>
      <p:sp>
        <p:nvSpPr>
          <p:cNvPr id="52" name="object 12">
            <a:extLst>
              <a:ext uri="{FF2B5EF4-FFF2-40B4-BE49-F238E27FC236}">
                <a16:creationId xmlns:a16="http://schemas.microsoft.com/office/drawing/2014/main" id="{8F847166-E9F7-9444-AFFC-3269BFC674C8}"/>
              </a:ext>
            </a:extLst>
          </p:cNvPr>
          <p:cNvSpPr txBox="1"/>
          <p:nvPr/>
        </p:nvSpPr>
        <p:spPr>
          <a:xfrm>
            <a:off x="5049461" y="2748837"/>
            <a:ext cx="759849" cy="212879"/>
          </a:xfrm>
          <a:prstGeom prst="rect">
            <a:avLst/>
          </a:prstGeom>
        </p:spPr>
        <p:txBody>
          <a:bodyPr vert="horz" wrap="square" lIns="0" tIns="12700" rIns="0" bIns="0" rtlCol="0">
            <a:spAutoFit/>
          </a:bodyPr>
          <a:lstStyle/>
          <a:p>
            <a:pPr marL="12700" marR="5080">
              <a:lnSpc>
                <a:spcPct val="100000"/>
              </a:lnSpc>
              <a:spcBef>
                <a:spcPts val="100"/>
              </a:spcBef>
            </a:pPr>
            <a:r>
              <a:rPr lang="fr-FR" sz="1300" dirty="0">
                <a:solidFill>
                  <a:srgbClr val="231F20"/>
                </a:solidFill>
                <a:latin typeface="Arial"/>
                <a:cs typeface="Arial"/>
              </a:rPr>
              <a:t>GEO M6</a:t>
            </a:r>
            <a:endParaRPr sz="1300" dirty="0">
              <a:latin typeface="Arial"/>
              <a:cs typeface="Arial"/>
            </a:endParaRPr>
          </a:p>
        </p:txBody>
      </p:sp>
      <p:sp>
        <p:nvSpPr>
          <p:cNvPr id="53" name="object 12">
            <a:extLst>
              <a:ext uri="{FF2B5EF4-FFF2-40B4-BE49-F238E27FC236}">
                <a16:creationId xmlns:a16="http://schemas.microsoft.com/office/drawing/2014/main" id="{F159F895-98E9-8C48-BABC-818E3C047467}"/>
              </a:ext>
            </a:extLst>
          </p:cNvPr>
          <p:cNvSpPr txBox="1"/>
          <p:nvPr/>
        </p:nvSpPr>
        <p:spPr>
          <a:xfrm>
            <a:off x="7451124" y="2719831"/>
            <a:ext cx="759849" cy="212879"/>
          </a:xfrm>
          <a:prstGeom prst="rect">
            <a:avLst/>
          </a:prstGeom>
        </p:spPr>
        <p:txBody>
          <a:bodyPr vert="horz" wrap="square" lIns="0" tIns="12700" rIns="0" bIns="0" rtlCol="0">
            <a:spAutoFit/>
          </a:bodyPr>
          <a:lstStyle/>
          <a:p>
            <a:pPr marL="12700" marR="5080">
              <a:lnSpc>
                <a:spcPct val="100000"/>
              </a:lnSpc>
              <a:spcBef>
                <a:spcPts val="100"/>
              </a:spcBef>
            </a:pPr>
            <a:r>
              <a:rPr lang="fr-FR" sz="1300" dirty="0">
                <a:solidFill>
                  <a:srgbClr val="231F20"/>
                </a:solidFill>
                <a:latin typeface="Arial"/>
                <a:cs typeface="Arial"/>
              </a:rPr>
              <a:t>GEO M10</a:t>
            </a:r>
            <a:endParaRPr sz="1300" dirty="0">
              <a:latin typeface="Arial"/>
              <a:cs typeface="Arial"/>
            </a:endParaRPr>
          </a:p>
        </p:txBody>
      </p:sp>
      <p:sp>
        <p:nvSpPr>
          <p:cNvPr id="54" name="object 12">
            <a:extLst>
              <a:ext uri="{FF2B5EF4-FFF2-40B4-BE49-F238E27FC236}">
                <a16:creationId xmlns:a16="http://schemas.microsoft.com/office/drawing/2014/main" id="{17459E52-59E0-B04A-A861-396953609A90}"/>
              </a:ext>
            </a:extLst>
          </p:cNvPr>
          <p:cNvSpPr txBox="1"/>
          <p:nvPr/>
        </p:nvSpPr>
        <p:spPr>
          <a:xfrm>
            <a:off x="10294104" y="2714357"/>
            <a:ext cx="759849" cy="212879"/>
          </a:xfrm>
          <a:prstGeom prst="rect">
            <a:avLst/>
          </a:prstGeom>
        </p:spPr>
        <p:txBody>
          <a:bodyPr vert="horz" wrap="square" lIns="0" tIns="12700" rIns="0" bIns="0" rtlCol="0">
            <a:spAutoFit/>
          </a:bodyPr>
          <a:lstStyle/>
          <a:p>
            <a:pPr marL="12700" marR="5080">
              <a:lnSpc>
                <a:spcPct val="100000"/>
              </a:lnSpc>
              <a:spcBef>
                <a:spcPts val="100"/>
              </a:spcBef>
            </a:pPr>
            <a:r>
              <a:rPr lang="fr-FR" sz="1300" dirty="0">
                <a:solidFill>
                  <a:srgbClr val="231F20"/>
                </a:solidFill>
                <a:latin typeface="Arial"/>
                <a:cs typeface="Arial"/>
              </a:rPr>
              <a:t>GEO M12</a:t>
            </a:r>
            <a:endParaRPr sz="1300" dirty="0">
              <a:latin typeface="Arial"/>
              <a:cs typeface="Arial"/>
            </a:endParaRPr>
          </a:p>
        </p:txBody>
      </p:sp>
      <p:sp>
        <p:nvSpPr>
          <p:cNvPr id="9" name="Rectangle 8">
            <a:extLst>
              <a:ext uri="{FF2B5EF4-FFF2-40B4-BE49-F238E27FC236}">
                <a16:creationId xmlns:a16="http://schemas.microsoft.com/office/drawing/2014/main" id="{0E1A526A-0251-994C-9BE0-79FC94FAD7C1}"/>
              </a:ext>
            </a:extLst>
          </p:cNvPr>
          <p:cNvSpPr/>
          <p:nvPr/>
        </p:nvSpPr>
        <p:spPr>
          <a:xfrm>
            <a:off x="4612187" y="6322230"/>
            <a:ext cx="6096000" cy="492443"/>
          </a:xfrm>
          <a:prstGeom prst="rect">
            <a:avLst/>
          </a:prstGeom>
        </p:spPr>
        <p:txBody>
          <a:bodyPr>
            <a:spAutoFit/>
          </a:bodyPr>
          <a:lstStyle/>
          <a:p>
            <a:pPr algn="ctr"/>
            <a:r>
              <a:rPr lang="fr-FR" sz="1300" dirty="0">
                <a:solidFill>
                  <a:srgbClr val="000000"/>
                </a:solidFill>
                <a:latin typeface="Arial" panose="020B0604020202020204" pitchFamily="34" charset="0"/>
                <a:cs typeface="Arial" panose="020B0604020202020204" pitchFamily="34" charset="0"/>
              </a:rPr>
              <a:t>Small, medium and large </a:t>
            </a:r>
            <a:r>
              <a:rPr lang="fr-FR" sz="1300" dirty="0" err="1">
                <a:solidFill>
                  <a:srgbClr val="000000"/>
                </a:solidFill>
                <a:latin typeface="Arial" panose="020B0604020202020204" pitchFamily="34" charset="0"/>
                <a:cs typeface="Arial" panose="020B0604020202020204" pitchFamily="34" charset="0"/>
              </a:rPr>
              <a:t>systems</a:t>
            </a:r>
            <a:r>
              <a:rPr lang="fr-FR" sz="1300" dirty="0">
                <a:solidFill>
                  <a:srgbClr val="000000"/>
                </a:solidFill>
                <a:latin typeface="Arial" panose="020B0604020202020204" pitchFamily="34" charset="0"/>
                <a:cs typeface="Arial" panose="020B0604020202020204" pitchFamily="34" charset="0"/>
              </a:rPr>
              <a:t>, </a:t>
            </a:r>
            <a:r>
              <a:rPr lang="fr-FR" sz="1300" dirty="0" err="1">
                <a:solidFill>
                  <a:srgbClr val="000000"/>
                </a:solidFill>
                <a:latin typeface="Arial" panose="020B0604020202020204" pitchFamily="34" charset="0"/>
                <a:cs typeface="Arial" panose="020B0604020202020204" pitchFamily="34" charset="0"/>
              </a:rPr>
              <a:t>each</a:t>
            </a:r>
            <a:r>
              <a:rPr lang="fr-FR" sz="1300" dirty="0">
                <a:solidFill>
                  <a:srgbClr val="000000"/>
                </a:solidFill>
                <a:latin typeface="Arial" panose="020B0604020202020204" pitchFamily="34" charset="0"/>
                <a:cs typeface="Arial" panose="020B0604020202020204" pitchFamily="34" charset="0"/>
              </a:rPr>
              <a:t> </a:t>
            </a:r>
            <a:r>
              <a:rPr lang="fr-FR" sz="1300" dirty="0" err="1">
                <a:solidFill>
                  <a:srgbClr val="000000"/>
                </a:solidFill>
                <a:latin typeface="Arial" panose="020B0604020202020204" pitchFamily="34" charset="0"/>
                <a:cs typeface="Arial" panose="020B0604020202020204" pitchFamily="34" charset="0"/>
              </a:rPr>
              <a:t>with</a:t>
            </a:r>
            <a:r>
              <a:rPr lang="fr-FR" sz="1300" dirty="0">
                <a:solidFill>
                  <a:srgbClr val="000000"/>
                </a:solidFill>
                <a:latin typeface="Arial" panose="020B0604020202020204" pitchFamily="34" charset="0"/>
                <a:cs typeface="Arial" panose="020B0604020202020204" pitchFamily="34" charset="0"/>
              </a:rPr>
              <a:t> a </a:t>
            </a:r>
            <a:r>
              <a:rPr lang="fr-FR" sz="1300" dirty="0" err="1">
                <a:solidFill>
                  <a:srgbClr val="000000"/>
                </a:solidFill>
                <a:latin typeface="Arial" panose="020B0604020202020204" pitchFamily="34" charset="0"/>
                <a:cs typeface="Arial" panose="020B0604020202020204" pitchFamily="34" charset="0"/>
              </a:rPr>
              <a:t>dedicated</a:t>
            </a:r>
            <a:r>
              <a:rPr lang="fr-FR" sz="1300" dirty="0">
                <a:solidFill>
                  <a:srgbClr val="000000"/>
                </a:solidFill>
                <a:latin typeface="Arial" panose="020B0604020202020204" pitchFamily="34" charset="0"/>
                <a:cs typeface="Arial" panose="020B0604020202020204" pitchFamily="34" charset="0"/>
              </a:rPr>
              <a:t> </a:t>
            </a:r>
            <a:r>
              <a:rPr lang="fr-FR" sz="1300" dirty="0" err="1">
                <a:solidFill>
                  <a:srgbClr val="000000"/>
                </a:solidFill>
                <a:latin typeface="Arial" panose="020B0604020202020204" pitchFamily="34" charset="0"/>
                <a:cs typeface="Arial" panose="020B0604020202020204" pitchFamily="34" charset="0"/>
              </a:rPr>
              <a:t>sub</a:t>
            </a:r>
            <a:r>
              <a:rPr lang="fr-FR" sz="1300" dirty="0">
                <a:solidFill>
                  <a:srgbClr val="000000"/>
                </a:solidFill>
                <a:latin typeface="Arial" panose="020B0604020202020204" pitchFamily="34" charset="0"/>
                <a:cs typeface="Arial" panose="020B0604020202020204" pitchFamily="34" charset="0"/>
              </a:rPr>
              <a:t>, </a:t>
            </a:r>
            <a:r>
              <a:rPr lang="fr-FR" sz="1300" dirty="0" err="1">
                <a:solidFill>
                  <a:srgbClr val="000000"/>
                </a:solidFill>
                <a:latin typeface="Arial" panose="020B0604020202020204" pitchFamily="34" charset="0"/>
                <a:cs typeface="Arial" panose="020B0604020202020204" pitchFamily="34" charset="0"/>
              </a:rPr>
              <a:t>share</a:t>
            </a:r>
            <a:r>
              <a:rPr lang="fr-FR" sz="1300" dirty="0">
                <a:solidFill>
                  <a:srgbClr val="000000"/>
                </a:solidFill>
                <a:latin typeface="Arial" panose="020B0604020202020204" pitchFamily="34" charset="0"/>
                <a:cs typeface="Arial" panose="020B0604020202020204" pitchFamily="34" charset="0"/>
              </a:rPr>
              <a:t> the </a:t>
            </a:r>
            <a:r>
              <a:rPr lang="fr-FR" sz="1300" dirty="0" err="1">
                <a:solidFill>
                  <a:srgbClr val="000000"/>
                </a:solidFill>
                <a:latin typeface="Arial" panose="020B0604020202020204" pitchFamily="34" charset="0"/>
                <a:cs typeface="Arial" panose="020B0604020202020204" pitchFamily="34" charset="0"/>
              </a:rPr>
              <a:t>same</a:t>
            </a:r>
            <a:r>
              <a:rPr lang="fr-FR" sz="1300" dirty="0">
                <a:solidFill>
                  <a:srgbClr val="000000"/>
                </a:solidFill>
                <a:latin typeface="Arial" panose="020B0604020202020204" pitchFamily="34" charset="0"/>
                <a:cs typeface="Arial" panose="020B0604020202020204" pitchFamily="34" charset="0"/>
              </a:rPr>
              <a:t> </a:t>
            </a:r>
            <a:r>
              <a:rPr lang="fr-FR" sz="1300" dirty="0" err="1">
                <a:solidFill>
                  <a:srgbClr val="000000"/>
                </a:solidFill>
                <a:latin typeface="Arial" panose="020B0604020202020204" pitchFamily="34" charset="0"/>
                <a:cs typeface="Arial" panose="020B0604020202020204" pitchFamily="34" charset="0"/>
              </a:rPr>
              <a:t>sonic</a:t>
            </a:r>
            <a:r>
              <a:rPr lang="fr-FR" sz="1300" dirty="0">
                <a:solidFill>
                  <a:srgbClr val="000000"/>
                </a:solidFill>
                <a:latin typeface="Arial" panose="020B0604020202020204" pitchFamily="34" charset="0"/>
                <a:cs typeface="Arial" panose="020B0604020202020204" pitchFamily="34" charset="0"/>
              </a:rPr>
              <a:t> signature and flexible, </a:t>
            </a:r>
            <a:r>
              <a:rPr lang="fr-FR" sz="1300" dirty="0" err="1">
                <a:solidFill>
                  <a:srgbClr val="000000"/>
                </a:solidFill>
                <a:latin typeface="Arial" panose="020B0604020202020204" pitchFamily="34" charset="0"/>
                <a:cs typeface="Arial" panose="020B0604020202020204" pitchFamily="34" charset="0"/>
              </a:rPr>
              <a:t>cost</a:t>
            </a:r>
            <a:r>
              <a:rPr lang="fr-FR" sz="1300" dirty="0">
                <a:solidFill>
                  <a:srgbClr val="000000"/>
                </a:solidFill>
                <a:latin typeface="Arial" panose="020B0604020202020204" pitchFamily="34" charset="0"/>
                <a:cs typeface="Arial" panose="020B0604020202020204" pitchFamily="34" charset="0"/>
              </a:rPr>
              <a:t>-efficient power and </a:t>
            </a:r>
            <a:r>
              <a:rPr lang="fr-FR" sz="1300" dirty="0" err="1">
                <a:solidFill>
                  <a:srgbClr val="000000"/>
                </a:solidFill>
                <a:latin typeface="Arial" panose="020B0604020202020204" pitchFamily="34" charset="0"/>
                <a:cs typeface="Arial" panose="020B0604020202020204" pitchFamily="34" charset="0"/>
              </a:rPr>
              <a:t>processing</a:t>
            </a:r>
            <a:r>
              <a:rPr lang="fr-FR" sz="1300" dirty="0">
                <a:solidFill>
                  <a:srgbClr val="000000"/>
                </a:solidFill>
                <a:latin typeface="Arial" panose="020B0604020202020204" pitchFamily="34" charset="0"/>
                <a:cs typeface="Arial" panose="020B0604020202020204" pitchFamily="34" charset="0"/>
              </a:rPr>
              <a:t> solution.</a:t>
            </a:r>
            <a:endParaRPr lang="fr-FR" sz="1300"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6DC20520-F613-4E4C-9C5C-A3874B66A0B6}"/>
              </a:ext>
            </a:extLst>
          </p:cNvPr>
          <p:cNvPicPr>
            <a:picLocks noChangeAspect="1"/>
          </p:cNvPicPr>
          <p:nvPr/>
        </p:nvPicPr>
        <p:blipFill>
          <a:blip r:embed="rId10"/>
          <a:stretch>
            <a:fillRect/>
          </a:stretch>
        </p:blipFill>
        <p:spPr>
          <a:xfrm>
            <a:off x="3262513" y="2224874"/>
            <a:ext cx="8540068" cy="4614983"/>
          </a:xfrm>
          <a:prstGeom prst="rect">
            <a:avLst/>
          </a:prstGeom>
        </p:spPr>
      </p:pic>
      <p:cxnSp>
        <p:nvCxnSpPr>
          <p:cNvPr id="10" name="Connecteur droit 9">
            <a:extLst>
              <a:ext uri="{FF2B5EF4-FFF2-40B4-BE49-F238E27FC236}">
                <a16:creationId xmlns:a16="http://schemas.microsoft.com/office/drawing/2014/main" id="{01903639-1CBA-402A-956B-4D6B67BC1766}"/>
              </a:ext>
            </a:extLst>
          </p:cNvPr>
          <p:cNvCxnSpPr>
            <a:cxnSpLocks/>
          </p:cNvCxnSpPr>
          <p:nvPr/>
        </p:nvCxnSpPr>
        <p:spPr>
          <a:xfrm>
            <a:off x="3070371" y="2412371"/>
            <a:ext cx="0" cy="4273655"/>
          </a:xfrm>
          <a:prstGeom prst="line">
            <a:avLst/>
          </a:prstGeom>
        </p:spPr>
        <p:style>
          <a:lnRef idx="2">
            <a:schemeClr val="accent3"/>
          </a:lnRef>
          <a:fillRef idx="0">
            <a:schemeClr val="accent3"/>
          </a:fillRef>
          <a:effectRef idx="1">
            <a:schemeClr val="accent3"/>
          </a:effectRef>
          <a:fontRef idx="minor">
            <a:schemeClr val="tx1"/>
          </a:fontRef>
        </p:style>
      </p:cxnSp>
      <p:cxnSp>
        <p:nvCxnSpPr>
          <p:cNvPr id="27" name="Connecteur droit 26">
            <a:extLst>
              <a:ext uri="{FF2B5EF4-FFF2-40B4-BE49-F238E27FC236}">
                <a16:creationId xmlns:a16="http://schemas.microsoft.com/office/drawing/2014/main" id="{A62AC61A-2F18-4CBE-88FC-766B0965C14C}"/>
              </a:ext>
            </a:extLst>
          </p:cNvPr>
          <p:cNvCxnSpPr>
            <a:cxnSpLocks/>
          </p:cNvCxnSpPr>
          <p:nvPr/>
        </p:nvCxnSpPr>
        <p:spPr>
          <a:xfrm>
            <a:off x="9086676" y="2361175"/>
            <a:ext cx="0" cy="4277713"/>
          </a:xfrm>
          <a:prstGeom prst="line">
            <a:avLst/>
          </a:prstGeom>
        </p:spPr>
        <p:style>
          <a:lnRef idx="2">
            <a:schemeClr val="accent3"/>
          </a:lnRef>
          <a:fillRef idx="0">
            <a:schemeClr val="accent3"/>
          </a:fillRef>
          <a:effectRef idx="1">
            <a:schemeClr val="accent3"/>
          </a:effectRef>
          <a:fontRef idx="minor">
            <a:schemeClr val="tx1"/>
          </a:fontRef>
        </p:style>
      </p:cxnSp>
      <p:cxnSp>
        <p:nvCxnSpPr>
          <p:cNvPr id="32" name="Connecteur droit 31">
            <a:extLst>
              <a:ext uri="{FF2B5EF4-FFF2-40B4-BE49-F238E27FC236}">
                <a16:creationId xmlns:a16="http://schemas.microsoft.com/office/drawing/2014/main" id="{9882AD8A-242C-400A-824B-57D1621DD3F0}"/>
              </a:ext>
            </a:extLst>
          </p:cNvPr>
          <p:cNvCxnSpPr>
            <a:cxnSpLocks/>
          </p:cNvCxnSpPr>
          <p:nvPr/>
        </p:nvCxnSpPr>
        <p:spPr>
          <a:xfrm>
            <a:off x="6096000" y="2365233"/>
            <a:ext cx="0" cy="4273655"/>
          </a:xfrm>
          <a:prstGeom prst="line">
            <a:avLst/>
          </a:prstGeom>
        </p:spPr>
        <p:style>
          <a:lnRef idx="2">
            <a:schemeClr val="accent3"/>
          </a:lnRef>
          <a:fillRef idx="0">
            <a:schemeClr val="accent3"/>
          </a:fillRef>
          <a:effectRef idx="1">
            <a:schemeClr val="accent3"/>
          </a:effectRef>
          <a:fontRef idx="minor">
            <a:schemeClr val="tx1"/>
          </a:fontRef>
        </p:style>
      </p:cxnSp>
      <p:sp>
        <p:nvSpPr>
          <p:cNvPr id="2" name="Rectangle 1">
            <a:extLst>
              <a:ext uri="{FF2B5EF4-FFF2-40B4-BE49-F238E27FC236}">
                <a16:creationId xmlns:a16="http://schemas.microsoft.com/office/drawing/2014/main" id="{08FDD81D-91C6-4E2F-AF95-FCDCDA9C1F97}"/>
              </a:ext>
            </a:extLst>
          </p:cNvPr>
          <p:cNvSpPr/>
          <p:nvPr/>
        </p:nvSpPr>
        <p:spPr>
          <a:xfrm>
            <a:off x="3344904" y="5007880"/>
            <a:ext cx="601166" cy="180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359ED08-8B73-4F10-9449-0EB21BDDBBE6}"/>
              </a:ext>
            </a:extLst>
          </p:cNvPr>
          <p:cNvSpPr/>
          <p:nvPr/>
        </p:nvSpPr>
        <p:spPr>
          <a:xfrm>
            <a:off x="6476605" y="5007880"/>
            <a:ext cx="720149" cy="180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CCF183-328A-4786-9945-F2C353FDE161}"/>
              </a:ext>
            </a:extLst>
          </p:cNvPr>
          <p:cNvSpPr/>
          <p:nvPr/>
        </p:nvSpPr>
        <p:spPr>
          <a:xfrm>
            <a:off x="9210330" y="5007880"/>
            <a:ext cx="350584" cy="180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EF1E66-ADF2-44B1-ADA9-B6E79F4CD015}"/>
              </a:ext>
            </a:extLst>
          </p:cNvPr>
          <p:cNvSpPr/>
          <p:nvPr/>
        </p:nvSpPr>
        <p:spPr>
          <a:xfrm>
            <a:off x="9210330" y="5187917"/>
            <a:ext cx="2510503" cy="148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oneTexte 10">
            <a:extLst>
              <a:ext uri="{FF2B5EF4-FFF2-40B4-BE49-F238E27FC236}">
                <a16:creationId xmlns:a16="http://schemas.microsoft.com/office/drawing/2014/main" id="{5550B1D5-59F9-40B8-9A29-9D6ED0A06C72}"/>
              </a:ext>
            </a:extLst>
          </p:cNvPr>
          <p:cNvSpPr txBox="1"/>
          <p:nvPr/>
        </p:nvSpPr>
        <p:spPr>
          <a:xfrm>
            <a:off x="9165782" y="5119609"/>
            <a:ext cx="2900357" cy="1569660"/>
          </a:xfrm>
          <a:prstGeom prst="rect">
            <a:avLst/>
          </a:prstGeom>
          <a:noFill/>
        </p:spPr>
        <p:txBody>
          <a:bodyPr wrap="square" rtlCol="0">
            <a:spAutoFit/>
          </a:bodyPr>
          <a:lstStyle/>
          <a:p>
            <a:pPr algn="just"/>
            <a:r>
              <a:rPr lang="fr-FR" sz="800" b="0" i="0" dirty="0">
                <a:solidFill>
                  <a:srgbClr val="000000"/>
                </a:solidFill>
                <a:effectLst/>
                <a:latin typeface="HelveticaNeue-LightCond" pitchFamily="50" charset="0"/>
              </a:rPr>
              <a:t>Outre les </a:t>
            </a:r>
            <a:r>
              <a:rPr lang="fr-FR" sz="800" b="0" i="0" dirty="0" err="1">
                <a:solidFill>
                  <a:srgbClr val="000000"/>
                </a:solidFill>
                <a:effectLst/>
                <a:latin typeface="HelveticaNeue-LightCond" pitchFamily="50" charset="0"/>
              </a:rPr>
              <a:t>subs</a:t>
            </a:r>
            <a:r>
              <a:rPr lang="fr-FR" sz="800" b="0" i="0" dirty="0">
                <a:solidFill>
                  <a:srgbClr val="000000"/>
                </a:solidFill>
                <a:effectLst/>
                <a:latin typeface="HelveticaNeue-LightCond" pitchFamily="50" charset="0"/>
              </a:rPr>
              <a:t> dédiés disponibles dans la plupart des systèmes d’enceintes NEXO, la marque propose également les modèles LS18 et RS, conçus pour améliorer les performances dans le grave dans le cadre d’applications particulières. Le caisson de graves LS18 apporte une polyvalence accrue aux systèmes line </a:t>
            </a:r>
            <a:r>
              <a:rPr lang="fr-FR" sz="800" b="0" i="0" dirty="0" err="1">
                <a:solidFill>
                  <a:srgbClr val="000000"/>
                </a:solidFill>
                <a:effectLst/>
                <a:latin typeface="HelveticaNeue-LightCond" pitchFamily="50" charset="0"/>
              </a:rPr>
              <a:t>array</a:t>
            </a:r>
            <a:r>
              <a:rPr lang="fr-FR" sz="800" b="0" i="0" dirty="0">
                <a:solidFill>
                  <a:srgbClr val="000000"/>
                </a:solidFill>
                <a:effectLst/>
                <a:latin typeface="HelveticaNeue-LightCond" pitchFamily="50" charset="0"/>
              </a:rPr>
              <a:t> NEXO GEO S12 et aux enceintes de la Série PS, assurant un niveau SPL élevé à un coût relativement bas. D’un seul coup, il est facile de créer des line </a:t>
            </a:r>
            <a:r>
              <a:rPr lang="fr-FR" sz="800" b="0" i="0" dirty="0" err="1">
                <a:solidFill>
                  <a:srgbClr val="000000"/>
                </a:solidFill>
                <a:effectLst/>
                <a:latin typeface="HelveticaNeue-LightCond" pitchFamily="50" charset="0"/>
              </a:rPr>
              <a:t>arrays</a:t>
            </a:r>
            <a:r>
              <a:rPr lang="fr-FR" sz="800" b="0" i="0" dirty="0">
                <a:solidFill>
                  <a:srgbClr val="000000"/>
                </a:solidFill>
                <a:effectLst/>
                <a:latin typeface="HelveticaNeue-LightCond" pitchFamily="50" charset="0"/>
              </a:rPr>
              <a:t> compacts et puissants en installation fixe, d’une configuration rapide et facile, exploitant la </a:t>
            </a:r>
            <a:r>
              <a:rPr lang="fr-FR" sz="800" b="0" i="0" dirty="0" err="1">
                <a:solidFill>
                  <a:srgbClr val="000000"/>
                </a:solidFill>
                <a:effectLst/>
                <a:latin typeface="HelveticaNeue-LightCond" pitchFamily="50" charset="0"/>
              </a:rPr>
              <a:t>gamem</a:t>
            </a:r>
            <a:r>
              <a:rPr lang="fr-FR" sz="800" dirty="0">
                <a:solidFill>
                  <a:srgbClr val="000000"/>
                </a:solidFill>
                <a:latin typeface="HelveticaNeue-LightCond" pitchFamily="50" charset="0"/>
              </a:rPr>
              <a:t> </a:t>
            </a:r>
            <a:r>
              <a:rPr lang="fr-FR" sz="800" b="0" i="0" dirty="0">
                <a:solidFill>
                  <a:srgbClr val="000000"/>
                </a:solidFill>
                <a:effectLst/>
                <a:latin typeface="HelveticaNeue-LightCond" pitchFamily="50" charset="0"/>
              </a:rPr>
              <a:t>étendue d’accessoires d’accroche NEXO. D’une grande puissance, les caissons de graves RS15 et RS18 s’utilisent dans des configurations très diverses afin d’assurer les profils de couverture horizontale nécessaires.</a:t>
            </a:r>
            <a:r>
              <a:rPr lang="fr-FR" sz="800" dirty="0">
                <a:latin typeface="HelveticaNeue-LightCond" pitchFamily="50" charset="0"/>
              </a:rPr>
              <a:t> </a:t>
            </a:r>
            <a:br>
              <a:rPr lang="fr-FR" sz="800" dirty="0">
                <a:latin typeface="HelveticaNeue-LightCond" pitchFamily="50" charset="0"/>
              </a:rPr>
            </a:br>
            <a:endParaRPr lang="en-US" sz="800" dirty="0">
              <a:latin typeface="HelveticaNeue-LightCond" pitchFamily="50" charset="0"/>
            </a:endParaRPr>
          </a:p>
        </p:txBody>
      </p:sp>
      <p:sp>
        <p:nvSpPr>
          <p:cNvPr id="12" name="Rectangle 11">
            <a:extLst>
              <a:ext uri="{FF2B5EF4-FFF2-40B4-BE49-F238E27FC236}">
                <a16:creationId xmlns:a16="http://schemas.microsoft.com/office/drawing/2014/main" id="{3DCEB3E9-6765-41BD-8D9B-2A04384685D5}"/>
              </a:ext>
            </a:extLst>
          </p:cNvPr>
          <p:cNvSpPr/>
          <p:nvPr/>
        </p:nvSpPr>
        <p:spPr>
          <a:xfrm>
            <a:off x="3333461" y="5142608"/>
            <a:ext cx="2554721" cy="1352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a:extLst>
              <a:ext uri="{FF2B5EF4-FFF2-40B4-BE49-F238E27FC236}">
                <a16:creationId xmlns:a16="http://schemas.microsoft.com/office/drawing/2014/main" id="{AFA00529-41DF-4923-9C42-D8898B048132}"/>
              </a:ext>
            </a:extLst>
          </p:cNvPr>
          <p:cNvSpPr txBox="1"/>
          <p:nvPr/>
        </p:nvSpPr>
        <p:spPr>
          <a:xfrm>
            <a:off x="3140765" y="5279668"/>
            <a:ext cx="2846708" cy="1446550"/>
          </a:xfrm>
          <a:prstGeom prst="rect">
            <a:avLst/>
          </a:prstGeom>
          <a:noFill/>
        </p:spPr>
        <p:txBody>
          <a:bodyPr wrap="square" rtlCol="0">
            <a:spAutoFit/>
          </a:bodyPr>
          <a:lstStyle/>
          <a:p>
            <a:pPr algn="just"/>
            <a:r>
              <a:rPr lang="fr-FR" sz="800" dirty="0">
                <a:latin typeface="HelveticaNeue-LightCond" pitchFamily="50" charset="0"/>
              </a:rPr>
              <a:t>Conçus pour répondre aux exigences d'un large éventail d'applications, la colonne ID84, le modèle compact ID24 et le modèle super compact ID14 partagent la même signature sonore, ce qui permet de créer des expériences sonores palpitantes et immersives dans les environnements acoustiques les plus complexes. Disponible en version </a:t>
            </a:r>
            <a:r>
              <a:rPr lang="fr-FR" sz="800" dirty="0" err="1">
                <a:latin typeface="HelveticaNeue-LightCond" pitchFamily="50" charset="0"/>
              </a:rPr>
              <a:t>touring</a:t>
            </a:r>
            <a:r>
              <a:rPr lang="fr-FR" sz="800" dirty="0">
                <a:latin typeface="HelveticaNeue-LightCond" pitchFamily="50" charset="0"/>
              </a:rPr>
              <a:t> et en version pour installation IP54 (ID14 IP55), le contrôle de la directivité est la clé des performances </a:t>
            </a:r>
            <a:r>
              <a:rPr lang="fr-FR" sz="800" dirty="0" err="1">
                <a:latin typeface="HelveticaNeue-LightCond" pitchFamily="50" charset="0"/>
              </a:rPr>
              <a:t>superiror</a:t>
            </a:r>
            <a:r>
              <a:rPr lang="fr-FR" sz="800" dirty="0">
                <a:latin typeface="HelveticaNeue-LightCond" pitchFamily="50" charset="0"/>
              </a:rPr>
              <a:t> de la série ID. La couverture HF variable (ID24), optionnelle (ID14) et commutable (ID84) et une gamme complète d'accessoires permettent d'utiliser la série ID dans un large éventail d'applications fixes et mobiles. Des </a:t>
            </a:r>
            <a:r>
              <a:rPr lang="fr-FR" sz="800" dirty="0" err="1">
                <a:latin typeface="HelveticaNeue-LightCond" pitchFamily="50" charset="0"/>
              </a:rPr>
              <a:t>subs</a:t>
            </a:r>
            <a:r>
              <a:rPr lang="fr-FR" sz="800" dirty="0">
                <a:latin typeface="HelveticaNeue-LightCond" pitchFamily="50" charset="0"/>
              </a:rPr>
              <a:t> dédiés à la série ID sont disponibles pour étendre la réponse en basse fréquence.</a:t>
            </a:r>
            <a:endParaRPr lang="en-US" sz="800" dirty="0">
              <a:latin typeface="HelveticaNeue-LightCond" pitchFamily="50" charset="0"/>
            </a:endParaRPr>
          </a:p>
        </p:txBody>
      </p:sp>
      <p:sp>
        <p:nvSpPr>
          <p:cNvPr id="15" name="Rectangle 14">
            <a:extLst>
              <a:ext uri="{FF2B5EF4-FFF2-40B4-BE49-F238E27FC236}">
                <a16:creationId xmlns:a16="http://schemas.microsoft.com/office/drawing/2014/main" id="{B6E5B435-AF7C-4B4B-8191-00A5AEDC950A}"/>
              </a:ext>
            </a:extLst>
          </p:cNvPr>
          <p:cNvSpPr/>
          <p:nvPr/>
        </p:nvSpPr>
        <p:spPr>
          <a:xfrm>
            <a:off x="6231254" y="5142608"/>
            <a:ext cx="2731768" cy="1532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ZoneTexte 15">
            <a:extLst>
              <a:ext uri="{FF2B5EF4-FFF2-40B4-BE49-F238E27FC236}">
                <a16:creationId xmlns:a16="http://schemas.microsoft.com/office/drawing/2014/main" id="{B1A4E5E5-28C4-4685-9447-4EF968B955FE}"/>
              </a:ext>
            </a:extLst>
          </p:cNvPr>
          <p:cNvSpPr txBox="1"/>
          <p:nvPr/>
        </p:nvSpPr>
        <p:spPr>
          <a:xfrm>
            <a:off x="6298717" y="5058054"/>
            <a:ext cx="2589707" cy="1692771"/>
          </a:xfrm>
          <a:prstGeom prst="rect">
            <a:avLst/>
          </a:prstGeom>
          <a:noFill/>
        </p:spPr>
        <p:txBody>
          <a:bodyPr wrap="square" rtlCol="0">
            <a:spAutoFit/>
          </a:bodyPr>
          <a:lstStyle/>
          <a:p>
            <a:pPr algn="just"/>
            <a:r>
              <a:rPr lang="fr-FR" sz="800" dirty="0">
                <a:latin typeface="HelveticaNeue-LightCond" pitchFamily="50" charset="0"/>
              </a:rPr>
              <a:t>Depuis plus de 25 ans, la série PS de NEXO, révolutionnaire, jouit d'un statut de norme industrielle en tant que haut-parleur de source ponctuelle de choix dans les installations haut de gamme du monde entier. La série </a:t>
            </a:r>
            <a:r>
              <a:rPr lang="fr-FR" sz="800" dirty="0" err="1">
                <a:latin typeface="HelveticaNeue-LightCond" pitchFamily="50" charset="0"/>
              </a:rPr>
              <a:t>ePS</a:t>
            </a:r>
            <a:r>
              <a:rPr lang="fr-FR" sz="800" dirty="0">
                <a:latin typeface="HelveticaNeue-LightCond" pitchFamily="50" charset="0"/>
              </a:rPr>
              <a:t> s'appuie sur la plateforme PS pour créer une nouvelle gamme d'enceintes sans fioritures, classées IP54, qui rend l'ingénierie et les performances légendaires de NEXO accessibles à un plus grand nombre de projets. Les enceintes ePS6, 8 et 10 offrent le son pleine gamme, musical et à haut rendement qui est la marque de fabrique de NEXO, avec toute la polyvalence que confèrent une couverture précise, une directivité HF variable et une gamme réduite mais flexible de matériel de montage universel. Des </a:t>
            </a:r>
            <a:r>
              <a:rPr lang="fr-FR" sz="800" dirty="0" err="1">
                <a:latin typeface="HelveticaNeue-LightCond" pitchFamily="50" charset="0"/>
              </a:rPr>
              <a:t>subs</a:t>
            </a:r>
            <a:r>
              <a:rPr lang="fr-FR" sz="800" dirty="0">
                <a:latin typeface="HelveticaNeue-LightCond" pitchFamily="50" charset="0"/>
              </a:rPr>
              <a:t> dédiés de 12 et 15 pouces sont disponibles pour étendre les performances des basses fréquences.</a:t>
            </a:r>
            <a:endParaRPr lang="en-US" sz="800" dirty="0">
              <a:latin typeface="HelveticaNeue-LightCond" pitchFamily="50" charset="0"/>
            </a:endParaRPr>
          </a:p>
        </p:txBody>
      </p:sp>
    </p:spTree>
    <p:extLst>
      <p:ext uri="{BB962C8B-B14F-4D97-AF65-F5344CB8AC3E}">
        <p14:creationId xmlns:p14="http://schemas.microsoft.com/office/powerpoint/2010/main" val="418428055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D7E112F-6FA4-5444-B8D1-E5964F721344}"/>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HelveticaNeue-LightCond" pitchFamily="50"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HelveticaNeue-LightCond" pitchFamily="50" charset="0"/>
              <a:ea typeface="Helvetica Neue" panose="02000403000000020004" pitchFamily="2" charset="0"/>
              <a:cs typeface="Arial" panose="020B0604020202020204" pitchFamily="34" charset="0"/>
            </a:endParaRPr>
          </a:p>
        </p:txBody>
      </p:sp>
      <p:sp>
        <p:nvSpPr>
          <p:cNvPr id="21" name="object 11">
            <a:extLst>
              <a:ext uri="{FF2B5EF4-FFF2-40B4-BE49-F238E27FC236}">
                <a16:creationId xmlns:a16="http://schemas.microsoft.com/office/drawing/2014/main" id="{9FED9AD5-64D7-724A-9AAA-5E2C1D3D3C58}"/>
              </a:ext>
            </a:extLst>
          </p:cNvPr>
          <p:cNvSpPr txBox="1">
            <a:spLocks noGrp="1"/>
          </p:cNvSpPr>
          <p:nvPr>
            <p:ph type="title"/>
          </p:nvPr>
        </p:nvSpPr>
        <p:spPr>
          <a:xfrm>
            <a:off x="3555701" y="1147576"/>
            <a:ext cx="8447314" cy="722634"/>
          </a:xfrm>
          <a:prstGeom prst="rect">
            <a:avLst/>
          </a:prstGeom>
        </p:spPr>
        <p:txBody>
          <a:bodyPr vert="horz" wrap="square" lIns="0" tIns="227965" rIns="0" bIns="0" rtlCol="0">
            <a:spAutoFit/>
          </a:bodyPr>
          <a:lstStyle/>
          <a:p>
            <a:pPr marL="12700" marR="5080" algn="r">
              <a:lnSpc>
                <a:spcPct val="79800"/>
              </a:lnSpc>
              <a:spcBef>
                <a:spcPts val="1795"/>
              </a:spcBef>
            </a:pPr>
            <a:r>
              <a:rPr lang="en-US" sz="4000" dirty="0">
                <a:latin typeface="HelveticaNeue-LightCond" pitchFamily="50" charset="0"/>
                <a:cs typeface="Arial" panose="020B0604020202020204" pitchFamily="34" charset="0"/>
              </a:rPr>
              <a:t>Un </a:t>
            </a:r>
            <a:r>
              <a:rPr lang="en-US" sz="4000" dirty="0" err="1">
                <a:latin typeface="HelveticaNeue-LightCond" pitchFamily="50" charset="0"/>
                <a:cs typeface="Arial" panose="020B0604020202020204" pitchFamily="34" charset="0"/>
              </a:rPr>
              <a:t>système</a:t>
            </a:r>
            <a:r>
              <a:rPr lang="en-US" sz="4000" dirty="0">
                <a:latin typeface="HelveticaNeue-LightCond" pitchFamily="50" charset="0"/>
                <a:cs typeface="Arial" panose="020B0604020202020204" pitchFamily="34" charset="0"/>
              </a:rPr>
              <a:t> parfait</a:t>
            </a:r>
            <a:r>
              <a:rPr sz="4000" dirty="0">
                <a:latin typeface="HelveticaNeue-LightCond" pitchFamily="50" charset="0"/>
                <a:cs typeface="Arial" panose="020B0604020202020204" pitchFamily="34" charset="0"/>
              </a:rPr>
              <a:t> </a:t>
            </a:r>
            <a:r>
              <a:rPr lang="en-US" sz="4000" dirty="0">
                <a:solidFill>
                  <a:srgbClr val="3A57A7"/>
                </a:solidFill>
                <a:latin typeface="HelveticaNeue-LightCond" pitchFamily="50" charset="0"/>
                <a:cs typeface="Arial" panose="020B0604020202020204" pitchFamily="34" charset="0"/>
              </a:rPr>
              <a:t>pour </a:t>
            </a:r>
            <a:r>
              <a:rPr lang="en-US" sz="4000" dirty="0" err="1">
                <a:solidFill>
                  <a:srgbClr val="3A57A7"/>
                </a:solidFill>
                <a:latin typeface="HelveticaNeue-LightCond" pitchFamily="50" charset="0"/>
                <a:cs typeface="Arial" panose="020B0604020202020204" pitchFamily="34" charset="0"/>
              </a:rPr>
              <a:t>chaque</a:t>
            </a:r>
            <a:r>
              <a:rPr lang="en-US" sz="4000" dirty="0">
                <a:solidFill>
                  <a:srgbClr val="3A57A7"/>
                </a:solidFill>
                <a:latin typeface="HelveticaNeue-LightCond" pitchFamily="50" charset="0"/>
                <a:cs typeface="Arial" panose="020B0604020202020204" pitchFamily="34" charset="0"/>
              </a:rPr>
              <a:t> lieu</a:t>
            </a:r>
            <a:endParaRPr sz="4000" dirty="0">
              <a:latin typeface="HelveticaNeue-LightCond" pitchFamily="50" charset="0"/>
              <a:cs typeface="Arial" panose="020B0604020202020204" pitchFamily="34" charset="0"/>
            </a:endParaRPr>
          </a:p>
        </p:txBody>
      </p:sp>
      <p:grpSp>
        <p:nvGrpSpPr>
          <p:cNvPr id="20" name="object 9">
            <a:extLst>
              <a:ext uri="{FF2B5EF4-FFF2-40B4-BE49-F238E27FC236}">
                <a16:creationId xmlns:a16="http://schemas.microsoft.com/office/drawing/2014/main" id="{044D49C0-2E0F-E84E-9E78-F39A62B41637}"/>
              </a:ext>
            </a:extLst>
          </p:cNvPr>
          <p:cNvGrpSpPr/>
          <p:nvPr/>
        </p:nvGrpSpPr>
        <p:grpSpPr>
          <a:xfrm>
            <a:off x="162194" y="1998549"/>
            <a:ext cx="2683647" cy="3062390"/>
            <a:chOff x="3851999" y="2716514"/>
            <a:chExt cx="3451963" cy="3939137"/>
          </a:xfrm>
        </p:grpSpPr>
        <p:pic>
          <p:nvPicPr>
            <p:cNvPr id="23" name="object 10">
              <a:extLst>
                <a:ext uri="{FF2B5EF4-FFF2-40B4-BE49-F238E27FC236}">
                  <a16:creationId xmlns:a16="http://schemas.microsoft.com/office/drawing/2014/main" id="{A59CAF98-9DA1-FF43-A0C2-1A9B7F3A9F4E}"/>
                </a:ext>
              </a:extLst>
            </p:cNvPr>
            <p:cNvPicPr/>
            <p:nvPr/>
          </p:nvPicPr>
          <p:blipFill>
            <a:blip r:embed="rId2" cstate="print"/>
            <a:stretch>
              <a:fillRect/>
            </a:stretch>
          </p:blipFill>
          <p:spPr>
            <a:xfrm>
              <a:off x="3851999" y="2716514"/>
              <a:ext cx="1387204" cy="3526625"/>
            </a:xfrm>
            <a:prstGeom prst="rect">
              <a:avLst/>
            </a:prstGeom>
          </p:spPr>
        </p:pic>
        <p:pic>
          <p:nvPicPr>
            <p:cNvPr id="24" name="object 11">
              <a:extLst>
                <a:ext uri="{FF2B5EF4-FFF2-40B4-BE49-F238E27FC236}">
                  <a16:creationId xmlns:a16="http://schemas.microsoft.com/office/drawing/2014/main" id="{A0D86730-077D-9A49-9DA8-14D4531DB21C}"/>
                </a:ext>
              </a:extLst>
            </p:cNvPr>
            <p:cNvPicPr/>
            <p:nvPr/>
          </p:nvPicPr>
          <p:blipFill>
            <a:blip r:embed="rId3" cstate="print"/>
            <a:stretch>
              <a:fillRect/>
            </a:stretch>
          </p:blipFill>
          <p:spPr>
            <a:xfrm>
              <a:off x="4366453" y="4840209"/>
              <a:ext cx="2937509" cy="1815442"/>
            </a:xfrm>
            <a:prstGeom prst="rect">
              <a:avLst/>
            </a:prstGeom>
          </p:spPr>
        </p:pic>
      </p:grpSp>
      <p:grpSp>
        <p:nvGrpSpPr>
          <p:cNvPr id="29" name="object 15">
            <a:extLst>
              <a:ext uri="{FF2B5EF4-FFF2-40B4-BE49-F238E27FC236}">
                <a16:creationId xmlns:a16="http://schemas.microsoft.com/office/drawing/2014/main" id="{6BA4C5FC-416D-0648-A24D-D03B9A205A54}"/>
              </a:ext>
            </a:extLst>
          </p:cNvPr>
          <p:cNvGrpSpPr/>
          <p:nvPr/>
        </p:nvGrpSpPr>
        <p:grpSpPr>
          <a:xfrm>
            <a:off x="6441481" y="2092963"/>
            <a:ext cx="2432489" cy="2963257"/>
            <a:chOff x="8026671" y="2582173"/>
            <a:chExt cx="3128898" cy="3811622"/>
          </a:xfrm>
        </p:grpSpPr>
        <p:pic>
          <p:nvPicPr>
            <p:cNvPr id="30" name="object 16">
              <a:extLst>
                <a:ext uri="{FF2B5EF4-FFF2-40B4-BE49-F238E27FC236}">
                  <a16:creationId xmlns:a16="http://schemas.microsoft.com/office/drawing/2014/main" id="{99338EE7-64C9-6540-98C5-200933FD0584}"/>
                </a:ext>
              </a:extLst>
            </p:cNvPr>
            <p:cNvPicPr/>
            <p:nvPr/>
          </p:nvPicPr>
          <p:blipFill>
            <a:blip r:embed="rId4" cstate="print"/>
            <a:stretch>
              <a:fillRect/>
            </a:stretch>
          </p:blipFill>
          <p:spPr>
            <a:xfrm>
              <a:off x="8026671" y="2582173"/>
              <a:ext cx="3128898" cy="3811622"/>
            </a:xfrm>
            <a:prstGeom prst="rect">
              <a:avLst/>
            </a:prstGeom>
          </p:spPr>
        </p:pic>
        <p:pic>
          <p:nvPicPr>
            <p:cNvPr id="31" name="object 17">
              <a:extLst>
                <a:ext uri="{FF2B5EF4-FFF2-40B4-BE49-F238E27FC236}">
                  <a16:creationId xmlns:a16="http://schemas.microsoft.com/office/drawing/2014/main" id="{04661DBD-9017-C94F-93E8-A54126A6CCCD}"/>
                </a:ext>
              </a:extLst>
            </p:cNvPr>
            <p:cNvPicPr/>
            <p:nvPr/>
          </p:nvPicPr>
          <p:blipFill>
            <a:blip r:embed="rId5" cstate="print"/>
            <a:stretch>
              <a:fillRect/>
            </a:stretch>
          </p:blipFill>
          <p:spPr>
            <a:xfrm>
              <a:off x="8986014" y="3493749"/>
              <a:ext cx="187436" cy="187629"/>
            </a:xfrm>
            <a:prstGeom prst="rect">
              <a:avLst/>
            </a:prstGeom>
          </p:spPr>
        </p:pic>
        <p:sp>
          <p:nvSpPr>
            <p:cNvPr id="32" name="object 18">
              <a:extLst>
                <a:ext uri="{FF2B5EF4-FFF2-40B4-BE49-F238E27FC236}">
                  <a16:creationId xmlns:a16="http://schemas.microsoft.com/office/drawing/2014/main" id="{E6A7742F-3CFE-0F4A-A8D1-C33304BF15A0}"/>
                </a:ext>
              </a:extLst>
            </p:cNvPr>
            <p:cNvSpPr/>
            <p:nvPr/>
          </p:nvSpPr>
          <p:spPr>
            <a:xfrm>
              <a:off x="8473412" y="3216936"/>
              <a:ext cx="633095" cy="589280"/>
            </a:xfrm>
            <a:custGeom>
              <a:avLst/>
              <a:gdLst/>
              <a:ahLst/>
              <a:cxnLst/>
              <a:rect l="l" t="t" r="r" b="b"/>
              <a:pathLst>
                <a:path w="633095" h="589279">
                  <a:moveTo>
                    <a:pt x="495947" y="0"/>
                  </a:moveTo>
                  <a:lnTo>
                    <a:pt x="451755" y="1880"/>
                  </a:lnTo>
                  <a:lnTo>
                    <a:pt x="405615" y="8004"/>
                  </a:lnTo>
                  <a:lnTo>
                    <a:pt x="358992" y="19099"/>
                  </a:lnTo>
                  <a:lnTo>
                    <a:pt x="313351" y="35890"/>
                  </a:lnTo>
                  <a:lnTo>
                    <a:pt x="270158" y="59103"/>
                  </a:lnTo>
                  <a:lnTo>
                    <a:pt x="230877" y="89464"/>
                  </a:lnTo>
                  <a:lnTo>
                    <a:pt x="196973" y="127700"/>
                  </a:lnTo>
                  <a:lnTo>
                    <a:pt x="169913" y="174536"/>
                  </a:lnTo>
                  <a:lnTo>
                    <a:pt x="154997" y="217676"/>
                  </a:lnTo>
                  <a:lnTo>
                    <a:pt x="151983" y="252309"/>
                  </a:lnTo>
                  <a:lnTo>
                    <a:pt x="158854" y="279654"/>
                  </a:lnTo>
                  <a:lnTo>
                    <a:pt x="194180" y="317366"/>
                  </a:lnTo>
                  <a:lnTo>
                    <a:pt x="244843" y="340575"/>
                  </a:lnTo>
                  <a:lnTo>
                    <a:pt x="270884" y="349792"/>
                  </a:lnTo>
                  <a:lnTo>
                    <a:pt x="294708" y="359044"/>
                  </a:lnTo>
                  <a:lnTo>
                    <a:pt x="314300" y="369551"/>
                  </a:lnTo>
                  <a:lnTo>
                    <a:pt x="327641" y="382535"/>
                  </a:lnTo>
                  <a:lnTo>
                    <a:pt x="332716" y="399216"/>
                  </a:lnTo>
                  <a:lnTo>
                    <a:pt x="327507" y="420814"/>
                  </a:lnTo>
                  <a:lnTo>
                    <a:pt x="307052" y="448754"/>
                  </a:lnTo>
                  <a:lnTo>
                    <a:pt x="278509" y="465682"/>
                  </a:lnTo>
                  <a:lnTo>
                    <a:pt x="244820" y="474044"/>
                  </a:lnTo>
                  <a:lnTo>
                    <a:pt x="208927" y="476288"/>
                  </a:lnTo>
                  <a:lnTo>
                    <a:pt x="164873" y="473406"/>
                  </a:lnTo>
                  <a:lnTo>
                    <a:pt x="126825" y="465478"/>
                  </a:lnTo>
                  <a:lnTo>
                    <a:pt x="94992" y="453576"/>
                  </a:lnTo>
                  <a:lnTo>
                    <a:pt x="69583" y="438772"/>
                  </a:lnTo>
                  <a:lnTo>
                    <a:pt x="0" y="564311"/>
                  </a:lnTo>
                  <a:lnTo>
                    <a:pt x="33033" y="574481"/>
                  </a:lnTo>
                  <a:lnTo>
                    <a:pt x="70154" y="581906"/>
                  </a:lnTo>
                  <a:lnTo>
                    <a:pt x="109181" y="586651"/>
                  </a:lnTo>
                  <a:lnTo>
                    <a:pt x="147929" y="588721"/>
                  </a:lnTo>
                  <a:lnTo>
                    <a:pt x="169138" y="588721"/>
                  </a:lnTo>
                  <a:lnTo>
                    <a:pt x="215789" y="585893"/>
                  </a:lnTo>
                  <a:lnTo>
                    <a:pt x="262612" y="578630"/>
                  </a:lnTo>
                  <a:lnTo>
                    <a:pt x="308633" y="566206"/>
                  </a:lnTo>
                  <a:lnTo>
                    <a:pt x="352877" y="547895"/>
                  </a:lnTo>
                  <a:lnTo>
                    <a:pt x="394369" y="522971"/>
                  </a:lnTo>
                  <a:lnTo>
                    <a:pt x="432133" y="490707"/>
                  </a:lnTo>
                  <a:lnTo>
                    <a:pt x="465196" y="450377"/>
                  </a:lnTo>
                  <a:lnTo>
                    <a:pt x="492582" y="401256"/>
                  </a:lnTo>
                  <a:lnTo>
                    <a:pt x="508048" y="355204"/>
                  </a:lnTo>
                  <a:lnTo>
                    <a:pt x="509826" y="318834"/>
                  </a:lnTo>
                  <a:lnTo>
                    <a:pt x="500440" y="290681"/>
                  </a:lnTo>
                  <a:lnTo>
                    <a:pt x="458278" y="253174"/>
                  </a:lnTo>
                  <a:lnTo>
                    <a:pt x="401758" y="230971"/>
                  </a:lnTo>
                  <a:lnTo>
                    <a:pt x="374427" y="221948"/>
                  </a:lnTo>
                  <a:lnTo>
                    <a:pt x="351080" y="212359"/>
                  </a:lnTo>
                  <a:lnTo>
                    <a:pt x="334244" y="200740"/>
                  </a:lnTo>
                  <a:lnTo>
                    <a:pt x="326442" y="185628"/>
                  </a:lnTo>
                  <a:lnTo>
                    <a:pt x="330200" y="165557"/>
                  </a:lnTo>
                  <a:lnTo>
                    <a:pt x="353911" y="136293"/>
                  </a:lnTo>
                  <a:lnTo>
                    <a:pt x="387078" y="120402"/>
                  </a:lnTo>
                  <a:lnTo>
                    <a:pt x="423209" y="113836"/>
                  </a:lnTo>
                  <a:lnTo>
                    <a:pt x="455815" y="112547"/>
                  </a:lnTo>
                  <a:lnTo>
                    <a:pt x="487533" y="114101"/>
                  </a:lnTo>
                  <a:lnTo>
                    <a:pt x="517571" y="118867"/>
                  </a:lnTo>
                  <a:lnTo>
                    <a:pt x="545325" y="126997"/>
                  </a:lnTo>
                  <a:lnTo>
                    <a:pt x="570191" y="138645"/>
                  </a:lnTo>
                  <a:lnTo>
                    <a:pt x="632879" y="21221"/>
                  </a:lnTo>
                  <a:lnTo>
                    <a:pt x="605493" y="12403"/>
                  </a:lnTo>
                  <a:lnTo>
                    <a:pt x="572719" y="5719"/>
                  </a:lnTo>
                  <a:lnTo>
                    <a:pt x="535791" y="1481"/>
                  </a:lnTo>
                  <a:lnTo>
                    <a:pt x="495947" y="0"/>
                  </a:lnTo>
                  <a:close/>
                </a:path>
              </a:pathLst>
            </a:custGeom>
            <a:solidFill>
              <a:srgbClr val="666667"/>
            </a:solidFill>
          </p:spPr>
          <p:txBody>
            <a:bodyPr wrap="square" lIns="0" tIns="0" rIns="0" bIns="0" rtlCol="0"/>
            <a:lstStyle/>
            <a:p>
              <a:endParaRPr/>
            </a:p>
          </p:txBody>
        </p:sp>
        <p:sp>
          <p:nvSpPr>
            <p:cNvPr id="33" name="object 19">
              <a:extLst>
                <a:ext uri="{FF2B5EF4-FFF2-40B4-BE49-F238E27FC236}">
                  <a16:creationId xmlns:a16="http://schemas.microsoft.com/office/drawing/2014/main" id="{48CD2964-D5EC-2342-AE34-C0D8C718CF40}"/>
                </a:ext>
              </a:extLst>
            </p:cNvPr>
            <p:cNvSpPr/>
            <p:nvPr/>
          </p:nvSpPr>
          <p:spPr>
            <a:xfrm>
              <a:off x="8479292" y="3222822"/>
              <a:ext cx="633095" cy="589280"/>
            </a:xfrm>
            <a:custGeom>
              <a:avLst/>
              <a:gdLst/>
              <a:ahLst/>
              <a:cxnLst/>
              <a:rect l="l" t="t" r="r" b="b"/>
              <a:pathLst>
                <a:path w="633095" h="589279">
                  <a:moveTo>
                    <a:pt x="69570" y="438772"/>
                  </a:moveTo>
                  <a:lnTo>
                    <a:pt x="0" y="564299"/>
                  </a:lnTo>
                  <a:lnTo>
                    <a:pt x="33033" y="574471"/>
                  </a:lnTo>
                  <a:lnTo>
                    <a:pt x="70154" y="581898"/>
                  </a:lnTo>
                  <a:lnTo>
                    <a:pt x="109181" y="586643"/>
                  </a:lnTo>
                  <a:lnTo>
                    <a:pt x="147929" y="588708"/>
                  </a:lnTo>
                  <a:lnTo>
                    <a:pt x="169138" y="588708"/>
                  </a:lnTo>
                  <a:lnTo>
                    <a:pt x="215789" y="585880"/>
                  </a:lnTo>
                  <a:lnTo>
                    <a:pt x="262612" y="578617"/>
                  </a:lnTo>
                  <a:lnTo>
                    <a:pt x="308632" y="566193"/>
                  </a:lnTo>
                  <a:lnTo>
                    <a:pt x="352875" y="547882"/>
                  </a:lnTo>
                  <a:lnTo>
                    <a:pt x="394366" y="522958"/>
                  </a:lnTo>
                  <a:lnTo>
                    <a:pt x="432128" y="490694"/>
                  </a:lnTo>
                  <a:lnTo>
                    <a:pt x="443948" y="476275"/>
                  </a:lnTo>
                  <a:lnTo>
                    <a:pt x="208927" y="476275"/>
                  </a:lnTo>
                  <a:lnTo>
                    <a:pt x="164868" y="473396"/>
                  </a:lnTo>
                  <a:lnTo>
                    <a:pt x="126819" y="465472"/>
                  </a:lnTo>
                  <a:lnTo>
                    <a:pt x="94984" y="453574"/>
                  </a:lnTo>
                  <a:lnTo>
                    <a:pt x="69570" y="438772"/>
                  </a:lnTo>
                  <a:close/>
                </a:path>
                <a:path w="633095" h="589279">
                  <a:moveTo>
                    <a:pt x="495947" y="0"/>
                  </a:moveTo>
                  <a:lnTo>
                    <a:pt x="451755" y="1880"/>
                  </a:lnTo>
                  <a:lnTo>
                    <a:pt x="405614" y="8004"/>
                  </a:lnTo>
                  <a:lnTo>
                    <a:pt x="358989" y="19098"/>
                  </a:lnTo>
                  <a:lnTo>
                    <a:pt x="313347" y="35888"/>
                  </a:lnTo>
                  <a:lnTo>
                    <a:pt x="270152" y="59100"/>
                  </a:lnTo>
                  <a:lnTo>
                    <a:pt x="230871" y="89459"/>
                  </a:lnTo>
                  <a:lnTo>
                    <a:pt x="196970" y="127691"/>
                  </a:lnTo>
                  <a:lnTo>
                    <a:pt x="169913" y="174523"/>
                  </a:lnTo>
                  <a:lnTo>
                    <a:pt x="154997" y="217666"/>
                  </a:lnTo>
                  <a:lnTo>
                    <a:pt x="151983" y="252301"/>
                  </a:lnTo>
                  <a:lnTo>
                    <a:pt x="158852" y="279649"/>
                  </a:lnTo>
                  <a:lnTo>
                    <a:pt x="194177" y="317363"/>
                  </a:lnTo>
                  <a:lnTo>
                    <a:pt x="244838" y="340572"/>
                  </a:lnTo>
                  <a:lnTo>
                    <a:pt x="270878" y="349788"/>
                  </a:lnTo>
                  <a:lnTo>
                    <a:pt x="294703" y="359039"/>
                  </a:lnTo>
                  <a:lnTo>
                    <a:pt x="314294" y="369545"/>
                  </a:lnTo>
                  <a:lnTo>
                    <a:pt x="327637" y="382528"/>
                  </a:lnTo>
                  <a:lnTo>
                    <a:pt x="332713" y="399206"/>
                  </a:lnTo>
                  <a:lnTo>
                    <a:pt x="327507" y="420801"/>
                  </a:lnTo>
                  <a:lnTo>
                    <a:pt x="307052" y="448746"/>
                  </a:lnTo>
                  <a:lnTo>
                    <a:pt x="278509" y="465674"/>
                  </a:lnTo>
                  <a:lnTo>
                    <a:pt x="244820" y="474033"/>
                  </a:lnTo>
                  <a:lnTo>
                    <a:pt x="208927" y="476275"/>
                  </a:lnTo>
                  <a:lnTo>
                    <a:pt x="443948" y="476275"/>
                  </a:lnTo>
                  <a:lnTo>
                    <a:pt x="465188" y="450364"/>
                  </a:lnTo>
                  <a:lnTo>
                    <a:pt x="492569" y="401243"/>
                  </a:lnTo>
                  <a:lnTo>
                    <a:pt x="508036" y="355191"/>
                  </a:lnTo>
                  <a:lnTo>
                    <a:pt x="509814" y="318822"/>
                  </a:lnTo>
                  <a:lnTo>
                    <a:pt x="500430" y="290670"/>
                  </a:lnTo>
                  <a:lnTo>
                    <a:pt x="458270" y="253165"/>
                  </a:lnTo>
                  <a:lnTo>
                    <a:pt x="401753" y="230963"/>
                  </a:lnTo>
                  <a:lnTo>
                    <a:pt x="374423" y="221941"/>
                  </a:lnTo>
                  <a:lnTo>
                    <a:pt x="351078" y="212352"/>
                  </a:lnTo>
                  <a:lnTo>
                    <a:pt x="334243" y="200732"/>
                  </a:lnTo>
                  <a:lnTo>
                    <a:pt x="326442" y="185617"/>
                  </a:lnTo>
                  <a:lnTo>
                    <a:pt x="330200" y="165544"/>
                  </a:lnTo>
                  <a:lnTo>
                    <a:pt x="353911" y="136280"/>
                  </a:lnTo>
                  <a:lnTo>
                    <a:pt x="387078" y="120389"/>
                  </a:lnTo>
                  <a:lnTo>
                    <a:pt x="423209" y="113823"/>
                  </a:lnTo>
                  <a:lnTo>
                    <a:pt x="455815" y="112534"/>
                  </a:lnTo>
                  <a:lnTo>
                    <a:pt x="584123" y="112534"/>
                  </a:lnTo>
                  <a:lnTo>
                    <a:pt x="632879" y="21196"/>
                  </a:lnTo>
                  <a:lnTo>
                    <a:pt x="605488" y="12387"/>
                  </a:lnTo>
                  <a:lnTo>
                    <a:pt x="572714" y="5711"/>
                  </a:lnTo>
                  <a:lnTo>
                    <a:pt x="535790" y="1479"/>
                  </a:lnTo>
                  <a:lnTo>
                    <a:pt x="495947" y="0"/>
                  </a:lnTo>
                  <a:close/>
                </a:path>
                <a:path w="633095" h="589279">
                  <a:moveTo>
                    <a:pt x="584123" y="112534"/>
                  </a:moveTo>
                  <a:lnTo>
                    <a:pt x="455815" y="112534"/>
                  </a:lnTo>
                  <a:lnTo>
                    <a:pt x="487531" y="114090"/>
                  </a:lnTo>
                  <a:lnTo>
                    <a:pt x="517566" y="118859"/>
                  </a:lnTo>
                  <a:lnTo>
                    <a:pt x="545319" y="126990"/>
                  </a:lnTo>
                  <a:lnTo>
                    <a:pt x="570191" y="138633"/>
                  </a:lnTo>
                  <a:lnTo>
                    <a:pt x="584123" y="112534"/>
                  </a:lnTo>
                  <a:close/>
                </a:path>
              </a:pathLst>
            </a:custGeom>
            <a:solidFill>
              <a:srgbClr val="6D6E71"/>
            </a:solidFill>
          </p:spPr>
          <p:txBody>
            <a:bodyPr wrap="square" lIns="0" tIns="0" rIns="0" bIns="0" rtlCol="0"/>
            <a:lstStyle/>
            <a:p>
              <a:endParaRPr dirty="0"/>
            </a:p>
          </p:txBody>
        </p:sp>
        <p:pic>
          <p:nvPicPr>
            <p:cNvPr id="34" name="object 20">
              <a:extLst>
                <a:ext uri="{FF2B5EF4-FFF2-40B4-BE49-F238E27FC236}">
                  <a16:creationId xmlns:a16="http://schemas.microsoft.com/office/drawing/2014/main" id="{7D9D1B36-001A-FC4A-B31B-53AA6125616E}"/>
                </a:ext>
              </a:extLst>
            </p:cNvPr>
            <p:cNvPicPr/>
            <p:nvPr/>
          </p:nvPicPr>
          <p:blipFill>
            <a:blip r:embed="rId6" cstate="print"/>
            <a:stretch>
              <a:fillRect/>
            </a:stretch>
          </p:blipFill>
          <p:spPr>
            <a:xfrm>
              <a:off x="8379511" y="3191954"/>
              <a:ext cx="173558" cy="201853"/>
            </a:xfrm>
            <a:prstGeom prst="rect">
              <a:avLst/>
            </a:prstGeom>
          </p:spPr>
        </p:pic>
        <p:pic>
          <p:nvPicPr>
            <p:cNvPr id="37" name="object 21">
              <a:extLst>
                <a:ext uri="{FF2B5EF4-FFF2-40B4-BE49-F238E27FC236}">
                  <a16:creationId xmlns:a16="http://schemas.microsoft.com/office/drawing/2014/main" id="{D12BEBA1-DAA0-9A46-A02F-F1A514F4588E}"/>
                </a:ext>
              </a:extLst>
            </p:cNvPr>
            <p:cNvPicPr/>
            <p:nvPr/>
          </p:nvPicPr>
          <p:blipFill>
            <a:blip r:embed="rId7" cstate="print"/>
            <a:stretch>
              <a:fillRect/>
            </a:stretch>
          </p:blipFill>
          <p:spPr>
            <a:xfrm>
              <a:off x="8570578" y="3185200"/>
              <a:ext cx="206755" cy="198080"/>
            </a:xfrm>
            <a:prstGeom prst="rect">
              <a:avLst/>
            </a:prstGeom>
          </p:spPr>
        </p:pic>
        <p:pic>
          <p:nvPicPr>
            <p:cNvPr id="38" name="object 22">
              <a:extLst>
                <a:ext uri="{FF2B5EF4-FFF2-40B4-BE49-F238E27FC236}">
                  <a16:creationId xmlns:a16="http://schemas.microsoft.com/office/drawing/2014/main" id="{CB508B82-9A1C-AE40-A88E-987664A2636F}"/>
                </a:ext>
              </a:extLst>
            </p:cNvPr>
            <p:cNvPicPr/>
            <p:nvPr/>
          </p:nvPicPr>
          <p:blipFill>
            <a:blip r:embed="rId8" cstate="print"/>
            <a:stretch>
              <a:fillRect/>
            </a:stretch>
          </p:blipFill>
          <p:spPr>
            <a:xfrm>
              <a:off x="8224500" y="3201670"/>
              <a:ext cx="163982" cy="619810"/>
            </a:xfrm>
            <a:prstGeom prst="rect">
              <a:avLst/>
            </a:prstGeom>
          </p:spPr>
        </p:pic>
        <p:pic>
          <p:nvPicPr>
            <p:cNvPr id="39" name="object 23">
              <a:extLst>
                <a:ext uri="{FF2B5EF4-FFF2-40B4-BE49-F238E27FC236}">
                  <a16:creationId xmlns:a16="http://schemas.microsoft.com/office/drawing/2014/main" id="{1876A6FF-FA90-A640-9F03-D87D4F801C04}"/>
                </a:ext>
              </a:extLst>
            </p:cNvPr>
            <p:cNvPicPr/>
            <p:nvPr/>
          </p:nvPicPr>
          <p:blipFill>
            <a:blip r:embed="rId9" cstate="print"/>
            <a:stretch>
              <a:fillRect/>
            </a:stretch>
          </p:blipFill>
          <p:spPr>
            <a:xfrm>
              <a:off x="8092811" y="3222823"/>
              <a:ext cx="180708" cy="84543"/>
            </a:xfrm>
            <a:prstGeom prst="rect">
              <a:avLst/>
            </a:prstGeom>
          </p:spPr>
        </p:pic>
        <p:pic>
          <p:nvPicPr>
            <p:cNvPr id="40" name="object 24">
              <a:extLst>
                <a:ext uri="{FF2B5EF4-FFF2-40B4-BE49-F238E27FC236}">
                  <a16:creationId xmlns:a16="http://schemas.microsoft.com/office/drawing/2014/main" id="{3AA0201E-4B46-0242-B2F1-2A08FB362E65}"/>
                </a:ext>
              </a:extLst>
            </p:cNvPr>
            <p:cNvPicPr/>
            <p:nvPr/>
          </p:nvPicPr>
          <p:blipFill>
            <a:blip r:embed="rId10" cstate="print"/>
            <a:stretch>
              <a:fillRect/>
            </a:stretch>
          </p:blipFill>
          <p:spPr>
            <a:xfrm>
              <a:off x="8059914" y="3227330"/>
              <a:ext cx="235523" cy="332955"/>
            </a:xfrm>
            <a:prstGeom prst="rect">
              <a:avLst/>
            </a:prstGeom>
          </p:spPr>
        </p:pic>
        <p:pic>
          <p:nvPicPr>
            <p:cNvPr id="41" name="object 25">
              <a:extLst>
                <a:ext uri="{FF2B5EF4-FFF2-40B4-BE49-F238E27FC236}">
                  <a16:creationId xmlns:a16="http://schemas.microsoft.com/office/drawing/2014/main" id="{AB846CBB-FE31-BC45-80FB-FD8304368659}"/>
                </a:ext>
              </a:extLst>
            </p:cNvPr>
            <p:cNvPicPr/>
            <p:nvPr/>
          </p:nvPicPr>
          <p:blipFill>
            <a:blip r:embed="rId11" cstate="print"/>
            <a:stretch>
              <a:fillRect/>
            </a:stretch>
          </p:blipFill>
          <p:spPr>
            <a:xfrm>
              <a:off x="9165992" y="3490181"/>
              <a:ext cx="315309" cy="194767"/>
            </a:xfrm>
            <a:prstGeom prst="rect">
              <a:avLst/>
            </a:prstGeom>
          </p:spPr>
        </p:pic>
      </p:grpSp>
      <p:cxnSp>
        <p:nvCxnSpPr>
          <p:cNvPr id="4" name="Connecteur droit 3">
            <a:extLst>
              <a:ext uri="{FF2B5EF4-FFF2-40B4-BE49-F238E27FC236}">
                <a16:creationId xmlns:a16="http://schemas.microsoft.com/office/drawing/2014/main" id="{3A307D27-5F2A-5741-9291-5966BAD32F67}"/>
              </a:ext>
            </a:extLst>
          </p:cNvPr>
          <p:cNvCxnSpPr>
            <a:cxnSpLocks/>
          </p:cNvCxnSpPr>
          <p:nvPr/>
        </p:nvCxnSpPr>
        <p:spPr>
          <a:xfrm flipH="1">
            <a:off x="2965767" y="2092963"/>
            <a:ext cx="2" cy="4765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881BBA6A-0766-2A43-BAF0-AE67FB96F843}"/>
              </a:ext>
            </a:extLst>
          </p:cNvPr>
          <p:cNvCxnSpPr>
            <a:cxnSpLocks/>
          </p:cNvCxnSpPr>
          <p:nvPr/>
        </p:nvCxnSpPr>
        <p:spPr>
          <a:xfrm>
            <a:off x="6095850" y="2054960"/>
            <a:ext cx="150" cy="480304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97DB4CF7-46A6-054B-AB39-64406746BA1C}"/>
              </a:ext>
            </a:extLst>
          </p:cNvPr>
          <p:cNvCxnSpPr>
            <a:cxnSpLocks/>
          </p:cNvCxnSpPr>
          <p:nvPr/>
        </p:nvCxnSpPr>
        <p:spPr>
          <a:xfrm>
            <a:off x="9199805" y="2054960"/>
            <a:ext cx="0" cy="480304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63662A8-C319-D04E-B885-D2541C4EBC2D}"/>
              </a:ext>
            </a:extLst>
          </p:cNvPr>
          <p:cNvSpPr/>
          <p:nvPr/>
        </p:nvSpPr>
        <p:spPr>
          <a:xfrm>
            <a:off x="13575" y="4843022"/>
            <a:ext cx="2937216" cy="2062103"/>
          </a:xfrm>
          <a:prstGeom prst="rect">
            <a:avLst/>
          </a:prstGeom>
        </p:spPr>
        <p:txBody>
          <a:bodyPr wrap="square">
            <a:spAutoFit/>
          </a:bodyPr>
          <a:lstStyle/>
          <a:p>
            <a:pPr algn="just"/>
            <a:r>
              <a:rPr lang="fr-FR" sz="800" b="0" i="0" dirty="0">
                <a:solidFill>
                  <a:srgbClr val="000000"/>
                </a:solidFill>
                <a:effectLst/>
                <a:latin typeface="HelveticaNeue-LightCond" pitchFamily="50" charset="0"/>
              </a:rPr>
              <a:t>Le système STM est le plus puissant du catalogue NEXO. Il est</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basé sur le concept de </a:t>
            </a:r>
            <a:r>
              <a:rPr lang="fr-FR" sz="800" b="0" i="0" dirty="0" err="1">
                <a:solidFill>
                  <a:srgbClr val="000000"/>
                </a:solidFill>
                <a:effectLst/>
                <a:latin typeface="HelveticaNeue-LightCond" pitchFamily="50" charset="0"/>
              </a:rPr>
              <a:t>Scale</a:t>
            </a:r>
            <a:r>
              <a:rPr lang="fr-FR" sz="800" b="0" i="0" dirty="0">
                <a:solidFill>
                  <a:srgbClr val="000000"/>
                </a:solidFill>
                <a:effectLst/>
                <a:latin typeface="HelveticaNeue-LightCond" pitchFamily="50" charset="0"/>
              </a:rPr>
              <a:t> </a:t>
            </a:r>
            <a:r>
              <a:rPr lang="fr-FR" sz="800" b="0" i="0" dirty="0" err="1">
                <a:solidFill>
                  <a:srgbClr val="000000"/>
                </a:solidFill>
                <a:effectLst/>
                <a:latin typeface="HelveticaNeue-LightCond" pitchFamily="50" charset="0"/>
              </a:rPr>
              <a:t>Through</a:t>
            </a:r>
            <a:r>
              <a:rPr lang="fr-FR" sz="800" b="0" i="0" dirty="0">
                <a:solidFill>
                  <a:srgbClr val="000000"/>
                </a:solidFill>
                <a:effectLst/>
                <a:latin typeface="HelveticaNeue-LightCond" pitchFamily="50" charset="0"/>
              </a:rPr>
              <a:t> </a:t>
            </a:r>
            <a:r>
              <a:rPr lang="fr-FR" sz="800" b="0" i="0" dirty="0" err="1">
                <a:solidFill>
                  <a:srgbClr val="000000"/>
                </a:solidFill>
                <a:effectLst/>
                <a:latin typeface="HelveticaNeue-LightCond" pitchFamily="50" charset="0"/>
              </a:rPr>
              <a:t>Modularity</a:t>
            </a:r>
            <a:r>
              <a:rPr lang="fr-FR" sz="800" b="0" i="0" dirty="0">
                <a:solidFill>
                  <a:srgbClr val="000000"/>
                </a:solidFill>
                <a:effectLst/>
                <a:latin typeface="HelveticaNeue-LightCond" pitchFamily="50" charset="0"/>
              </a:rPr>
              <a:t>, et permet aux</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concepteurs de configurer des systèmes à partir de quatre modules</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compacts de dimensions proportionnelles : Main, Bass, </a:t>
            </a:r>
            <a:r>
              <a:rPr lang="fr-FR" sz="800" b="0" i="0" dirty="0" err="1">
                <a:solidFill>
                  <a:srgbClr val="000000"/>
                </a:solidFill>
                <a:effectLst/>
                <a:latin typeface="HelveticaNeue-LightCond" pitchFamily="50" charset="0"/>
              </a:rPr>
              <a:t>Sub</a:t>
            </a:r>
            <a:r>
              <a:rPr lang="fr-FR" sz="800" b="0" i="0" dirty="0">
                <a:solidFill>
                  <a:srgbClr val="000000"/>
                </a:solidFill>
                <a:effectLst/>
                <a:latin typeface="HelveticaNeue-LightCond" pitchFamily="50" charset="0"/>
              </a:rPr>
              <a:t> et Omni.</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Le STM représente une avancée importante dans la technologie des</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line </a:t>
            </a:r>
            <a:r>
              <a:rPr lang="fr-FR" sz="800" b="0" i="0" dirty="0" err="1">
                <a:solidFill>
                  <a:srgbClr val="000000"/>
                </a:solidFill>
                <a:effectLst/>
                <a:latin typeface="HelveticaNeue-LightCond" pitchFamily="50" charset="0"/>
              </a:rPr>
              <a:t>arrays</a:t>
            </a:r>
            <a:r>
              <a:rPr lang="fr-FR" sz="800" b="0" i="0" dirty="0">
                <a:solidFill>
                  <a:srgbClr val="000000"/>
                </a:solidFill>
                <a:effectLst/>
                <a:latin typeface="HelveticaNeue-LightCond" pitchFamily="50" charset="0"/>
              </a:rPr>
              <a:t>, et intègre un certain nombre de brevets développés par</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NEXO. Citons notamment un réflecteur hyperbolique 3D assurant</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la sommation des aigus sans interférence, une tubulure acoustique</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assurant une circulation d’air régulière dans l’évent du module </a:t>
            </a:r>
            <a:r>
              <a:rPr lang="fr-FR" sz="800" b="0" i="0" dirty="0" err="1">
                <a:solidFill>
                  <a:srgbClr val="000000"/>
                </a:solidFill>
                <a:effectLst/>
                <a:latin typeface="HelveticaNeue-LightCond" pitchFamily="50" charset="0"/>
              </a:rPr>
              <a:t>Sub</a:t>
            </a:r>
            <a:r>
              <a:rPr lang="fr-FR" sz="800" b="0" i="0" dirty="0">
                <a:solidFill>
                  <a:srgbClr val="000000"/>
                </a:solidFill>
                <a:effectLst/>
                <a:latin typeface="HelveticaNeue-LightCond" pitchFamily="50" charset="0"/>
              </a:rPr>
              <a:t>,</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un évent de conception nouvelle donnant une meilleure efficacité</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dans les modules Omni et Main, ainsi que la technologie brevetée</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CCD assurant une dispersion horizontale variable dans le module</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Omni, sans oublier d’importantes innovations au niveau du rigging</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a:t>
            </a:r>
            <a:r>
              <a:rPr lang="fr-FR" sz="800" b="0" i="0" dirty="0" err="1">
                <a:solidFill>
                  <a:srgbClr val="000000"/>
                </a:solidFill>
                <a:effectLst/>
                <a:latin typeface="HelveticaNeue-LightCond" pitchFamily="50" charset="0"/>
              </a:rPr>
              <a:t>PistonRig</a:t>
            </a:r>
            <a:r>
              <a:rPr lang="fr-FR" sz="800" b="0" i="0" dirty="0">
                <a:solidFill>
                  <a:srgbClr val="000000"/>
                </a:solidFill>
                <a:effectLst/>
                <a:latin typeface="HelveticaNeue-LightCond" pitchFamily="50" charset="0"/>
              </a:rPr>
              <a:t>™, </a:t>
            </a:r>
            <a:r>
              <a:rPr lang="fr-FR" sz="800" b="0" i="0" dirty="0" err="1">
                <a:solidFill>
                  <a:srgbClr val="000000"/>
                </a:solidFill>
                <a:effectLst/>
                <a:latin typeface="HelveticaNeue-LightCond" pitchFamily="50" charset="0"/>
              </a:rPr>
              <a:t>REDLock</a:t>
            </a:r>
            <a:r>
              <a:rPr lang="fr-FR" sz="800" b="0" i="0" dirty="0">
                <a:solidFill>
                  <a:srgbClr val="000000"/>
                </a:solidFill>
                <a:effectLst/>
                <a:latin typeface="HelveticaNeue-LightCond" pitchFamily="50" charset="0"/>
              </a:rPr>
              <a:t>™ et </a:t>
            </a:r>
            <a:r>
              <a:rPr lang="fr-FR" sz="800" b="0" i="0" dirty="0" err="1">
                <a:solidFill>
                  <a:srgbClr val="000000"/>
                </a:solidFill>
                <a:effectLst/>
                <a:latin typeface="HelveticaNeue-LightCond" pitchFamily="50" charset="0"/>
              </a:rPr>
              <a:t>CompassRig</a:t>
            </a:r>
            <a:r>
              <a:rPr lang="fr-FR" sz="800" b="0" i="0" dirty="0">
                <a:solidFill>
                  <a:srgbClr val="000000"/>
                </a:solidFill>
                <a:effectLst/>
                <a:latin typeface="HelveticaNeue-LightCond" pitchFamily="50" charset="0"/>
              </a:rPr>
              <a:t>™), permettant à une</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seule personne de gérer en toute sécurité les aspects techniques de</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l’accroche du système.</a:t>
            </a:r>
            <a:r>
              <a:rPr lang="fr-FR" sz="800" dirty="0">
                <a:latin typeface="HelveticaNeue-LightCond" pitchFamily="50" charset="0"/>
              </a:rPr>
              <a:t> </a:t>
            </a:r>
            <a:r>
              <a:rPr lang="en-US" sz="800" b="0" i="0" dirty="0">
                <a:solidFill>
                  <a:srgbClr val="242021"/>
                </a:solidFill>
                <a:effectLst/>
                <a:latin typeface="HelveticaNeue-LightCond" pitchFamily="50" charset="0"/>
              </a:rPr>
              <a:t>.</a:t>
            </a:r>
            <a:r>
              <a:rPr lang="en-US" sz="800" dirty="0">
                <a:latin typeface="HelveticaNeue-LightCond" pitchFamily="50" charset="0"/>
              </a:rPr>
              <a:t> </a:t>
            </a:r>
            <a:endParaRPr lang="fr-FR" sz="800" dirty="0">
              <a:latin typeface="HelveticaNeue-LightCond" pitchFamily="50" charset="0"/>
              <a:cs typeface="Arial" panose="020B0604020202020204" pitchFamily="34" charset="0"/>
            </a:endParaRPr>
          </a:p>
        </p:txBody>
      </p:sp>
      <p:sp>
        <p:nvSpPr>
          <p:cNvPr id="10" name="Rectangle 9">
            <a:extLst>
              <a:ext uri="{FF2B5EF4-FFF2-40B4-BE49-F238E27FC236}">
                <a16:creationId xmlns:a16="http://schemas.microsoft.com/office/drawing/2014/main" id="{3609C62B-A3A7-9F4A-8859-A04B6210A8CC}"/>
              </a:ext>
            </a:extLst>
          </p:cNvPr>
          <p:cNvSpPr/>
          <p:nvPr/>
        </p:nvSpPr>
        <p:spPr>
          <a:xfrm>
            <a:off x="3033443" y="5146552"/>
            <a:ext cx="3021153" cy="1446550"/>
          </a:xfrm>
          <a:prstGeom prst="rect">
            <a:avLst/>
          </a:prstGeom>
        </p:spPr>
        <p:txBody>
          <a:bodyPr wrap="square">
            <a:spAutoFit/>
          </a:bodyPr>
          <a:lstStyle/>
          <a:p>
            <a:pPr algn="just"/>
            <a:r>
              <a:rPr lang="fr-FR" sz="800" b="0" i="0" dirty="0">
                <a:solidFill>
                  <a:srgbClr val="242021"/>
                </a:solidFill>
                <a:effectLst/>
                <a:latin typeface="HelveticaNeue-LightCond" pitchFamily="50" charset="0"/>
                <a:cs typeface="Arial" panose="020B0604020202020204" pitchFamily="34" charset="0"/>
              </a:rPr>
              <a:t>La série GEO M comprend trois systèmes : GEO M6, M10 et M12 - chacun avec une dispersion horizontale variable et chacun avec un caisson de basses dédié et de taille proportionnelle. Comme les trois systèmes partagent la même signature sonore, il est facile de combiner les systèmes GEO Ms dans une même application, par exemple GEO M12 pour la PA principale et GEO M10 pour les retards. Les caissons de basses MSUB12, MSUB15 et MSUB18 étendent la réponse du système jusqu'à 45Hz, 40Hz et 32Hz respectivement et les contrôleurs TD NEXO NXAMPMK2 fournissent une solution d'alimentation et de traitement flexible et rentable. Un seul amplificateur à 4 canaux peut alimenter jusqu'à 16 caissons et des préréglages sont disponibles instantanément pour tous les caissons NEXO. </a:t>
            </a:r>
            <a:endParaRPr lang="fr-FR" sz="1200" dirty="0">
              <a:latin typeface="HelveticaNeue-LightCond" pitchFamily="50" charset="0"/>
              <a:cs typeface="Arial" panose="020B0604020202020204" pitchFamily="34" charset="0"/>
            </a:endParaRPr>
          </a:p>
        </p:txBody>
      </p:sp>
      <p:sp>
        <p:nvSpPr>
          <p:cNvPr id="18" name="Rectangle 17">
            <a:extLst>
              <a:ext uri="{FF2B5EF4-FFF2-40B4-BE49-F238E27FC236}">
                <a16:creationId xmlns:a16="http://schemas.microsoft.com/office/drawing/2014/main" id="{B6E463B1-49C2-F342-936F-22EF6888B1CF}"/>
              </a:ext>
            </a:extLst>
          </p:cNvPr>
          <p:cNvSpPr/>
          <p:nvPr/>
        </p:nvSpPr>
        <p:spPr>
          <a:xfrm>
            <a:off x="6148628" y="5140912"/>
            <a:ext cx="3013525" cy="1323439"/>
          </a:xfrm>
          <a:prstGeom prst="rect">
            <a:avLst/>
          </a:prstGeom>
        </p:spPr>
        <p:txBody>
          <a:bodyPr wrap="square">
            <a:spAutoFit/>
          </a:bodyPr>
          <a:lstStyle/>
          <a:p>
            <a:pPr algn="just"/>
            <a:r>
              <a:rPr lang="fr-FR" sz="800" b="0" i="0" dirty="0">
                <a:solidFill>
                  <a:srgbClr val="000000"/>
                </a:solidFill>
                <a:effectLst/>
                <a:latin typeface="HelveticaNeue-LightCond" pitchFamily="50" charset="0"/>
              </a:rPr>
              <a:t>La Série GEO S12-ST étend dans le secteur des </a:t>
            </a:r>
            <a:r>
              <a:rPr lang="fr-FR" sz="800" b="0" i="0" dirty="0" err="1">
                <a:solidFill>
                  <a:srgbClr val="000000"/>
                </a:solidFill>
                <a:effectLst/>
                <a:latin typeface="HelveticaNeue-LightCond" pitchFamily="50" charset="0"/>
              </a:rPr>
              <a:t>arrays</a:t>
            </a:r>
            <a:r>
              <a:rPr lang="fr-FR" sz="800" b="0" i="0" dirty="0">
                <a:solidFill>
                  <a:srgbClr val="000000"/>
                </a:solidFill>
                <a:effectLst/>
                <a:latin typeface="HelveticaNeue-LightCond" pitchFamily="50" charset="0"/>
              </a:rPr>
              <a:t> horizontaux</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la réputation globale de NEXO dans le domaine de la conception</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d’</a:t>
            </a:r>
            <a:r>
              <a:rPr lang="fr-FR" sz="800" b="0" i="0" dirty="0" err="1">
                <a:solidFill>
                  <a:srgbClr val="000000"/>
                </a:solidFill>
                <a:effectLst/>
                <a:latin typeface="HelveticaNeue-LightCond" pitchFamily="50" charset="0"/>
              </a:rPr>
              <a:t>arrays</a:t>
            </a:r>
            <a:r>
              <a:rPr lang="fr-FR" sz="800" b="0" i="0" dirty="0">
                <a:solidFill>
                  <a:srgbClr val="000000"/>
                </a:solidFill>
                <a:effectLst/>
                <a:latin typeface="HelveticaNeue-LightCond" pitchFamily="50" charset="0"/>
              </a:rPr>
              <a:t> verticaux avancés. Les modules S1210-ST (au coffret</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légèrement fuyant vers l’arrière) et le S1230 (au coffret plus étroit</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vers l’arrière, pour autoriser une angulation plus prononcée en line</a:t>
            </a:r>
            <a:br>
              <a:rPr lang="fr-FR" sz="800" b="0" i="0" dirty="0">
                <a:solidFill>
                  <a:srgbClr val="000000"/>
                </a:solidFill>
                <a:effectLst/>
                <a:latin typeface="HelveticaNeue-LightCond" pitchFamily="50" charset="0"/>
              </a:rPr>
            </a:br>
            <a:r>
              <a:rPr lang="fr-FR" sz="800" b="0" i="0" dirty="0" err="1">
                <a:solidFill>
                  <a:srgbClr val="000000"/>
                </a:solidFill>
                <a:effectLst/>
                <a:latin typeface="HelveticaNeue-LightCond" pitchFamily="50" charset="0"/>
              </a:rPr>
              <a:t>array</a:t>
            </a:r>
            <a:r>
              <a:rPr lang="fr-FR" sz="800" b="0" i="0" dirty="0">
                <a:solidFill>
                  <a:srgbClr val="000000"/>
                </a:solidFill>
                <a:effectLst/>
                <a:latin typeface="HelveticaNeue-LightCond" pitchFamily="50" charset="0"/>
              </a:rPr>
              <a:t>) se caractérisent par une portée exceptionnelle, ce qui en</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fait un choix judicieux pour des installations en stade. Une gamme</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complète d’accessoires permet d’accrocher des </a:t>
            </a:r>
            <a:r>
              <a:rPr lang="fr-FR" sz="800" b="0" i="0" dirty="0" err="1">
                <a:solidFill>
                  <a:srgbClr val="000000"/>
                </a:solidFill>
                <a:effectLst/>
                <a:latin typeface="HelveticaNeue-LightCond" pitchFamily="50" charset="0"/>
              </a:rPr>
              <a:t>arrays</a:t>
            </a:r>
            <a:r>
              <a:rPr lang="fr-FR" sz="800" b="0" i="0" dirty="0">
                <a:solidFill>
                  <a:srgbClr val="000000"/>
                </a:solidFill>
                <a:effectLst/>
                <a:latin typeface="HelveticaNeue-LightCond" pitchFamily="50" charset="0"/>
              </a:rPr>
              <a:t> d’enceintes</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S12-ST avec une grande précision et une souplesse inégalée, sans</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compromis sonore relatif à l’architecture ou à l’acoustique de la salle</a:t>
            </a:r>
            <a:r>
              <a:rPr lang="fr-FR" sz="800" dirty="0">
                <a:solidFill>
                  <a:srgbClr val="000000"/>
                </a:solidFill>
                <a:latin typeface="HelveticaNeue-LightCond" pitchFamily="50" charset="0"/>
                <a:cs typeface="Arial" panose="020B0604020202020204" pitchFamily="34" charset="0"/>
              </a:rPr>
              <a:t>.</a:t>
            </a:r>
            <a:endParaRPr lang="fr-FR" sz="800" dirty="0">
              <a:latin typeface="HelveticaNeue-LightCond" pitchFamily="50" charset="0"/>
              <a:cs typeface="Arial" panose="020B0604020202020204" pitchFamily="34" charset="0"/>
            </a:endParaRPr>
          </a:p>
        </p:txBody>
      </p:sp>
      <p:sp>
        <p:nvSpPr>
          <p:cNvPr id="19" name="Rectangle 18">
            <a:extLst>
              <a:ext uri="{FF2B5EF4-FFF2-40B4-BE49-F238E27FC236}">
                <a16:creationId xmlns:a16="http://schemas.microsoft.com/office/drawing/2014/main" id="{B9FA040C-EBF5-1844-A982-3D0EC89804A9}"/>
              </a:ext>
            </a:extLst>
          </p:cNvPr>
          <p:cNvSpPr/>
          <p:nvPr/>
        </p:nvSpPr>
        <p:spPr>
          <a:xfrm>
            <a:off x="9349836" y="5146552"/>
            <a:ext cx="2730684" cy="1015663"/>
          </a:xfrm>
          <a:prstGeom prst="rect">
            <a:avLst/>
          </a:prstGeom>
        </p:spPr>
        <p:txBody>
          <a:bodyPr wrap="square">
            <a:spAutoFit/>
          </a:bodyPr>
          <a:lstStyle/>
          <a:p>
            <a:r>
              <a:rPr lang="fr-FR" sz="800" b="0" i="0" dirty="0">
                <a:solidFill>
                  <a:srgbClr val="242021"/>
                </a:solidFill>
                <a:effectLst/>
                <a:latin typeface="HelveticaNeue-LightCond" pitchFamily="50" charset="0"/>
              </a:rPr>
              <a:t>Le volume sans larsen est la caractéristique déterminante du NEXO 45N12 révolutionnaire, qui apporte tous les avantages de la technologie linéaire au monitoring de scène. Intégrant un certain nombre de technologies révolutionnaires, le 45N12 offre aux musiciens, aux entrepreneurs et aux sociétés de location une solution unique et évolutive pour tous leurs besoins en matière de monitoring.</a:t>
            </a:r>
            <a:br>
              <a:rPr lang="en-US" sz="1200" dirty="0"/>
            </a:br>
            <a:endParaRPr lang="fr-FR" sz="1200" dirty="0">
              <a:latin typeface="Arial" panose="020B0604020202020204" pitchFamily="34" charset="0"/>
              <a:cs typeface="Arial" panose="020B0604020202020204" pitchFamily="34" charset="0"/>
            </a:endParaRPr>
          </a:p>
        </p:txBody>
      </p:sp>
      <p:pic>
        <p:nvPicPr>
          <p:cNvPr id="15" name="Image 14" descr="Une image contenant texte, clipart&#10;&#10;Description générée automatiquement">
            <a:extLst>
              <a:ext uri="{FF2B5EF4-FFF2-40B4-BE49-F238E27FC236}">
                <a16:creationId xmlns:a16="http://schemas.microsoft.com/office/drawing/2014/main" id="{256B8F1D-DD21-4984-A30D-07CA98FEA616}"/>
              </a:ext>
            </a:extLst>
          </p:cNvPr>
          <p:cNvPicPr>
            <a:picLocks noChangeAspect="1"/>
          </p:cNvPicPr>
          <p:nvPr/>
        </p:nvPicPr>
        <p:blipFill>
          <a:blip r:embed="rId12"/>
          <a:stretch>
            <a:fillRect/>
          </a:stretch>
        </p:blipFill>
        <p:spPr>
          <a:xfrm>
            <a:off x="1168881" y="2973437"/>
            <a:ext cx="1676960" cy="515652"/>
          </a:xfrm>
          <a:prstGeom prst="rect">
            <a:avLst/>
          </a:prstGeom>
        </p:spPr>
      </p:pic>
      <p:pic>
        <p:nvPicPr>
          <p:cNvPr id="25" name="Image 24">
            <a:extLst>
              <a:ext uri="{FF2B5EF4-FFF2-40B4-BE49-F238E27FC236}">
                <a16:creationId xmlns:a16="http://schemas.microsoft.com/office/drawing/2014/main" id="{E05892D5-CB65-4EBC-AB0E-E4DB09FB574D}"/>
              </a:ext>
            </a:extLst>
          </p:cNvPr>
          <p:cNvPicPr>
            <a:picLocks noChangeAspect="1"/>
          </p:cNvPicPr>
          <p:nvPr/>
        </p:nvPicPr>
        <p:blipFill>
          <a:blip r:embed="rId13"/>
          <a:stretch>
            <a:fillRect/>
          </a:stretch>
        </p:blipFill>
        <p:spPr>
          <a:xfrm>
            <a:off x="4581257" y="2507971"/>
            <a:ext cx="1069848" cy="847344"/>
          </a:xfrm>
          <a:prstGeom prst="rect">
            <a:avLst/>
          </a:prstGeom>
        </p:spPr>
      </p:pic>
      <p:pic>
        <p:nvPicPr>
          <p:cNvPr id="27" name="Image 26">
            <a:extLst>
              <a:ext uri="{FF2B5EF4-FFF2-40B4-BE49-F238E27FC236}">
                <a16:creationId xmlns:a16="http://schemas.microsoft.com/office/drawing/2014/main" id="{44EB5B77-D490-43CD-84A0-B024637D7E4A}"/>
              </a:ext>
            </a:extLst>
          </p:cNvPr>
          <p:cNvPicPr>
            <a:picLocks noChangeAspect="1"/>
          </p:cNvPicPr>
          <p:nvPr/>
        </p:nvPicPr>
        <p:blipFill>
          <a:blip r:embed="rId14"/>
          <a:stretch>
            <a:fillRect/>
          </a:stretch>
        </p:blipFill>
        <p:spPr>
          <a:xfrm>
            <a:off x="10113895" y="2386476"/>
            <a:ext cx="1082582" cy="756183"/>
          </a:xfrm>
          <a:prstGeom prst="rect">
            <a:avLst/>
          </a:prstGeom>
        </p:spPr>
      </p:pic>
      <p:pic>
        <p:nvPicPr>
          <p:cNvPr id="46" name="Image 45" descr="Une image contenant équipement électronique, boîtier&#10;&#10;Description générée automatiquement">
            <a:extLst>
              <a:ext uri="{FF2B5EF4-FFF2-40B4-BE49-F238E27FC236}">
                <a16:creationId xmlns:a16="http://schemas.microsoft.com/office/drawing/2014/main" id="{284930EF-A442-4837-A656-A9B68E666123}"/>
              </a:ext>
            </a:extLst>
          </p:cNvPr>
          <p:cNvPicPr>
            <a:picLocks noChangeAspect="1"/>
          </p:cNvPicPr>
          <p:nvPr/>
        </p:nvPicPr>
        <p:blipFill>
          <a:blip r:embed="rId15"/>
          <a:stretch>
            <a:fillRect/>
          </a:stretch>
        </p:blipFill>
        <p:spPr>
          <a:xfrm>
            <a:off x="9226081" y="3231263"/>
            <a:ext cx="1489097" cy="1583303"/>
          </a:xfrm>
          <a:prstGeom prst="rect">
            <a:avLst/>
          </a:prstGeom>
        </p:spPr>
      </p:pic>
      <p:pic>
        <p:nvPicPr>
          <p:cNvPr id="49" name="Image 48">
            <a:extLst>
              <a:ext uri="{FF2B5EF4-FFF2-40B4-BE49-F238E27FC236}">
                <a16:creationId xmlns:a16="http://schemas.microsoft.com/office/drawing/2014/main" id="{2EBB700F-6A70-4820-8162-D83C151DE75E}"/>
              </a:ext>
            </a:extLst>
          </p:cNvPr>
          <p:cNvPicPr>
            <a:picLocks noChangeAspect="1"/>
          </p:cNvPicPr>
          <p:nvPr/>
        </p:nvPicPr>
        <p:blipFill>
          <a:blip r:embed="rId16"/>
          <a:stretch>
            <a:fillRect/>
          </a:stretch>
        </p:blipFill>
        <p:spPr>
          <a:xfrm>
            <a:off x="10657412" y="3465444"/>
            <a:ext cx="1489097" cy="1349122"/>
          </a:xfrm>
          <a:prstGeom prst="rect">
            <a:avLst/>
          </a:prstGeom>
        </p:spPr>
      </p:pic>
      <p:pic>
        <p:nvPicPr>
          <p:cNvPr id="3" name="Image 2" descr="Une image contenant ordinateur&#10;&#10;Description générée automatiquement">
            <a:extLst>
              <a:ext uri="{FF2B5EF4-FFF2-40B4-BE49-F238E27FC236}">
                <a16:creationId xmlns:a16="http://schemas.microsoft.com/office/drawing/2014/main" id="{93D57165-84DC-4733-9D36-FE7877A6F97F}"/>
              </a:ext>
            </a:extLst>
          </p:cNvPr>
          <p:cNvPicPr>
            <a:picLocks noChangeAspect="1"/>
          </p:cNvPicPr>
          <p:nvPr/>
        </p:nvPicPr>
        <p:blipFill>
          <a:blip r:embed="rId17"/>
          <a:stretch>
            <a:fillRect/>
          </a:stretch>
        </p:blipFill>
        <p:spPr>
          <a:xfrm>
            <a:off x="3201091" y="2132140"/>
            <a:ext cx="2418342" cy="2961072"/>
          </a:xfrm>
          <a:prstGeom prst="rect">
            <a:avLst/>
          </a:prstGeom>
        </p:spPr>
      </p:pic>
    </p:spTree>
    <p:extLst>
      <p:ext uri="{BB962C8B-B14F-4D97-AF65-F5344CB8AC3E}">
        <p14:creationId xmlns:p14="http://schemas.microsoft.com/office/powerpoint/2010/main" val="14638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D7E112F-6FA4-5444-B8D1-E5964F721344}"/>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HelveticaNeue-LightCond" pitchFamily="50"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HelveticaNeue-LightCond" pitchFamily="50" charset="0"/>
              <a:ea typeface="Helvetica Neue" panose="02000403000000020004" pitchFamily="2" charset="0"/>
              <a:cs typeface="Arial" panose="020B0604020202020204" pitchFamily="34" charset="0"/>
            </a:endParaRPr>
          </a:p>
        </p:txBody>
      </p:sp>
      <p:grpSp>
        <p:nvGrpSpPr>
          <p:cNvPr id="35" name="object 4">
            <a:extLst>
              <a:ext uri="{FF2B5EF4-FFF2-40B4-BE49-F238E27FC236}">
                <a16:creationId xmlns:a16="http://schemas.microsoft.com/office/drawing/2014/main" id="{273A1B44-12B1-8544-92DB-C36617527CAC}"/>
              </a:ext>
            </a:extLst>
          </p:cNvPr>
          <p:cNvGrpSpPr/>
          <p:nvPr/>
        </p:nvGrpSpPr>
        <p:grpSpPr>
          <a:xfrm>
            <a:off x="575129" y="2297600"/>
            <a:ext cx="11616870" cy="4341460"/>
            <a:chOff x="-1761992" y="2239192"/>
            <a:chExt cx="16972171" cy="6342844"/>
          </a:xfrm>
        </p:grpSpPr>
        <p:pic>
          <p:nvPicPr>
            <p:cNvPr id="36" name="object 5">
              <a:extLst>
                <a:ext uri="{FF2B5EF4-FFF2-40B4-BE49-F238E27FC236}">
                  <a16:creationId xmlns:a16="http://schemas.microsoft.com/office/drawing/2014/main" id="{CD0248C4-8EFE-6F44-9E5F-9431AD16F22A}"/>
                </a:ext>
              </a:extLst>
            </p:cNvPr>
            <p:cNvPicPr/>
            <p:nvPr/>
          </p:nvPicPr>
          <p:blipFill>
            <a:blip r:embed="rId2" cstate="print"/>
            <a:stretch>
              <a:fillRect/>
            </a:stretch>
          </p:blipFill>
          <p:spPr>
            <a:xfrm>
              <a:off x="6923566" y="2239192"/>
              <a:ext cx="8286613" cy="6342844"/>
            </a:xfrm>
            <a:prstGeom prst="rect">
              <a:avLst/>
            </a:prstGeom>
          </p:spPr>
        </p:pic>
        <p:pic>
          <p:nvPicPr>
            <p:cNvPr id="46" name="object 6">
              <a:extLst>
                <a:ext uri="{FF2B5EF4-FFF2-40B4-BE49-F238E27FC236}">
                  <a16:creationId xmlns:a16="http://schemas.microsoft.com/office/drawing/2014/main" id="{42603CFF-977E-B14F-9987-B176F90EFA27}"/>
                </a:ext>
              </a:extLst>
            </p:cNvPr>
            <p:cNvPicPr/>
            <p:nvPr/>
          </p:nvPicPr>
          <p:blipFill>
            <a:blip r:embed="rId3" cstate="print"/>
            <a:stretch>
              <a:fillRect/>
            </a:stretch>
          </p:blipFill>
          <p:spPr>
            <a:xfrm>
              <a:off x="-1761992" y="4248765"/>
              <a:ext cx="7371740" cy="3384889"/>
            </a:xfrm>
            <a:prstGeom prst="rect">
              <a:avLst/>
            </a:prstGeom>
          </p:spPr>
        </p:pic>
      </p:grpSp>
      <p:sp>
        <p:nvSpPr>
          <p:cNvPr id="48" name="object 9">
            <a:extLst>
              <a:ext uri="{FF2B5EF4-FFF2-40B4-BE49-F238E27FC236}">
                <a16:creationId xmlns:a16="http://schemas.microsoft.com/office/drawing/2014/main" id="{2839DD2A-CD33-1D44-BAC3-83C3E748ACF2}"/>
              </a:ext>
            </a:extLst>
          </p:cNvPr>
          <p:cNvSpPr txBox="1"/>
          <p:nvPr/>
        </p:nvSpPr>
        <p:spPr>
          <a:xfrm>
            <a:off x="6918530" y="915360"/>
            <a:ext cx="4345447" cy="1465786"/>
          </a:xfrm>
          <a:prstGeom prst="rect">
            <a:avLst/>
          </a:prstGeom>
        </p:spPr>
        <p:txBody>
          <a:bodyPr vert="horz" wrap="square" lIns="0" tIns="105410" rIns="0" bIns="0" rtlCol="0">
            <a:spAutoFit/>
          </a:bodyPr>
          <a:lstStyle/>
          <a:p>
            <a:pPr marL="12700">
              <a:lnSpc>
                <a:spcPct val="100000"/>
              </a:lnSpc>
              <a:spcBef>
                <a:spcPts val="830"/>
              </a:spcBef>
            </a:pPr>
            <a:r>
              <a:rPr sz="1600" dirty="0">
                <a:solidFill>
                  <a:srgbClr val="231F20"/>
                </a:solidFill>
                <a:latin typeface="HelveticaNeue-LightCond" pitchFamily="50" charset="0"/>
                <a:cs typeface="Arial"/>
              </a:rPr>
              <a:t>NXAMP</a:t>
            </a:r>
            <a:r>
              <a:rPr sz="800" dirty="0">
                <a:solidFill>
                  <a:srgbClr val="231F20"/>
                </a:solidFill>
                <a:latin typeface="HelveticaNeue-LightCond" pitchFamily="50" charset="0"/>
                <a:cs typeface="Arial"/>
              </a:rPr>
              <a:t>MK2</a:t>
            </a:r>
            <a:endParaRPr sz="800" dirty="0">
              <a:latin typeface="HelveticaNeue-LightCond" pitchFamily="50" charset="0"/>
              <a:cs typeface="Arial"/>
            </a:endParaRPr>
          </a:p>
          <a:p>
            <a:pPr marL="12700" marR="5080" algn="just">
              <a:spcBef>
                <a:spcPts val="459"/>
              </a:spcBef>
            </a:pPr>
            <a:r>
              <a:rPr lang="fr-FR" sz="800" b="0" i="0" dirty="0">
                <a:solidFill>
                  <a:srgbClr val="000000"/>
                </a:solidFill>
                <a:effectLst/>
                <a:latin typeface="HelveticaNeue-LightCond" pitchFamily="50" charset="0"/>
              </a:rPr>
              <a:t>Fruit d’une collaboration poussée entre NEXO et Yamaha, disponible en versions 4 x 1300 W, 4 x 2500 W et 4 x 4500 W, le NXAMPMK2 constitue une solution d’amplification et de contrôle parfaite, légère et ‘Plug &amp; Play’, adaptée aux systèmes d’enceintes NEXO d’une certaine taille. </a:t>
            </a:r>
          </a:p>
          <a:p>
            <a:pPr marL="12700" marR="5080" algn="just">
              <a:spcBef>
                <a:spcPts val="459"/>
              </a:spcBef>
            </a:pPr>
            <a:r>
              <a:rPr lang="fr-FR" sz="800" b="0" i="0" dirty="0">
                <a:solidFill>
                  <a:srgbClr val="000000"/>
                </a:solidFill>
                <a:effectLst/>
                <a:latin typeface="HelveticaNeue-LightCond" pitchFamily="50" charset="0"/>
              </a:rPr>
              <a:t>Apportant des avancées significatives en termes de qualité sonore par rapport à la précédente génération de NXAMP, le NXAMPMK2 intègre 4 amplificateurs en Classe D, utilisant la technologie de correction de facteur de puissance PFC (Power Factor Correction), d’une distorsion ultra-réduite, tous les paramètres essentiels étant accessibles via un grand écran tactile couleur en face avant. Une carte de contrôle à distance est livrée de série, des versions compatibles avec le réseau Dante, </a:t>
            </a:r>
            <a:r>
              <a:rPr lang="fr-FR" sz="800" b="0" i="0" dirty="0" err="1">
                <a:solidFill>
                  <a:srgbClr val="000000"/>
                </a:solidFill>
                <a:effectLst/>
                <a:latin typeface="HelveticaNeue-LightCond" pitchFamily="50" charset="0"/>
              </a:rPr>
              <a:t>EtherSound</a:t>
            </a:r>
            <a:r>
              <a:rPr lang="fr-FR" sz="800" b="0" i="0" dirty="0">
                <a:solidFill>
                  <a:srgbClr val="000000"/>
                </a:solidFill>
                <a:effectLst/>
                <a:latin typeface="HelveticaNeue-LightCond" pitchFamily="50" charset="0"/>
              </a:rPr>
              <a:t> et AES étant disponibles en option.</a:t>
            </a:r>
            <a:r>
              <a:rPr lang="fr-FR" sz="800" dirty="0">
                <a:latin typeface="HelveticaNeue-LightCond" pitchFamily="50" charset="0"/>
              </a:rPr>
              <a:t> </a:t>
            </a:r>
            <a:endParaRPr sz="800" dirty="0">
              <a:latin typeface="HelveticaNeue-LightCond" pitchFamily="50" charset="0"/>
              <a:cs typeface="Arial"/>
            </a:endParaRPr>
          </a:p>
        </p:txBody>
      </p:sp>
      <p:grpSp>
        <p:nvGrpSpPr>
          <p:cNvPr id="49" name="object 10">
            <a:extLst>
              <a:ext uri="{FF2B5EF4-FFF2-40B4-BE49-F238E27FC236}">
                <a16:creationId xmlns:a16="http://schemas.microsoft.com/office/drawing/2014/main" id="{DA99513F-AD20-A14A-ADFA-F4E9380F4AC0}"/>
              </a:ext>
            </a:extLst>
          </p:cNvPr>
          <p:cNvGrpSpPr/>
          <p:nvPr/>
        </p:nvGrpSpPr>
        <p:grpSpPr>
          <a:xfrm>
            <a:off x="10479833" y="1035437"/>
            <a:ext cx="1528823" cy="6590451"/>
            <a:chOff x="12976060" y="1092949"/>
            <a:chExt cx="1794356" cy="7735112"/>
          </a:xfrm>
        </p:grpSpPr>
        <p:pic>
          <p:nvPicPr>
            <p:cNvPr id="50" name="object 11">
              <a:extLst>
                <a:ext uri="{FF2B5EF4-FFF2-40B4-BE49-F238E27FC236}">
                  <a16:creationId xmlns:a16="http://schemas.microsoft.com/office/drawing/2014/main" id="{742F7369-96D4-AB46-B4B5-26EAF9563EDA}"/>
                </a:ext>
              </a:extLst>
            </p:cNvPr>
            <p:cNvPicPr/>
            <p:nvPr/>
          </p:nvPicPr>
          <p:blipFill>
            <a:blip r:embed="rId4" cstate="print"/>
            <a:stretch>
              <a:fillRect/>
            </a:stretch>
          </p:blipFill>
          <p:spPr>
            <a:xfrm>
              <a:off x="14003997" y="1092949"/>
              <a:ext cx="766419" cy="766432"/>
            </a:xfrm>
            <a:prstGeom prst="rect">
              <a:avLst/>
            </a:prstGeom>
          </p:spPr>
        </p:pic>
        <p:pic>
          <p:nvPicPr>
            <p:cNvPr id="51" name="object 12">
              <a:extLst>
                <a:ext uri="{FF2B5EF4-FFF2-40B4-BE49-F238E27FC236}">
                  <a16:creationId xmlns:a16="http://schemas.microsoft.com/office/drawing/2014/main" id="{BFE683D6-CAEF-714B-B7C7-C0B638EDC437}"/>
                </a:ext>
              </a:extLst>
            </p:cNvPr>
            <p:cNvPicPr/>
            <p:nvPr/>
          </p:nvPicPr>
          <p:blipFill>
            <a:blip r:embed="rId5" cstate="print"/>
            <a:stretch>
              <a:fillRect/>
            </a:stretch>
          </p:blipFill>
          <p:spPr>
            <a:xfrm>
              <a:off x="14003997" y="1720811"/>
              <a:ext cx="766419" cy="493191"/>
            </a:xfrm>
            <a:prstGeom prst="rect">
              <a:avLst/>
            </a:prstGeom>
          </p:spPr>
        </p:pic>
        <p:pic>
          <p:nvPicPr>
            <p:cNvPr id="52" name="object 13">
              <a:extLst>
                <a:ext uri="{FF2B5EF4-FFF2-40B4-BE49-F238E27FC236}">
                  <a16:creationId xmlns:a16="http://schemas.microsoft.com/office/drawing/2014/main" id="{4F9F7A58-1969-504E-9E32-832BAC57B84F}"/>
                </a:ext>
              </a:extLst>
            </p:cNvPr>
            <p:cNvPicPr/>
            <p:nvPr/>
          </p:nvPicPr>
          <p:blipFill>
            <a:blip r:embed="rId6" cstate="print"/>
            <a:stretch>
              <a:fillRect/>
            </a:stretch>
          </p:blipFill>
          <p:spPr>
            <a:xfrm>
              <a:off x="14003997" y="2231999"/>
              <a:ext cx="766419" cy="493204"/>
            </a:xfrm>
            <a:prstGeom prst="rect">
              <a:avLst/>
            </a:prstGeom>
          </p:spPr>
        </p:pic>
        <p:sp>
          <p:nvSpPr>
            <p:cNvPr id="55" name="object 16">
              <a:extLst>
                <a:ext uri="{FF2B5EF4-FFF2-40B4-BE49-F238E27FC236}">
                  <a16:creationId xmlns:a16="http://schemas.microsoft.com/office/drawing/2014/main" id="{98909B18-2037-B54A-9C29-618F569929AC}"/>
                </a:ext>
              </a:extLst>
            </p:cNvPr>
            <p:cNvSpPr/>
            <p:nvPr/>
          </p:nvSpPr>
          <p:spPr>
            <a:xfrm>
              <a:off x="12976060" y="8826156"/>
              <a:ext cx="635" cy="1905"/>
            </a:xfrm>
            <a:custGeom>
              <a:avLst/>
              <a:gdLst/>
              <a:ahLst/>
              <a:cxnLst/>
              <a:rect l="l" t="t" r="r" b="b"/>
              <a:pathLst>
                <a:path w="634" h="1904">
                  <a:moveTo>
                    <a:pt x="584" y="1587"/>
                  </a:moveTo>
                  <a:lnTo>
                    <a:pt x="368" y="1066"/>
                  </a:lnTo>
                  <a:lnTo>
                    <a:pt x="177" y="533"/>
                  </a:lnTo>
                  <a:lnTo>
                    <a:pt x="0" y="0"/>
                  </a:lnTo>
                  <a:lnTo>
                    <a:pt x="0" y="1701"/>
                  </a:lnTo>
                  <a:lnTo>
                    <a:pt x="584" y="1587"/>
                  </a:lnTo>
                  <a:close/>
                </a:path>
              </a:pathLst>
            </a:custGeom>
            <a:solidFill>
              <a:srgbClr val="FFFFFF"/>
            </a:solidFill>
          </p:spPr>
          <p:txBody>
            <a:bodyPr wrap="square" lIns="0" tIns="0" rIns="0" bIns="0" rtlCol="0"/>
            <a:lstStyle/>
            <a:p>
              <a:endParaRPr/>
            </a:p>
          </p:txBody>
        </p:sp>
      </p:grpSp>
      <p:sp>
        <p:nvSpPr>
          <p:cNvPr id="56" name="object 17">
            <a:extLst>
              <a:ext uri="{FF2B5EF4-FFF2-40B4-BE49-F238E27FC236}">
                <a16:creationId xmlns:a16="http://schemas.microsoft.com/office/drawing/2014/main" id="{4112B1A1-92D7-CA49-AD64-315FFFDC27D6}"/>
              </a:ext>
            </a:extLst>
          </p:cNvPr>
          <p:cNvSpPr txBox="1"/>
          <p:nvPr/>
        </p:nvSpPr>
        <p:spPr>
          <a:xfrm>
            <a:off x="173685" y="846539"/>
            <a:ext cx="8064339" cy="3462743"/>
          </a:xfrm>
          <a:prstGeom prst="rect">
            <a:avLst/>
          </a:prstGeom>
        </p:spPr>
        <p:txBody>
          <a:bodyPr vert="horz" wrap="square" lIns="0" tIns="330200" rIns="0" bIns="0" rtlCol="0">
            <a:spAutoFit/>
          </a:bodyPr>
          <a:lstStyle/>
          <a:p>
            <a:pPr marL="12700" marR="2437130">
              <a:lnSpc>
                <a:spcPct val="74000"/>
              </a:lnSpc>
              <a:spcBef>
                <a:spcPts val="2600"/>
              </a:spcBef>
            </a:pPr>
            <a:r>
              <a:rPr lang="en-US" sz="6600" dirty="0">
                <a:solidFill>
                  <a:srgbClr val="231F20"/>
                </a:solidFill>
                <a:latin typeface="HelveticaNeue-LightCond" pitchFamily="50" charset="0"/>
                <a:cs typeface="Arial"/>
              </a:rPr>
              <a:t>Amplification</a:t>
            </a:r>
            <a:r>
              <a:rPr sz="6600" dirty="0">
                <a:solidFill>
                  <a:srgbClr val="231F20"/>
                </a:solidFill>
                <a:latin typeface="HelveticaNeue-LightCond" pitchFamily="50" charset="0"/>
                <a:cs typeface="Arial"/>
              </a:rPr>
              <a:t> &amp;  </a:t>
            </a:r>
            <a:r>
              <a:rPr lang="en-US" sz="6600" dirty="0" err="1">
                <a:solidFill>
                  <a:srgbClr val="3A57A7"/>
                </a:solidFill>
                <a:latin typeface="HelveticaNeue-LightCond" pitchFamily="50" charset="0"/>
                <a:cs typeface="Arial"/>
              </a:rPr>
              <a:t>Traitement</a:t>
            </a:r>
            <a:endParaRPr sz="6600" dirty="0">
              <a:latin typeface="HelveticaNeue-LightCond" pitchFamily="50" charset="0"/>
              <a:cs typeface="Arial"/>
            </a:endParaRPr>
          </a:p>
          <a:p>
            <a:pPr marL="12700">
              <a:lnSpc>
                <a:spcPct val="100000"/>
              </a:lnSpc>
              <a:spcBef>
                <a:spcPts val="715"/>
              </a:spcBef>
            </a:pPr>
            <a:r>
              <a:rPr lang="en-US" sz="2400" dirty="0">
                <a:solidFill>
                  <a:srgbClr val="231F20"/>
                </a:solidFill>
                <a:latin typeface="HelveticaNeue-LightCond" pitchFamily="50" charset="0"/>
                <a:cs typeface="Arial"/>
              </a:rPr>
              <a:t>Solutions </a:t>
            </a:r>
            <a:r>
              <a:rPr sz="2400" dirty="0">
                <a:solidFill>
                  <a:srgbClr val="231F20"/>
                </a:solidFill>
                <a:latin typeface="HelveticaNeue-LightCond" pitchFamily="50" charset="0"/>
                <a:cs typeface="Arial"/>
              </a:rPr>
              <a:t>Plug &amp; Play </a:t>
            </a:r>
            <a:r>
              <a:rPr lang="en-US" sz="2400" dirty="0">
                <a:solidFill>
                  <a:srgbClr val="231F20"/>
                </a:solidFill>
                <a:latin typeface="HelveticaNeue-LightCond" pitchFamily="50" charset="0"/>
                <a:cs typeface="Arial"/>
              </a:rPr>
              <a:t>pour </a:t>
            </a:r>
            <a:r>
              <a:rPr lang="en-US" sz="2400" dirty="0" err="1">
                <a:solidFill>
                  <a:srgbClr val="231F20"/>
                </a:solidFill>
                <a:latin typeface="HelveticaNeue-LightCond" pitchFamily="50" charset="0"/>
                <a:cs typeface="Arial"/>
              </a:rPr>
              <a:t>systèmes</a:t>
            </a:r>
            <a:r>
              <a:rPr sz="2400" dirty="0">
                <a:solidFill>
                  <a:srgbClr val="231F20"/>
                </a:solidFill>
                <a:latin typeface="HelveticaNeue-LightCond" pitchFamily="50" charset="0"/>
                <a:cs typeface="Arial"/>
              </a:rPr>
              <a:t> NEXO </a:t>
            </a:r>
            <a:endParaRPr lang="en-US" sz="2400" dirty="0">
              <a:solidFill>
                <a:srgbClr val="231F20"/>
              </a:solidFill>
              <a:latin typeface="HelveticaNeue-LightCond" pitchFamily="50" charset="0"/>
              <a:cs typeface="Arial"/>
            </a:endParaRPr>
          </a:p>
          <a:p>
            <a:pPr marL="12700">
              <a:lnSpc>
                <a:spcPct val="100000"/>
              </a:lnSpc>
              <a:spcBef>
                <a:spcPts val="715"/>
              </a:spcBef>
            </a:pPr>
            <a:r>
              <a:rPr lang="fr-FR" sz="1000" b="0" i="0" dirty="0">
                <a:solidFill>
                  <a:srgbClr val="000000"/>
                </a:solidFill>
                <a:effectLst/>
                <a:latin typeface="HelveticaNeue-LightCond" pitchFamily="50" charset="0"/>
                <a:cs typeface="Arial" panose="020B0604020202020204" pitchFamily="34" charset="0"/>
              </a:rPr>
              <a:t>La gamme de contrôleurs amplifiés NEXO allie 4 canaux d’amplification de hautes performances et un contrôle</a:t>
            </a:r>
            <a:br>
              <a:rPr lang="fr-FR" sz="1000" b="0" i="0" dirty="0">
                <a:solidFill>
                  <a:srgbClr val="000000"/>
                </a:solidFill>
                <a:effectLst/>
                <a:latin typeface="HelveticaNeue-LightCond" pitchFamily="50" charset="0"/>
                <a:cs typeface="Arial" panose="020B0604020202020204" pitchFamily="34" charset="0"/>
              </a:rPr>
            </a:br>
            <a:r>
              <a:rPr lang="fr-FR" sz="1000" b="0" i="0" dirty="0">
                <a:solidFill>
                  <a:srgbClr val="000000"/>
                </a:solidFill>
                <a:effectLst/>
                <a:latin typeface="HelveticaNeue-LightCond" pitchFamily="50" charset="0"/>
                <a:cs typeface="Arial" panose="020B0604020202020204" pitchFamily="34" charset="0"/>
              </a:rPr>
              <a:t>DSP sophistiqué par </a:t>
            </a:r>
            <a:r>
              <a:rPr lang="fr-FR" sz="1000" b="0" i="0" dirty="0" err="1">
                <a:solidFill>
                  <a:srgbClr val="000000"/>
                </a:solidFill>
                <a:effectLst/>
                <a:latin typeface="HelveticaNeue-LightCond" pitchFamily="50" charset="0"/>
                <a:cs typeface="Arial" panose="020B0604020202020204" pitchFamily="34" charset="0"/>
              </a:rPr>
              <a:t>presets</a:t>
            </a:r>
            <a:r>
              <a:rPr lang="fr-FR" sz="1000" b="0" i="0" dirty="0">
                <a:solidFill>
                  <a:srgbClr val="000000"/>
                </a:solidFill>
                <a:effectLst/>
                <a:latin typeface="HelveticaNeue-LightCond" pitchFamily="50" charset="0"/>
                <a:cs typeface="Arial" panose="020B0604020202020204" pitchFamily="34" charset="0"/>
              </a:rPr>
              <a:t>, et constitue une solution compacte, élégante et facile à configurer pour alimenter</a:t>
            </a:r>
            <a:br>
              <a:rPr lang="fr-FR" sz="1000" b="0" i="0" dirty="0">
                <a:solidFill>
                  <a:srgbClr val="000000"/>
                </a:solidFill>
                <a:effectLst/>
                <a:latin typeface="HelveticaNeue-LightCond" pitchFamily="50" charset="0"/>
                <a:cs typeface="Arial" panose="020B0604020202020204" pitchFamily="34" charset="0"/>
              </a:rPr>
            </a:br>
            <a:r>
              <a:rPr lang="fr-FR" sz="1000" b="0" i="0" dirty="0">
                <a:solidFill>
                  <a:srgbClr val="000000"/>
                </a:solidFill>
                <a:effectLst/>
                <a:latin typeface="HelveticaNeue-LightCond" pitchFamily="50" charset="0"/>
                <a:cs typeface="Arial" panose="020B0604020202020204" pitchFamily="34" charset="0"/>
              </a:rPr>
              <a:t>des installations NEXO.</a:t>
            </a:r>
            <a:br>
              <a:rPr lang="fr-FR" sz="1000" b="0" i="0" dirty="0">
                <a:solidFill>
                  <a:srgbClr val="000000"/>
                </a:solidFill>
                <a:effectLst/>
                <a:latin typeface="HelveticaNeue-LightCond" pitchFamily="50" charset="0"/>
                <a:cs typeface="Arial" panose="020B0604020202020204" pitchFamily="34" charset="0"/>
              </a:rPr>
            </a:br>
            <a:r>
              <a:rPr lang="fr-FR" sz="1000" b="0" i="0" dirty="0">
                <a:solidFill>
                  <a:srgbClr val="000000"/>
                </a:solidFill>
                <a:effectLst/>
                <a:latin typeface="HelveticaNeue-LightCond" pitchFamily="50" charset="0"/>
                <a:cs typeface="Arial" panose="020B0604020202020204" pitchFamily="34" charset="0"/>
              </a:rPr>
              <a:t>Grâce à leurs </a:t>
            </a:r>
            <a:r>
              <a:rPr lang="fr-FR" sz="1000" b="0" i="0" dirty="0" err="1">
                <a:solidFill>
                  <a:srgbClr val="000000"/>
                </a:solidFill>
                <a:effectLst/>
                <a:latin typeface="HelveticaNeue-LightCond" pitchFamily="50" charset="0"/>
                <a:cs typeface="Arial" panose="020B0604020202020204" pitchFamily="34" charset="0"/>
              </a:rPr>
              <a:t>presets</a:t>
            </a:r>
            <a:r>
              <a:rPr lang="fr-FR" sz="1000" b="0" i="0" dirty="0">
                <a:solidFill>
                  <a:srgbClr val="000000"/>
                </a:solidFill>
                <a:effectLst/>
                <a:latin typeface="HelveticaNeue-LightCond" pitchFamily="50" charset="0"/>
                <a:cs typeface="Arial" panose="020B0604020202020204" pitchFamily="34" charset="0"/>
              </a:rPr>
              <a:t> DSP pour toutes les enceintes NEXO, les contrôleurs amplifiés NEXO facilitent la tâche des concepteurs pour créer un</a:t>
            </a:r>
            <a:br>
              <a:rPr lang="fr-FR" sz="1000" b="0" i="0" dirty="0">
                <a:solidFill>
                  <a:srgbClr val="000000"/>
                </a:solidFill>
                <a:effectLst/>
                <a:latin typeface="HelveticaNeue-LightCond" pitchFamily="50" charset="0"/>
                <a:cs typeface="Arial" panose="020B0604020202020204" pitchFamily="34" charset="0"/>
              </a:rPr>
            </a:br>
            <a:r>
              <a:rPr lang="fr-FR" sz="1000" b="0" i="0" dirty="0">
                <a:solidFill>
                  <a:srgbClr val="000000"/>
                </a:solidFill>
                <a:effectLst/>
                <a:latin typeface="HelveticaNeue-LightCond" pitchFamily="50" charset="0"/>
                <a:cs typeface="Arial" panose="020B0604020202020204" pitchFamily="34" charset="0"/>
              </a:rPr>
              <a:t>système parfait, composé d’une seule ou plusieurs gammes d’enceintes NEXO afin d’assurer des fonctions spécifiques : par exemple, alimenter</a:t>
            </a:r>
            <a:br>
              <a:rPr lang="fr-FR" sz="1000" b="0" i="0" dirty="0">
                <a:solidFill>
                  <a:srgbClr val="000000"/>
                </a:solidFill>
                <a:effectLst/>
                <a:latin typeface="HelveticaNeue-LightCond" pitchFamily="50" charset="0"/>
                <a:cs typeface="Arial" panose="020B0604020202020204" pitchFamily="34" charset="0"/>
              </a:rPr>
            </a:br>
            <a:r>
              <a:rPr lang="fr-FR" sz="1000" b="0" i="0" dirty="0">
                <a:solidFill>
                  <a:srgbClr val="000000"/>
                </a:solidFill>
                <a:effectLst/>
                <a:latin typeface="HelveticaNeue-LightCond" pitchFamily="50" charset="0"/>
                <a:cs typeface="Arial" panose="020B0604020202020204" pitchFamily="34" charset="0"/>
              </a:rPr>
              <a:t>un système principal et, simultanément, des renforts sous balcon ou des systèmes/enceintes placé(e)s dans différentes zones de la salle.</a:t>
            </a:r>
            <a:r>
              <a:rPr lang="fr-FR" sz="1000" dirty="0">
                <a:latin typeface="HelveticaNeue-LightCond" pitchFamily="50" charset="0"/>
                <a:cs typeface="Arial" panose="020B0604020202020204" pitchFamily="34" charset="0"/>
              </a:rPr>
              <a:t> </a:t>
            </a:r>
            <a:br>
              <a:rPr lang="fr-FR" sz="1000" dirty="0">
                <a:latin typeface="HelveticaNeue-LightCond" pitchFamily="50" charset="0"/>
              </a:rPr>
            </a:br>
            <a:endParaRPr sz="1000" dirty="0">
              <a:latin typeface="HelveticaNeue-LightCond" pitchFamily="50" charset="0"/>
              <a:cs typeface="Arial"/>
            </a:endParaRPr>
          </a:p>
        </p:txBody>
      </p:sp>
      <p:sp>
        <p:nvSpPr>
          <p:cNvPr id="57" name="object 8">
            <a:extLst>
              <a:ext uri="{FF2B5EF4-FFF2-40B4-BE49-F238E27FC236}">
                <a16:creationId xmlns:a16="http://schemas.microsoft.com/office/drawing/2014/main" id="{D153FA10-63D6-C04A-B7DF-3A7E5FEA2BBE}"/>
              </a:ext>
            </a:extLst>
          </p:cNvPr>
          <p:cNvSpPr txBox="1"/>
          <p:nvPr/>
        </p:nvSpPr>
        <p:spPr>
          <a:xfrm>
            <a:off x="184124" y="5439930"/>
            <a:ext cx="6111000" cy="1334340"/>
          </a:xfrm>
          <a:prstGeom prst="rect">
            <a:avLst/>
          </a:prstGeom>
        </p:spPr>
        <p:txBody>
          <a:bodyPr vert="horz" wrap="square" lIns="0" tIns="150495" rIns="0" bIns="0" rtlCol="0">
            <a:spAutoFit/>
          </a:bodyPr>
          <a:lstStyle/>
          <a:p>
            <a:pPr marL="12700">
              <a:lnSpc>
                <a:spcPct val="100000"/>
              </a:lnSpc>
              <a:spcBef>
                <a:spcPts val="1185"/>
              </a:spcBef>
            </a:pPr>
            <a:r>
              <a:rPr sz="1600" dirty="0">
                <a:solidFill>
                  <a:srgbClr val="231F20"/>
                </a:solidFill>
                <a:latin typeface="HelveticaNeue-LightCond" pitchFamily="50" charset="0"/>
                <a:cs typeface="Arial"/>
              </a:rPr>
              <a:t>DTD/DTDAMP</a:t>
            </a:r>
            <a:endParaRPr sz="1600" dirty="0">
              <a:latin typeface="HelveticaNeue-LightCond" pitchFamily="50" charset="0"/>
              <a:cs typeface="Arial"/>
            </a:endParaRPr>
          </a:p>
          <a:p>
            <a:pPr marL="12700" marR="5080" algn="just">
              <a:lnSpc>
                <a:spcPct val="100000"/>
              </a:lnSpc>
              <a:spcBef>
                <a:spcPts val="680"/>
              </a:spcBef>
            </a:pPr>
            <a:r>
              <a:rPr lang="fr-FR" sz="1100" b="0" i="0" dirty="0">
                <a:solidFill>
                  <a:srgbClr val="000000"/>
                </a:solidFill>
                <a:effectLst/>
                <a:latin typeface="HelveticaNeue-LightCond" pitchFamily="50" charset="0"/>
              </a:rPr>
              <a:t>Idéal pour alimenter des installations fixes composées d’enceintes NEXO des Séries ID et P+, l’amplificateur 4 canaux 1U de DTDAMP est disponible en deux versions : 4 x 700 W et 4 x 1300 W. Le DTDAMP se marie parfaitement au DTD Controller NEXO pour créer une solution d’amplification et de contrôle compacte, légère et intelligente, facile à configurer et à utiliser, particulièrement utile lorsque le système est utilisé par plusieurs opérateurs sans connaissance techniques particulières.</a:t>
            </a:r>
            <a:r>
              <a:rPr lang="fr-FR" sz="1100" dirty="0">
                <a:latin typeface="HelveticaNeue-LightCond" pitchFamily="50" charset="0"/>
              </a:rPr>
              <a:t> </a:t>
            </a:r>
            <a:endParaRPr sz="1200" dirty="0">
              <a:latin typeface="HelveticaNeue-LightCond" pitchFamily="50" charset="0"/>
              <a:cs typeface="Arial"/>
            </a:endParaRPr>
          </a:p>
        </p:txBody>
      </p:sp>
      <p:sp>
        <p:nvSpPr>
          <p:cNvPr id="58" name="object 19">
            <a:extLst>
              <a:ext uri="{FF2B5EF4-FFF2-40B4-BE49-F238E27FC236}">
                <a16:creationId xmlns:a16="http://schemas.microsoft.com/office/drawing/2014/main" id="{8879438A-5691-EA46-8C47-4FE834E8421F}"/>
              </a:ext>
            </a:extLst>
          </p:cNvPr>
          <p:cNvSpPr txBox="1"/>
          <p:nvPr/>
        </p:nvSpPr>
        <p:spPr>
          <a:xfrm>
            <a:off x="9304710" y="6441769"/>
            <a:ext cx="332740" cy="277495"/>
          </a:xfrm>
          <a:prstGeom prst="rect">
            <a:avLst/>
          </a:prstGeom>
        </p:spPr>
        <p:txBody>
          <a:bodyPr vert="horz" wrap="square" lIns="0" tIns="12700" rIns="0" bIns="0" rtlCol="0">
            <a:spAutoFit/>
          </a:bodyPr>
          <a:lstStyle/>
          <a:p>
            <a:pPr marL="12700">
              <a:lnSpc>
                <a:spcPct val="100000"/>
              </a:lnSpc>
              <a:spcBef>
                <a:spcPts val="100"/>
              </a:spcBef>
            </a:pPr>
            <a:r>
              <a:rPr sz="1650" spc="-420" dirty="0">
                <a:solidFill>
                  <a:srgbClr val="231F20"/>
                </a:solidFill>
                <a:latin typeface="Trebuchet MS"/>
                <a:cs typeface="Trebuchet MS"/>
              </a:rPr>
              <a:t>C</a:t>
            </a:r>
            <a:r>
              <a:rPr sz="1650" spc="-190" dirty="0">
                <a:solidFill>
                  <a:srgbClr val="231F20"/>
                </a:solidFill>
                <a:latin typeface="Trebuchet MS"/>
                <a:cs typeface="Trebuchet MS"/>
              </a:rPr>
              <a:t>l</a:t>
            </a:r>
            <a:r>
              <a:rPr sz="1650" spc="-345" dirty="0">
                <a:solidFill>
                  <a:srgbClr val="231F20"/>
                </a:solidFill>
                <a:latin typeface="Trebuchet MS"/>
                <a:cs typeface="Trebuchet MS"/>
              </a:rPr>
              <a:t>a</a:t>
            </a:r>
            <a:r>
              <a:rPr sz="1650" spc="-160" dirty="0">
                <a:solidFill>
                  <a:srgbClr val="231F20"/>
                </a:solidFill>
                <a:latin typeface="Trebuchet MS"/>
                <a:cs typeface="Trebuchet MS"/>
              </a:rPr>
              <a:t>ss</a:t>
            </a:r>
            <a:endParaRPr sz="1650">
              <a:latin typeface="Trebuchet MS"/>
              <a:cs typeface="Trebuchet MS"/>
            </a:endParaRPr>
          </a:p>
        </p:txBody>
      </p:sp>
      <p:sp>
        <p:nvSpPr>
          <p:cNvPr id="59" name="object 20">
            <a:extLst>
              <a:ext uri="{FF2B5EF4-FFF2-40B4-BE49-F238E27FC236}">
                <a16:creationId xmlns:a16="http://schemas.microsoft.com/office/drawing/2014/main" id="{6A3F2F2A-A8F3-4041-9903-7F61555E3068}"/>
              </a:ext>
            </a:extLst>
          </p:cNvPr>
          <p:cNvSpPr txBox="1"/>
          <p:nvPr/>
        </p:nvSpPr>
        <p:spPr>
          <a:xfrm>
            <a:off x="9645320" y="6427285"/>
            <a:ext cx="146685" cy="328295"/>
          </a:xfrm>
          <a:prstGeom prst="rect">
            <a:avLst/>
          </a:prstGeom>
          <a:solidFill>
            <a:srgbClr val="231F20"/>
          </a:solidFill>
        </p:spPr>
        <p:txBody>
          <a:bodyPr vert="horz" wrap="square" lIns="0" tIns="27305" rIns="0" bIns="0" rtlCol="0">
            <a:spAutoFit/>
          </a:bodyPr>
          <a:lstStyle/>
          <a:p>
            <a:pPr marL="36195">
              <a:lnSpc>
                <a:spcPct val="100000"/>
              </a:lnSpc>
              <a:spcBef>
                <a:spcPts val="215"/>
              </a:spcBef>
            </a:pPr>
            <a:r>
              <a:rPr sz="1650" spc="-400" dirty="0">
                <a:solidFill>
                  <a:srgbClr val="FFFFFF"/>
                </a:solidFill>
                <a:latin typeface="Trebuchet MS"/>
                <a:cs typeface="Trebuchet MS"/>
              </a:rPr>
              <a:t>D</a:t>
            </a:r>
            <a:endParaRPr sz="1650">
              <a:latin typeface="Trebuchet MS"/>
              <a:cs typeface="Trebuchet MS"/>
            </a:endParaRPr>
          </a:p>
        </p:txBody>
      </p:sp>
      <p:grpSp>
        <p:nvGrpSpPr>
          <p:cNvPr id="60" name="object 21">
            <a:extLst>
              <a:ext uri="{FF2B5EF4-FFF2-40B4-BE49-F238E27FC236}">
                <a16:creationId xmlns:a16="http://schemas.microsoft.com/office/drawing/2014/main" id="{9DAF283A-4BEC-744B-8270-9609146BC051}"/>
              </a:ext>
            </a:extLst>
          </p:cNvPr>
          <p:cNvGrpSpPr/>
          <p:nvPr/>
        </p:nvGrpSpPr>
        <p:grpSpPr>
          <a:xfrm>
            <a:off x="7556309" y="6515427"/>
            <a:ext cx="589915" cy="136525"/>
            <a:chOff x="9579406" y="8760704"/>
            <a:chExt cx="589915" cy="136525"/>
          </a:xfrm>
        </p:grpSpPr>
        <p:sp>
          <p:nvSpPr>
            <p:cNvPr id="61" name="object 22">
              <a:extLst>
                <a:ext uri="{FF2B5EF4-FFF2-40B4-BE49-F238E27FC236}">
                  <a16:creationId xmlns:a16="http://schemas.microsoft.com/office/drawing/2014/main" id="{6F608D4F-8F36-AD4E-BFF2-5B69F1B0F659}"/>
                </a:ext>
              </a:extLst>
            </p:cNvPr>
            <p:cNvSpPr/>
            <p:nvPr/>
          </p:nvSpPr>
          <p:spPr>
            <a:xfrm>
              <a:off x="9724149" y="8761031"/>
              <a:ext cx="412750" cy="135890"/>
            </a:xfrm>
            <a:custGeom>
              <a:avLst/>
              <a:gdLst/>
              <a:ahLst/>
              <a:cxnLst/>
              <a:rect l="l" t="t" r="r" b="b"/>
              <a:pathLst>
                <a:path w="412750" h="135890">
                  <a:moveTo>
                    <a:pt x="103124" y="65773"/>
                  </a:moveTo>
                  <a:lnTo>
                    <a:pt x="97853" y="38646"/>
                  </a:lnTo>
                  <a:lnTo>
                    <a:pt x="83858" y="19240"/>
                  </a:lnTo>
                  <a:lnTo>
                    <a:pt x="82892" y="17907"/>
                  </a:lnTo>
                  <a:lnTo>
                    <a:pt x="82524" y="17703"/>
                  </a:lnTo>
                  <a:lnTo>
                    <a:pt x="82524" y="66459"/>
                  </a:lnTo>
                  <a:lnTo>
                    <a:pt x="77127" y="90297"/>
                  </a:lnTo>
                  <a:lnTo>
                    <a:pt x="63246" y="104698"/>
                  </a:lnTo>
                  <a:lnTo>
                    <a:pt x="44335" y="111785"/>
                  </a:lnTo>
                  <a:lnTo>
                    <a:pt x="23888" y="113677"/>
                  </a:lnTo>
                  <a:lnTo>
                    <a:pt x="20574" y="113677"/>
                  </a:lnTo>
                  <a:lnTo>
                    <a:pt x="20574" y="19240"/>
                  </a:lnTo>
                  <a:lnTo>
                    <a:pt x="23888" y="19240"/>
                  </a:lnTo>
                  <a:lnTo>
                    <a:pt x="44335" y="21132"/>
                  </a:lnTo>
                  <a:lnTo>
                    <a:pt x="63246" y="28219"/>
                  </a:lnTo>
                  <a:lnTo>
                    <a:pt x="77127" y="42621"/>
                  </a:lnTo>
                  <a:lnTo>
                    <a:pt x="82524" y="66459"/>
                  </a:lnTo>
                  <a:lnTo>
                    <a:pt x="82524" y="17703"/>
                  </a:lnTo>
                  <a:lnTo>
                    <a:pt x="59474" y="4660"/>
                  </a:lnTo>
                  <a:lnTo>
                    <a:pt x="28829" y="0"/>
                  </a:lnTo>
                  <a:lnTo>
                    <a:pt x="0" y="0"/>
                  </a:lnTo>
                  <a:lnTo>
                    <a:pt x="0" y="132930"/>
                  </a:lnTo>
                  <a:lnTo>
                    <a:pt x="28321" y="132930"/>
                  </a:lnTo>
                  <a:lnTo>
                    <a:pt x="59474" y="128257"/>
                  </a:lnTo>
                  <a:lnTo>
                    <a:pt x="83019" y="114884"/>
                  </a:lnTo>
                  <a:lnTo>
                    <a:pt x="83870" y="113677"/>
                  </a:lnTo>
                  <a:lnTo>
                    <a:pt x="97917" y="93738"/>
                  </a:lnTo>
                  <a:lnTo>
                    <a:pt x="103124" y="65773"/>
                  </a:lnTo>
                  <a:close/>
                </a:path>
                <a:path w="412750" h="135890">
                  <a:moveTo>
                    <a:pt x="192112" y="48679"/>
                  </a:moveTo>
                  <a:lnTo>
                    <a:pt x="173037" y="48679"/>
                  </a:lnTo>
                  <a:lnTo>
                    <a:pt x="173037" y="90805"/>
                  </a:lnTo>
                  <a:lnTo>
                    <a:pt x="171653" y="100558"/>
                  </a:lnTo>
                  <a:lnTo>
                    <a:pt x="167360" y="109080"/>
                  </a:lnTo>
                  <a:lnTo>
                    <a:pt x="160032" y="115125"/>
                  </a:lnTo>
                  <a:lnTo>
                    <a:pt x="149479" y="117424"/>
                  </a:lnTo>
                  <a:lnTo>
                    <a:pt x="139560" y="115125"/>
                  </a:lnTo>
                  <a:lnTo>
                    <a:pt x="132397" y="109067"/>
                  </a:lnTo>
                  <a:lnTo>
                    <a:pt x="128054" y="100545"/>
                  </a:lnTo>
                  <a:lnTo>
                    <a:pt x="126593" y="90805"/>
                  </a:lnTo>
                  <a:lnTo>
                    <a:pt x="128066" y="81165"/>
                  </a:lnTo>
                  <a:lnTo>
                    <a:pt x="132410" y="72745"/>
                  </a:lnTo>
                  <a:lnTo>
                    <a:pt x="139573" y="66776"/>
                  </a:lnTo>
                  <a:lnTo>
                    <a:pt x="149479" y="64516"/>
                  </a:lnTo>
                  <a:lnTo>
                    <a:pt x="160032" y="66776"/>
                  </a:lnTo>
                  <a:lnTo>
                    <a:pt x="167373" y="72758"/>
                  </a:lnTo>
                  <a:lnTo>
                    <a:pt x="171653" y="81178"/>
                  </a:lnTo>
                  <a:lnTo>
                    <a:pt x="173037" y="90805"/>
                  </a:lnTo>
                  <a:lnTo>
                    <a:pt x="173037" y="48679"/>
                  </a:lnTo>
                  <a:lnTo>
                    <a:pt x="172199" y="48679"/>
                  </a:lnTo>
                  <a:lnTo>
                    <a:pt x="172199" y="57937"/>
                  </a:lnTo>
                  <a:lnTo>
                    <a:pt x="166712" y="52920"/>
                  </a:lnTo>
                  <a:lnTo>
                    <a:pt x="160553" y="49276"/>
                  </a:lnTo>
                  <a:lnTo>
                    <a:pt x="153809" y="47040"/>
                  </a:lnTo>
                  <a:lnTo>
                    <a:pt x="146596" y="46291"/>
                  </a:lnTo>
                  <a:lnTo>
                    <a:pt x="129413" y="50165"/>
                  </a:lnTo>
                  <a:lnTo>
                    <a:pt x="116903" y="60286"/>
                  </a:lnTo>
                  <a:lnTo>
                    <a:pt x="109258" y="74409"/>
                  </a:lnTo>
                  <a:lnTo>
                    <a:pt x="106667" y="90271"/>
                  </a:lnTo>
                  <a:lnTo>
                    <a:pt x="109258" y="106870"/>
                  </a:lnTo>
                  <a:lnTo>
                    <a:pt x="116928" y="121412"/>
                  </a:lnTo>
                  <a:lnTo>
                    <a:pt x="129578" y="131711"/>
                  </a:lnTo>
                  <a:lnTo>
                    <a:pt x="147091" y="135636"/>
                  </a:lnTo>
                  <a:lnTo>
                    <a:pt x="154076" y="134886"/>
                  </a:lnTo>
                  <a:lnTo>
                    <a:pt x="160680" y="132702"/>
                  </a:lnTo>
                  <a:lnTo>
                    <a:pt x="166763" y="129159"/>
                  </a:lnTo>
                  <a:lnTo>
                    <a:pt x="172199" y="124358"/>
                  </a:lnTo>
                  <a:lnTo>
                    <a:pt x="172199" y="132943"/>
                  </a:lnTo>
                  <a:lnTo>
                    <a:pt x="192112" y="132943"/>
                  </a:lnTo>
                  <a:lnTo>
                    <a:pt x="192112" y="124358"/>
                  </a:lnTo>
                  <a:lnTo>
                    <a:pt x="192112" y="117424"/>
                  </a:lnTo>
                  <a:lnTo>
                    <a:pt x="192112" y="64516"/>
                  </a:lnTo>
                  <a:lnTo>
                    <a:pt x="192112" y="57937"/>
                  </a:lnTo>
                  <a:lnTo>
                    <a:pt x="192112" y="48679"/>
                  </a:lnTo>
                  <a:close/>
                </a:path>
                <a:path w="412750" h="135890">
                  <a:moveTo>
                    <a:pt x="279908" y="83121"/>
                  </a:moveTo>
                  <a:lnTo>
                    <a:pt x="278028" y="66916"/>
                  </a:lnTo>
                  <a:lnTo>
                    <a:pt x="272338" y="55410"/>
                  </a:lnTo>
                  <a:lnTo>
                    <a:pt x="262801" y="48552"/>
                  </a:lnTo>
                  <a:lnTo>
                    <a:pt x="249351" y="46278"/>
                  </a:lnTo>
                  <a:lnTo>
                    <a:pt x="240703" y="46278"/>
                  </a:lnTo>
                  <a:lnTo>
                    <a:pt x="232752" y="49606"/>
                  </a:lnTo>
                  <a:lnTo>
                    <a:pt x="227317" y="55219"/>
                  </a:lnTo>
                  <a:lnTo>
                    <a:pt x="227317" y="48679"/>
                  </a:lnTo>
                  <a:lnTo>
                    <a:pt x="207403" y="48679"/>
                  </a:lnTo>
                  <a:lnTo>
                    <a:pt x="207403" y="132930"/>
                  </a:lnTo>
                  <a:lnTo>
                    <a:pt x="227317" y="132930"/>
                  </a:lnTo>
                  <a:lnTo>
                    <a:pt x="227317" y="94018"/>
                  </a:lnTo>
                  <a:lnTo>
                    <a:pt x="227774" y="82118"/>
                  </a:lnTo>
                  <a:lnTo>
                    <a:pt x="229971" y="72783"/>
                  </a:lnTo>
                  <a:lnTo>
                    <a:pt x="235216" y="66687"/>
                  </a:lnTo>
                  <a:lnTo>
                    <a:pt x="244767" y="64503"/>
                  </a:lnTo>
                  <a:lnTo>
                    <a:pt x="252653" y="65722"/>
                  </a:lnTo>
                  <a:lnTo>
                    <a:pt x="257276" y="69443"/>
                  </a:lnTo>
                  <a:lnTo>
                    <a:pt x="259448" y="75831"/>
                  </a:lnTo>
                  <a:lnTo>
                    <a:pt x="259994" y="85013"/>
                  </a:lnTo>
                  <a:lnTo>
                    <a:pt x="259994" y="132930"/>
                  </a:lnTo>
                  <a:lnTo>
                    <a:pt x="279908" y="132930"/>
                  </a:lnTo>
                  <a:lnTo>
                    <a:pt x="279908" y="83121"/>
                  </a:lnTo>
                  <a:close/>
                </a:path>
                <a:path w="412750" h="135890">
                  <a:moveTo>
                    <a:pt x="333514" y="48679"/>
                  </a:moveTo>
                  <a:lnTo>
                    <a:pt x="318541" y="48679"/>
                  </a:lnTo>
                  <a:lnTo>
                    <a:pt x="318541" y="18211"/>
                  </a:lnTo>
                  <a:lnTo>
                    <a:pt x="298627" y="18211"/>
                  </a:lnTo>
                  <a:lnTo>
                    <a:pt x="298627" y="48679"/>
                  </a:lnTo>
                  <a:lnTo>
                    <a:pt x="290296" y="48679"/>
                  </a:lnTo>
                  <a:lnTo>
                    <a:pt x="290296" y="67576"/>
                  </a:lnTo>
                  <a:lnTo>
                    <a:pt x="298627" y="67576"/>
                  </a:lnTo>
                  <a:lnTo>
                    <a:pt x="298627" y="132930"/>
                  </a:lnTo>
                  <a:lnTo>
                    <a:pt x="318541" y="132930"/>
                  </a:lnTo>
                  <a:lnTo>
                    <a:pt x="318541" y="67576"/>
                  </a:lnTo>
                  <a:lnTo>
                    <a:pt x="333514" y="67576"/>
                  </a:lnTo>
                  <a:lnTo>
                    <a:pt x="333514" y="48679"/>
                  </a:lnTo>
                  <a:close/>
                </a:path>
                <a:path w="412750" h="135890">
                  <a:moveTo>
                    <a:pt x="412584" y="110667"/>
                  </a:moveTo>
                  <a:lnTo>
                    <a:pt x="395757" y="101130"/>
                  </a:lnTo>
                  <a:lnTo>
                    <a:pt x="394589" y="103035"/>
                  </a:lnTo>
                  <a:lnTo>
                    <a:pt x="390436" y="109042"/>
                  </a:lnTo>
                  <a:lnTo>
                    <a:pt x="385737" y="113563"/>
                  </a:lnTo>
                  <a:lnTo>
                    <a:pt x="380009" y="116420"/>
                  </a:lnTo>
                  <a:lnTo>
                    <a:pt x="372732" y="117411"/>
                  </a:lnTo>
                  <a:lnTo>
                    <a:pt x="364032" y="115557"/>
                  </a:lnTo>
                  <a:lnTo>
                    <a:pt x="357479" y="110629"/>
                  </a:lnTo>
                  <a:lnTo>
                    <a:pt x="353148" y="103657"/>
                  </a:lnTo>
                  <a:lnTo>
                    <a:pt x="351155" y="95643"/>
                  </a:lnTo>
                  <a:lnTo>
                    <a:pt x="411797" y="95643"/>
                  </a:lnTo>
                  <a:lnTo>
                    <a:pt x="411797" y="90944"/>
                  </a:lnTo>
                  <a:lnTo>
                    <a:pt x="410095" y="79463"/>
                  </a:lnTo>
                  <a:lnTo>
                    <a:pt x="409041" y="72351"/>
                  </a:lnTo>
                  <a:lnTo>
                    <a:pt x="404456" y="64160"/>
                  </a:lnTo>
                  <a:lnTo>
                    <a:pt x="401154" y="58293"/>
                  </a:lnTo>
                  <a:lnTo>
                    <a:pt x="391363" y="51308"/>
                  </a:lnTo>
                  <a:lnTo>
                    <a:pt x="391363" y="79463"/>
                  </a:lnTo>
                  <a:lnTo>
                    <a:pt x="352450" y="79463"/>
                  </a:lnTo>
                  <a:lnTo>
                    <a:pt x="355041" y="70192"/>
                  </a:lnTo>
                  <a:lnTo>
                    <a:pt x="362686" y="64160"/>
                  </a:lnTo>
                  <a:lnTo>
                    <a:pt x="381914" y="64160"/>
                  </a:lnTo>
                  <a:lnTo>
                    <a:pt x="388924" y="69824"/>
                  </a:lnTo>
                  <a:lnTo>
                    <a:pt x="391363" y="79463"/>
                  </a:lnTo>
                  <a:lnTo>
                    <a:pt x="391363" y="51308"/>
                  </a:lnTo>
                  <a:lnTo>
                    <a:pt x="388696" y="49390"/>
                  </a:lnTo>
                  <a:lnTo>
                    <a:pt x="372211" y="46278"/>
                  </a:lnTo>
                  <a:lnTo>
                    <a:pt x="355104" y="49428"/>
                  </a:lnTo>
                  <a:lnTo>
                    <a:pt x="342150" y="58420"/>
                  </a:lnTo>
                  <a:lnTo>
                    <a:pt x="333959" y="72644"/>
                  </a:lnTo>
                  <a:lnTo>
                    <a:pt x="331101" y="91465"/>
                  </a:lnTo>
                  <a:lnTo>
                    <a:pt x="334149" y="109347"/>
                  </a:lnTo>
                  <a:lnTo>
                    <a:pt x="342684" y="123304"/>
                  </a:lnTo>
                  <a:lnTo>
                    <a:pt x="355790" y="132384"/>
                  </a:lnTo>
                  <a:lnTo>
                    <a:pt x="372554" y="135623"/>
                  </a:lnTo>
                  <a:lnTo>
                    <a:pt x="384530" y="134061"/>
                  </a:lnTo>
                  <a:lnTo>
                    <a:pt x="395312" y="129540"/>
                  </a:lnTo>
                  <a:lnTo>
                    <a:pt x="404456" y="122313"/>
                  </a:lnTo>
                  <a:lnTo>
                    <a:pt x="408025" y="117411"/>
                  </a:lnTo>
                  <a:lnTo>
                    <a:pt x="411518" y="112636"/>
                  </a:lnTo>
                  <a:lnTo>
                    <a:pt x="412584" y="110667"/>
                  </a:lnTo>
                  <a:close/>
                </a:path>
              </a:pathLst>
            </a:custGeom>
            <a:solidFill>
              <a:srgbClr val="231F20"/>
            </a:solidFill>
          </p:spPr>
          <p:txBody>
            <a:bodyPr wrap="square" lIns="0" tIns="0" rIns="0" bIns="0" rtlCol="0"/>
            <a:lstStyle/>
            <a:p>
              <a:endParaRPr/>
            </a:p>
          </p:txBody>
        </p:sp>
        <p:pic>
          <p:nvPicPr>
            <p:cNvPr id="62" name="object 23">
              <a:extLst>
                <a:ext uri="{FF2B5EF4-FFF2-40B4-BE49-F238E27FC236}">
                  <a16:creationId xmlns:a16="http://schemas.microsoft.com/office/drawing/2014/main" id="{098F60E8-D509-FF41-BB82-913909DA22B3}"/>
                </a:ext>
              </a:extLst>
            </p:cNvPr>
            <p:cNvPicPr/>
            <p:nvPr/>
          </p:nvPicPr>
          <p:blipFill>
            <a:blip r:embed="rId7" cstate="print"/>
            <a:stretch>
              <a:fillRect/>
            </a:stretch>
          </p:blipFill>
          <p:spPr>
            <a:xfrm>
              <a:off x="9579406" y="8760704"/>
              <a:ext cx="116156" cy="133371"/>
            </a:xfrm>
            <a:prstGeom prst="rect">
              <a:avLst/>
            </a:prstGeom>
          </p:spPr>
        </p:pic>
        <p:sp>
          <p:nvSpPr>
            <p:cNvPr id="63" name="object 24">
              <a:extLst>
                <a:ext uri="{FF2B5EF4-FFF2-40B4-BE49-F238E27FC236}">
                  <a16:creationId xmlns:a16="http://schemas.microsoft.com/office/drawing/2014/main" id="{A806A242-403B-4048-AB72-068CB2C8567E}"/>
                </a:ext>
              </a:extLst>
            </p:cNvPr>
            <p:cNvSpPr/>
            <p:nvPr/>
          </p:nvSpPr>
          <p:spPr>
            <a:xfrm>
              <a:off x="10127170" y="8794584"/>
              <a:ext cx="41910" cy="19050"/>
            </a:xfrm>
            <a:custGeom>
              <a:avLst/>
              <a:gdLst/>
              <a:ahLst/>
              <a:cxnLst/>
              <a:rect l="l" t="t" r="r" b="b"/>
              <a:pathLst>
                <a:path w="41909" h="19050">
                  <a:moveTo>
                    <a:pt x="16700" y="0"/>
                  </a:moveTo>
                  <a:lnTo>
                    <a:pt x="0" y="0"/>
                  </a:lnTo>
                  <a:lnTo>
                    <a:pt x="0" y="4025"/>
                  </a:lnTo>
                  <a:lnTo>
                    <a:pt x="5689" y="4025"/>
                  </a:lnTo>
                  <a:lnTo>
                    <a:pt x="5689" y="18681"/>
                  </a:lnTo>
                  <a:lnTo>
                    <a:pt x="11036" y="18681"/>
                  </a:lnTo>
                  <a:lnTo>
                    <a:pt x="11036" y="4025"/>
                  </a:lnTo>
                  <a:lnTo>
                    <a:pt x="16700" y="4025"/>
                  </a:lnTo>
                  <a:lnTo>
                    <a:pt x="16700" y="0"/>
                  </a:lnTo>
                  <a:close/>
                </a:path>
                <a:path w="41909" h="19050">
                  <a:moveTo>
                    <a:pt x="41541" y="0"/>
                  </a:moveTo>
                  <a:lnTo>
                    <a:pt x="33693" y="0"/>
                  </a:lnTo>
                  <a:lnTo>
                    <a:pt x="30238" y="12407"/>
                  </a:lnTo>
                  <a:lnTo>
                    <a:pt x="26606" y="0"/>
                  </a:lnTo>
                  <a:lnTo>
                    <a:pt x="18872" y="0"/>
                  </a:lnTo>
                  <a:lnTo>
                    <a:pt x="18872" y="18681"/>
                  </a:lnTo>
                  <a:lnTo>
                    <a:pt x="23622" y="18681"/>
                  </a:lnTo>
                  <a:lnTo>
                    <a:pt x="23622" y="5232"/>
                  </a:lnTo>
                  <a:lnTo>
                    <a:pt x="27444" y="18681"/>
                  </a:lnTo>
                  <a:lnTo>
                    <a:pt x="32943" y="18681"/>
                  </a:lnTo>
                  <a:lnTo>
                    <a:pt x="36728" y="5232"/>
                  </a:lnTo>
                  <a:lnTo>
                    <a:pt x="36779" y="18681"/>
                  </a:lnTo>
                  <a:lnTo>
                    <a:pt x="41541" y="18681"/>
                  </a:lnTo>
                  <a:lnTo>
                    <a:pt x="41541" y="0"/>
                  </a:lnTo>
                  <a:close/>
                </a:path>
              </a:pathLst>
            </a:custGeom>
            <a:solidFill>
              <a:srgbClr val="231F20"/>
            </a:solidFill>
          </p:spPr>
          <p:txBody>
            <a:bodyPr wrap="square" lIns="0" tIns="0" rIns="0" bIns="0" rtlCol="0"/>
            <a:lstStyle/>
            <a:p>
              <a:endParaRPr/>
            </a:p>
          </p:txBody>
        </p:sp>
      </p:grpSp>
      <p:pic>
        <p:nvPicPr>
          <p:cNvPr id="64" name="object 26">
            <a:extLst>
              <a:ext uri="{FF2B5EF4-FFF2-40B4-BE49-F238E27FC236}">
                <a16:creationId xmlns:a16="http://schemas.microsoft.com/office/drawing/2014/main" id="{2CBA3B99-B721-EF49-974E-C98BD948A749}"/>
              </a:ext>
            </a:extLst>
          </p:cNvPr>
          <p:cNvPicPr/>
          <p:nvPr/>
        </p:nvPicPr>
        <p:blipFill>
          <a:blip r:embed="rId8" cstate="print"/>
          <a:stretch>
            <a:fillRect/>
          </a:stretch>
        </p:blipFill>
        <p:spPr>
          <a:xfrm>
            <a:off x="6918530" y="6444649"/>
            <a:ext cx="243726" cy="331058"/>
          </a:xfrm>
          <a:prstGeom prst="rect">
            <a:avLst/>
          </a:prstGeom>
        </p:spPr>
      </p:pic>
      <p:sp>
        <p:nvSpPr>
          <p:cNvPr id="65" name="object 28">
            <a:extLst>
              <a:ext uri="{FF2B5EF4-FFF2-40B4-BE49-F238E27FC236}">
                <a16:creationId xmlns:a16="http://schemas.microsoft.com/office/drawing/2014/main" id="{CF9FF61A-7254-D748-BD2C-4E976A428C26}"/>
              </a:ext>
            </a:extLst>
          </p:cNvPr>
          <p:cNvSpPr txBox="1"/>
          <p:nvPr/>
        </p:nvSpPr>
        <p:spPr>
          <a:xfrm>
            <a:off x="8426872" y="6476663"/>
            <a:ext cx="652145" cy="206375"/>
          </a:xfrm>
          <a:prstGeom prst="rect">
            <a:avLst/>
          </a:prstGeom>
        </p:spPr>
        <p:txBody>
          <a:bodyPr vert="horz" wrap="square" lIns="0" tIns="17145" rIns="0" bIns="0" rtlCol="0">
            <a:spAutoFit/>
          </a:bodyPr>
          <a:lstStyle/>
          <a:p>
            <a:pPr marL="38100">
              <a:lnSpc>
                <a:spcPct val="100000"/>
              </a:lnSpc>
              <a:spcBef>
                <a:spcPts val="135"/>
              </a:spcBef>
            </a:pPr>
            <a:r>
              <a:rPr sz="1150" b="1" spc="-145" dirty="0">
                <a:solidFill>
                  <a:srgbClr val="231F20"/>
                </a:solidFill>
                <a:latin typeface="Arial"/>
                <a:cs typeface="Arial"/>
              </a:rPr>
              <a:t>AES/EBU</a:t>
            </a:r>
            <a:r>
              <a:rPr sz="1150" b="1" spc="-195" dirty="0">
                <a:solidFill>
                  <a:srgbClr val="231F20"/>
                </a:solidFill>
                <a:latin typeface="Arial"/>
                <a:cs typeface="Arial"/>
              </a:rPr>
              <a:t> </a:t>
            </a:r>
            <a:r>
              <a:rPr sz="1125" i="1" spc="-7" baseline="44444" dirty="0">
                <a:solidFill>
                  <a:srgbClr val="231F20"/>
                </a:solidFill>
                <a:latin typeface="Aparajita"/>
                <a:cs typeface="Aparajita"/>
              </a:rPr>
              <a:t>*</a:t>
            </a:r>
            <a:endParaRPr sz="1125" baseline="44444">
              <a:latin typeface="Aparajita"/>
              <a:cs typeface="Aparajita"/>
            </a:endParaRPr>
          </a:p>
        </p:txBody>
      </p:sp>
      <p:sp>
        <p:nvSpPr>
          <p:cNvPr id="66" name="object 37">
            <a:extLst>
              <a:ext uri="{FF2B5EF4-FFF2-40B4-BE49-F238E27FC236}">
                <a16:creationId xmlns:a16="http://schemas.microsoft.com/office/drawing/2014/main" id="{6EFFB19D-4AA8-DF41-9761-67DC5CF4E9C9}"/>
              </a:ext>
            </a:extLst>
          </p:cNvPr>
          <p:cNvSpPr txBox="1"/>
          <p:nvPr/>
        </p:nvSpPr>
        <p:spPr>
          <a:xfrm>
            <a:off x="10032752" y="6455873"/>
            <a:ext cx="453390" cy="545465"/>
          </a:xfrm>
          <a:prstGeom prst="rect">
            <a:avLst/>
          </a:prstGeom>
        </p:spPr>
        <p:txBody>
          <a:bodyPr vert="horz" wrap="square" lIns="0" tIns="15240" rIns="0" bIns="0" rtlCol="0">
            <a:spAutoFit/>
          </a:bodyPr>
          <a:lstStyle/>
          <a:p>
            <a:pPr marL="38100">
              <a:lnSpc>
                <a:spcPct val="100000"/>
              </a:lnSpc>
              <a:spcBef>
                <a:spcPts val="120"/>
              </a:spcBef>
            </a:pPr>
            <a:r>
              <a:rPr sz="1400" b="1" spc="10" dirty="0">
                <a:solidFill>
                  <a:srgbClr val="231F20"/>
                </a:solidFill>
                <a:latin typeface="Calibri"/>
                <a:cs typeface="Calibri"/>
              </a:rPr>
              <a:t>P</a:t>
            </a:r>
            <a:r>
              <a:rPr sz="2100" spc="15" baseline="5952" dirty="0">
                <a:solidFill>
                  <a:srgbClr val="231F20"/>
                </a:solidFill>
                <a:latin typeface="Arial"/>
                <a:cs typeface="Arial"/>
              </a:rPr>
              <a:t>|</a:t>
            </a:r>
            <a:r>
              <a:rPr sz="1400" b="1" spc="10" dirty="0">
                <a:solidFill>
                  <a:srgbClr val="231F20"/>
                </a:solidFill>
                <a:latin typeface="Calibri"/>
                <a:cs typeface="Calibri"/>
              </a:rPr>
              <a:t>F</a:t>
            </a:r>
            <a:r>
              <a:rPr sz="2100" spc="15" baseline="5952" dirty="0">
                <a:solidFill>
                  <a:srgbClr val="231F20"/>
                </a:solidFill>
                <a:latin typeface="Arial"/>
                <a:cs typeface="Arial"/>
              </a:rPr>
              <a:t>|</a:t>
            </a:r>
            <a:r>
              <a:rPr sz="1400" b="1" spc="10" dirty="0">
                <a:solidFill>
                  <a:srgbClr val="231F20"/>
                </a:solidFill>
                <a:latin typeface="Calibri"/>
                <a:cs typeface="Calibri"/>
              </a:rPr>
              <a:t>C</a:t>
            </a:r>
            <a:endParaRPr sz="1400">
              <a:latin typeface="Calibri"/>
              <a:cs typeface="Calibri"/>
            </a:endParaRPr>
          </a:p>
          <a:p>
            <a:pPr>
              <a:lnSpc>
                <a:spcPct val="100000"/>
              </a:lnSpc>
              <a:spcBef>
                <a:spcPts val="20"/>
              </a:spcBef>
            </a:pPr>
            <a:endParaRPr sz="1350">
              <a:latin typeface="Calibri"/>
              <a:cs typeface="Calibri"/>
            </a:endParaRPr>
          </a:p>
          <a:p>
            <a:pPr marL="168910">
              <a:lnSpc>
                <a:spcPct val="100000"/>
              </a:lnSpc>
            </a:pPr>
            <a:r>
              <a:rPr sz="600" spc="-45" dirty="0">
                <a:solidFill>
                  <a:srgbClr val="231F20"/>
                </a:solidFill>
                <a:latin typeface="Arial"/>
                <a:cs typeface="Arial"/>
              </a:rPr>
              <a:t>*optional</a:t>
            </a:r>
            <a:endParaRPr sz="600">
              <a:latin typeface="Arial"/>
              <a:cs typeface="Arial"/>
            </a:endParaRPr>
          </a:p>
        </p:txBody>
      </p:sp>
    </p:spTree>
    <p:extLst>
      <p:ext uri="{BB962C8B-B14F-4D97-AF65-F5344CB8AC3E}">
        <p14:creationId xmlns:p14="http://schemas.microsoft.com/office/powerpoint/2010/main" val="90555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D7E112F-6FA4-5444-B8D1-E5964F721344}"/>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pic>
        <p:nvPicPr>
          <p:cNvPr id="23" name="object 8">
            <a:extLst>
              <a:ext uri="{FF2B5EF4-FFF2-40B4-BE49-F238E27FC236}">
                <a16:creationId xmlns:a16="http://schemas.microsoft.com/office/drawing/2014/main" id="{423B758A-78BA-8442-B30F-3490845873A3}"/>
              </a:ext>
            </a:extLst>
          </p:cNvPr>
          <p:cNvPicPr/>
          <p:nvPr/>
        </p:nvPicPr>
        <p:blipFill>
          <a:blip r:embed="rId2" cstate="print"/>
          <a:stretch>
            <a:fillRect/>
          </a:stretch>
        </p:blipFill>
        <p:spPr>
          <a:xfrm>
            <a:off x="5186944" y="5030900"/>
            <a:ext cx="3124403" cy="1917611"/>
          </a:xfrm>
          <a:prstGeom prst="rect">
            <a:avLst/>
          </a:prstGeom>
        </p:spPr>
      </p:pic>
      <p:sp>
        <p:nvSpPr>
          <p:cNvPr id="24" name="object 9">
            <a:extLst>
              <a:ext uri="{FF2B5EF4-FFF2-40B4-BE49-F238E27FC236}">
                <a16:creationId xmlns:a16="http://schemas.microsoft.com/office/drawing/2014/main" id="{E60143FD-B937-A246-B26D-22E51DD353FD}"/>
              </a:ext>
            </a:extLst>
          </p:cNvPr>
          <p:cNvSpPr txBox="1"/>
          <p:nvPr/>
        </p:nvSpPr>
        <p:spPr>
          <a:xfrm>
            <a:off x="1219598" y="3042604"/>
            <a:ext cx="9752804" cy="2376356"/>
          </a:xfrm>
          <a:prstGeom prst="rect">
            <a:avLst/>
          </a:prstGeom>
        </p:spPr>
        <p:txBody>
          <a:bodyPr vert="horz" wrap="square" lIns="0" tIns="12700" rIns="0" bIns="0" rtlCol="0">
            <a:spAutoFit/>
          </a:bodyPr>
          <a:lstStyle/>
          <a:p>
            <a:pPr marL="5080" algn="ctr">
              <a:lnSpc>
                <a:spcPts val="8570"/>
              </a:lnSpc>
              <a:spcBef>
                <a:spcPts val="100"/>
              </a:spcBef>
            </a:pPr>
            <a:r>
              <a:rPr lang="en-US" sz="5000" dirty="0">
                <a:solidFill>
                  <a:srgbClr val="3A57A7"/>
                </a:solidFill>
                <a:latin typeface="HelveticaNeue-LightCond" pitchFamily="50" charset="0"/>
                <a:cs typeface="Arial"/>
              </a:rPr>
              <a:t>A </a:t>
            </a:r>
            <a:r>
              <a:rPr lang="en-US" sz="5000" dirty="0" err="1">
                <a:solidFill>
                  <a:srgbClr val="3A57A7"/>
                </a:solidFill>
                <a:latin typeface="HelveticaNeue-LightCond" pitchFamily="50" charset="0"/>
                <a:cs typeface="Arial"/>
              </a:rPr>
              <a:t>votre</a:t>
            </a:r>
            <a:r>
              <a:rPr lang="en-US" sz="5000" dirty="0">
                <a:solidFill>
                  <a:srgbClr val="3A57A7"/>
                </a:solidFill>
                <a:latin typeface="HelveticaNeue-LightCond" pitchFamily="50" charset="0"/>
                <a:cs typeface="Arial"/>
              </a:rPr>
              <a:t> service, à tout moment</a:t>
            </a:r>
            <a:endParaRPr sz="5000" dirty="0">
              <a:latin typeface="HelveticaNeue-LightCond" pitchFamily="50" charset="0"/>
              <a:cs typeface="Arial"/>
            </a:endParaRPr>
          </a:p>
          <a:p>
            <a:pPr marL="12065" marR="5080" algn="ctr">
              <a:lnSpc>
                <a:spcPts val="3300"/>
              </a:lnSpc>
              <a:spcBef>
                <a:spcPts val="290"/>
              </a:spcBef>
            </a:pPr>
            <a:r>
              <a:rPr lang="fr-FR" sz="1800" b="0" i="0" dirty="0">
                <a:solidFill>
                  <a:srgbClr val="000000"/>
                </a:solidFill>
                <a:effectLst/>
                <a:latin typeface="HelveticaNeue-LightCond" pitchFamily="50" charset="0"/>
              </a:rPr>
              <a:t>Une collection bien fournie d’outils logiciels puissants et gratuits, pour vous aider à</a:t>
            </a:r>
            <a:br>
              <a:rPr lang="fr-FR" sz="1800" b="0" i="0" dirty="0">
                <a:solidFill>
                  <a:srgbClr val="000000"/>
                </a:solidFill>
                <a:effectLst/>
                <a:latin typeface="HelveticaNeue-LightCond" pitchFamily="50" charset="0"/>
              </a:rPr>
            </a:br>
            <a:r>
              <a:rPr lang="fr-FR" sz="1800" b="0" i="0" dirty="0">
                <a:solidFill>
                  <a:srgbClr val="000000"/>
                </a:solidFill>
                <a:effectLst/>
                <a:latin typeface="HelveticaNeue-LightCond" pitchFamily="50" charset="0"/>
              </a:rPr>
              <a:t>chaque étape de votre workflow, de la conception au suivi final de l’événement.</a:t>
            </a:r>
            <a:r>
              <a:rPr lang="fr-FR" sz="2000" dirty="0">
                <a:latin typeface="HelveticaNeue-LightCond" pitchFamily="50" charset="0"/>
              </a:rPr>
              <a:t> </a:t>
            </a:r>
            <a:br>
              <a:rPr lang="fr-FR" sz="2000" dirty="0"/>
            </a:br>
            <a:endParaRPr sz="2000" dirty="0">
              <a:latin typeface="Arial"/>
              <a:cs typeface="Arial"/>
            </a:endParaRPr>
          </a:p>
        </p:txBody>
      </p:sp>
      <p:pic>
        <p:nvPicPr>
          <p:cNvPr id="25" name="object 14">
            <a:extLst>
              <a:ext uri="{FF2B5EF4-FFF2-40B4-BE49-F238E27FC236}">
                <a16:creationId xmlns:a16="http://schemas.microsoft.com/office/drawing/2014/main" id="{CE0245BB-9906-2648-9F34-045217598275}"/>
              </a:ext>
            </a:extLst>
          </p:cNvPr>
          <p:cNvPicPr/>
          <p:nvPr/>
        </p:nvPicPr>
        <p:blipFill>
          <a:blip r:embed="rId3" cstate="print"/>
          <a:stretch>
            <a:fillRect/>
          </a:stretch>
        </p:blipFill>
        <p:spPr>
          <a:xfrm>
            <a:off x="4291084" y="1009225"/>
            <a:ext cx="4382989" cy="2419775"/>
          </a:xfrm>
          <a:prstGeom prst="rect">
            <a:avLst/>
          </a:prstGeom>
        </p:spPr>
      </p:pic>
      <p:pic>
        <p:nvPicPr>
          <p:cNvPr id="26" name="object 15">
            <a:extLst>
              <a:ext uri="{FF2B5EF4-FFF2-40B4-BE49-F238E27FC236}">
                <a16:creationId xmlns:a16="http://schemas.microsoft.com/office/drawing/2014/main" id="{D6D3DE2C-95F9-1945-B121-5056EC141F25}"/>
              </a:ext>
            </a:extLst>
          </p:cNvPr>
          <p:cNvPicPr/>
          <p:nvPr/>
        </p:nvPicPr>
        <p:blipFill>
          <a:blip r:embed="rId4" cstate="print"/>
          <a:stretch>
            <a:fillRect/>
          </a:stretch>
        </p:blipFill>
        <p:spPr>
          <a:xfrm>
            <a:off x="3778879" y="5452429"/>
            <a:ext cx="1707545" cy="1350086"/>
          </a:xfrm>
          <a:prstGeom prst="rect">
            <a:avLst/>
          </a:prstGeom>
        </p:spPr>
      </p:pic>
      <p:pic>
        <p:nvPicPr>
          <p:cNvPr id="27" name="object 4">
            <a:extLst>
              <a:ext uri="{FF2B5EF4-FFF2-40B4-BE49-F238E27FC236}">
                <a16:creationId xmlns:a16="http://schemas.microsoft.com/office/drawing/2014/main" id="{4419085B-8B6C-8545-903D-DB4EDA69FBFB}"/>
              </a:ext>
            </a:extLst>
          </p:cNvPr>
          <p:cNvPicPr/>
          <p:nvPr/>
        </p:nvPicPr>
        <p:blipFill>
          <a:blip r:embed="rId5" cstate="print"/>
          <a:stretch>
            <a:fillRect/>
          </a:stretch>
        </p:blipFill>
        <p:spPr>
          <a:xfrm>
            <a:off x="11335658" y="1464845"/>
            <a:ext cx="601253" cy="873983"/>
          </a:xfrm>
          <a:prstGeom prst="rect">
            <a:avLst/>
          </a:prstGeom>
        </p:spPr>
      </p:pic>
      <p:sp>
        <p:nvSpPr>
          <p:cNvPr id="28" name="object 11">
            <a:extLst>
              <a:ext uri="{FF2B5EF4-FFF2-40B4-BE49-F238E27FC236}">
                <a16:creationId xmlns:a16="http://schemas.microsoft.com/office/drawing/2014/main" id="{55BC6887-14F3-AB4C-995E-7DABA1ED850F}"/>
              </a:ext>
            </a:extLst>
          </p:cNvPr>
          <p:cNvSpPr txBox="1"/>
          <p:nvPr/>
        </p:nvSpPr>
        <p:spPr>
          <a:xfrm>
            <a:off x="8664440" y="1373487"/>
            <a:ext cx="2502380" cy="1733808"/>
          </a:xfrm>
          <a:prstGeom prst="rect">
            <a:avLst/>
          </a:prstGeom>
        </p:spPr>
        <p:txBody>
          <a:bodyPr vert="horz" wrap="square" lIns="0" tIns="45720" rIns="0" bIns="0" rtlCol="0">
            <a:spAutoFit/>
          </a:bodyPr>
          <a:lstStyle/>
          <a:p>
            <a:pPr marL="12700">
              <a:lnSpc>
                <a:spcPct val="100000"/>
              </a:lnSpc>
              <a:spcBef>
                <a:spcPts val="360"/>
              </a:spcBef>
            </a:pPr>
            <a:r>
              <a:rPr sz="1600" b="1" dirty="0">
                <a:solidFill>
                  <a:srgbClr val="231F20"/>
                </a:solidFill>
                <a:latin typeface="Arial"/>
                <a:cs typeface="Arial"/>
              </a:rPr>
              <a:t>Dory</a:t>
            </a:r>
            <a:endParaRPr sz="1600" dirty="0">
              <a:latin typeface="Arial"/>
              <a:cs typeface="Arial"/>
            </a:endParaRPr>
          </a:p>
          <a:p>
            <a:pPr marL="12700" marR="5080">
              <a:lnSpc>
                <a:spcPct val="100000"/>
              </a:lnSpc>
              <a:spcBef>
                <a:spcPts val="165"/>
              </a:spcBef>
            </a:pPr>
            <a:r>
              <a:rPr lang="fr-FR" sz="800" b="0" i="0" dirty="0">
                <a:solidFill>
                  <a:srgbClr val="000000"/>
                </a:solidFill>
                <a:effectLst/>
                <a:latin typeface="HelveticaNeue-LightCond" pitchFamily="50" charset="0"/>
              </a:rPr>
              <a:t>Contrôleur parfaitement adapté à de petites configurations d’enceintes des Séries P+, GEO M et ID, le DTD est vraiment facile à configurer, grâce à Dory, son application de contrôle à distance via USB. Depuis une plate-forme mobile ou un ordinateur de bureau, Dory vous permet de garder votre DTD à jour (fichier LOAD le plus récent) et aussi de configurer votre système : sélection de </a:t>
            </a:r>
            <a:r>
              <a:rPr lang="fr-FR" sz="800" b="0" i="0" dirty="0" err="1">
                <a:solidFill>
                  <a:srgbClr val="000000"/>
                </a:solidFill>
                <a:effectLst/>
                <a:latin typeface="HelveticaNeue-LightCond" pitchFamily="50" charset="0"/>
              </a:rPr>
              <a:t>presets</a:t>
            </a:r>
            <a:r>
              <a:rPr lang="fr-FR" sz="800" b="0" i="0" dirty="0">
                <a:solidFill>
                  <a:srgbClr val="000000"/>
                </a:solidFill>
                <a:effectLst/>
                <a:latin typeface="HelveticaNeue-LightCond" pitchFamily="50" charset="0"/>
              </a:rPr>
              <a:t>, assignation des entrées, application de gain, délai, EQ et compression. De plus, Dory assure un suivi en temps réel des niveaux d’entrée, de sortie, et de la compression appliquée par l’utilisateur</a:t>
            </a:r>
            <a:r>
              <a:rPr lang="fr-FR" sz="800" dirty="0">
                <a:latin typeface="HelveticaNeue-LightCond" pitchFamily="50" charset="0"/>
              </a:rPr>
              <a:t> </a:t>
            </a:r>
            <a:br>
              <a:rPr lang="fr-FR" sz="1200" dirty="0"/>
            </a:br>
            <a:endParaRPr sz="1200" dirty="0">
              <a:latin typeface="Arial"/>
              <a:cs typeface="Arial"/>
            </a:endParaRPr>
          </a:p>
        </p:txBody>
      </p:sp>
      <p:pic>
        <p:nvPicPr>
          <p:cNvPr id="29" name="object 6">
            <a:extLst>
              <a:ext uri="{FF2B5EF4-FFF2-40B4-BE49-F238E27FC236}">
                <a16:creationId xmlns:a16="http://schemas.microsoft.com/office/drawing/2014/main" id="{52B1A262-899E-1E4F-8BB0-9DDB8C5D4A07}"/>
              </a:ext>
            </a:extLst>
          </p:cNvPr>
          <p:cNvPicPr/>
          <p:nvPr/>
        </p:nvPicPr>
        <p:blipFill>
          <a:blip r:embed="rId6" cstate="print"/>
          <a:stretch>
            <a:fillRect/>
          </a:stretch>
        </p:blipFill>
        <p:spPr>
          <a:xfrm>
            <a:off x="11335658" y="5597459"/>
            <a:ext cx="662903" cy="656518"/>
          </a:xfrm>
          <a:prstGeom prst="rect">
            <a:avLst/>
          </a:prstGeom>
        </p:spPr>
      </p:pic>
      <p:sp>
        <p:nvSpPr>
          <p:cNvPr id="30" name="object 13">
            <a:extLst>
              <a:ext uri="{FF2B5EF4-FFF2-40B4-BE49-F238E27FC236}">
                <a16:creationId xmlns:a16="http://schemas.microsoft.com/office/drawing/2014/main" id="{4E1F8D44-9881-CE4A-8F4B-ABB14737BC7D}"/>
              </a:ext>
            </a:extLst>
          </p:cNvPr>
          <p:cNvSpPr txBox="1"/>
          <p:nvPr/>
        </p:nvSpPr>
        <p:spPr>
          <a:xfrm>
            <a:off x="8531117" y="5305036"/>
            <a:ext cx="2742891" cy="1728678"/>
          </a:xfrm>
          <a:prstGeom prst="rect">
            <a:avLst/>
          </a:prstGeom>
        </p:spPr>
        <p:txBody>
          <a:bodyPr vert="horz" wrap="square" lIns="0" tIns="45720" rIns="0" bIns="0" rtlCol="0">
            <a:spAutoFit/>
          </a:bodyPr>
          <a:lstStyle/>
          <a:p>
            <a:pPr marL="12700">
              <a:lnSpc>
                <a:spcPct val="100000"/>
              </a:lnSpc>
              <a:spcBef>
                <a:spcPts val="360"/>
              </a:spcBef>
            </a:pPr>
            <a:r>
              <a:rPr sz="1600" b="1" dirty="0" err="1">
                <a:solidFill>
                  <a:srgbClr val="231F20"/>
                </a:solidFill>
                <a:latin typeface="Arial"/>
                <a:cs typeface="Arial"/>
              </a:rPr>
              <a:t>NeMo</a:t>
            </a:r>
            <a:r>
              <a:rPr lang="fr-FR" sz="1800" b="0" i="0" dirty="0">
                <a:solidFill>
                  <a:srgbClr val="000000"/>
                </a:solidFill>
                <a:effectLst/>
                <a:latin typeface="HelveticaNeueLTPro-LtCn"/>
              </a:rPr>
              <a:t> </a:t>
            </a:r>
          </a:p>
          <a:p>
            <a:pPr marL="12700">
              <a:lnSpc>
                <a:spcPct val="100000"/>
              </a:lnSpc>
              <a:spcBef>
                <a:spcPts val="360"/>
              </a:spcBef>
            </a:pPr>
            <a:r>
              <a:rPr lang="fr-FR" sz="800" b="0" i="0" dirty="0">
                <a:solidFill>
                  <a:srgbClr val="000000"/>
                </a:solidFill>
                <a:effectLst/>
                <a:latin typeface="HelveticaNeue-LightCond" pitchFamily="50" charset="0"/>
              </a:rPr>
              <a:t>Les fonctionnalités réseau sont natives sur les NXAMPmk2 et</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facilitées par un port Dante™ sur le DTD. Les contrôleurs et</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amplificateurs TD NEXO sont tous prêts pour le réseau.</a:t>
            </a:r>
            <a:br>
              <a:rPr lang="fr-FR" sz="800" b="0" i="0" dirty="0">
                <a:solidFill>
                  <a:srgbClr val="000000"/>
                </a:solidFill>
                <a:effectLst/>
                <a:latin typeface="HelveticaNeue-LightCond" pitchFamily="50" charset="0"/>
              </a:rPr>
            </a:br>
            <a:r>
              <a:rPr lang="fr-FR" sz="800" b="0" i="0" dirty="0" err="1">
                <a:solidFill>
                  <a:srgbClr val="000000"/>
                </a:solidFill>
                <a:effectLst/>
                <a:latin typeface="HelveticaNeue-LightCond" pitchFamily="50" charset="0"/>
              </a:rPr>
              <a:t>NeMo</a:t>
            </a:r>
            <a:r>
              <a:rPr lang="fr-FR" sz="800" b="0" i="0" dirty="0">
                <a:solidFill>
                  <a:srgbClr val="000000"/>
                </a:solidFill>
                <a:effectLst/>
                <a:latin typeface="HelveticaNeue-LightCond" pitchFamily="50" charset="0"/>
              </a:rPr>
              <a:t> est une solution complète assurant le contrôle, le suivi et</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l’examen de votre système. Préparez votre amplification et votre</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chaîne de contrôle offline, puis contrôlez/suivez votre système</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online depuis une plate-forme mobile ou de bureau. Vous pouvez</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même récupérer, à la fin d’une prestation, les statistiques des</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performances de vos appareils NEXO</a:t>
            </a:r>
            <a:r>
              <a:rPr lang="fr-FR" sz="800" dirty="0">
                <a:latin typeface="HelveticaNeue-LightCond" pitchFamily="50" charset="0"/>
              </a:rPr>
              <a:t> </a:t>
            </a:r>
            <a:br>
              <a:rPr lang="fr-FR" sz="1600" dirty="0"/>
            </a:br>
            <a:endParaRPr sz="1600" dirty="0">
              <a:latin typeface="Arial"/>
              <a:cs typeface="Arial"/>
            </a:endParaRPr>
          </a:p>
        </p:txBody>
      </p:sp>
      <p:pic>
        <p:nvPicPr>
          <p:cNvPr id="31" name="object 5">
            <a:extLst>
              <a:ext uri="{FF2B5EF4-FFF2-40B4-BE49-F238E27FC236}">
                <a16:creationId xmlns:a16="http://schemas.microsoft.com/office/drawing/2014/main" id="{ACAFED24-D45E-DC4E-8A33-D2FEB3413B12}"/>
              </a:ext>
            </a:extLst>
          </p:cNvPr>
          <p:cNvPicPr/>
          <p:nvPr/>
        </p:nvPicPr>
        <p:blipFill>
          <a:blip r:embed="rId7" cstate="print"/>
          <a:stretch>
            <a:fillRect/>
          </a:stretch>
        </p:blipFill>
        <p:spPr>
          <a:xfrm>
            <a:off x="267248" y="5609935"/>
            <a:ext cx="565407" cy="746063"/>
          </a:xfrm>
          <a:prstGeom prst="rect">
            <a:avLst/>
          </a:prstGeom>
        </p:spPr>
      </p:pic>
      <p:pic>
        <p:nvPicPr>
          <p:cNvPr id="32" name="object 7">
            <a:extLst>
              <a:ext uri="{FF2B5EF4-FFF2-40B4-BE49-F238E27FC236}">
                <a16:creationId xmlns:a16="http://schemas.microsoft.com/office/drawing/2014/main" id="{FB2410C7-7F4A-8042-BC5E-6E0C4294AF4D}"/>
              </a:ext>
            </a:extLst>
          </p:cNvPr>
          <p:cNvPicPr/>
          <p:nvPr/>
        </p:nvPicPr>
        <p:blipFill>
          <a:blip r:embed="rId8" cstate="print"/>
          <a:stretch>
            <a:fillRect/>
          </a:stretch>
        </p:blipFill>
        <p:spPr>
          <a:xfrm>
            <a:off x="267248" y="1471820"/>
            <a:ext cx="565406" cy="867008"/>
          </a:xfrm>
          <a:prstGeom prst="rect">
            <a:avLst/>
          </a:prstGeom>
        </p:spPr>
      </p:pic>
      <p:sp>
        <p:nvSpPr>
          <p:cNvPr id="2" name="Rectangle 1">
            <a:extLst>
              <a:ext uri="{FF2B5EF4-FFF2-40B4-BE49-F238E27FC236}">
                <a16:creationId xmlns:a16="http://schemas.microsoft.com/office/drawing/2014/main" id="{5A6D8547-0781-BD48-853B-2C122A401BEB}"/>
              </a:ext>
            </a:extLst>
          </p:cNvPr>
          <p:cNvSpPr/>
          <p:nvPr/>
        </p:nvSpPr>
        <p:spPr>
          <a:xfrm>
            <a:off x="1174225" y="1412571"/>
            <a:ext cx="2817203" cy="1754326"/>
          </a:xfrm>
          <a:prstGeom prst="rect">
            <a:avLst/>
          </a:prstGeom>
        </p:spPr>
        <p:txBody>
          <a:bodyPr wrap="square">
            <a:spAutoFit/>
          </a:bodyPr>
          <a:lstStyle/>
          <a:p>
            <a:r>
              <a:rPr lang="fr-FR" sz="1600" b="1" dirty="0">
                <a:solidFill>
                  <a:srgbClr val="000000"/>
                </a:solidFill>
                <a:latin typeface="Arial" panose="020B0604020202020204" pitchFamily="34" charset="0"/>
                <a:cs typeface="Arial" panose="020B0604020202020204" pitchFamily="34" charset="0"/>
              </a:rPr>
              <a:t>NS-1</a:t>
            </a:r>
          </a:p>
          <a:p>
            <a:r>
              <a:rPr lang="fr-FR" sz="800" b="0" i="0" dirty="0">
                <a:solidFill>
                  <a:srgbClr val="000000"/>
                </a:solidFill>
                <a:effectLst/>
                <a:latin typeface="HelveticaNeue-LightCond" pitchFamily="50" charset="0"/>
              </a:rPr>
              <a:t>Que vous sachiez déjà ou non quel système NEXO vous allez utiliser</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dans votre salle, le logiciel NS-1 est le point d’entrée de votre projet.</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Il vous aide à configurer n’importe quel système line source ou point</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source du catalogue NEXO, grâce à des outils puissants et intuitifs</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appliqués à votre propre géométrie. Le logiciel NS-1 assure non</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seulement la meilleure couverture SPL, mais certifie également que</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les contraintes mécaniques sont maîtrisées. Enfin, il vous permet de</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créer et de présenter des propositions de conception système solides,</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comprenant la liste des enceintes utilisées, et aussi les gains et délais à</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appliquer dans la chaîne d’amplification et de contrôle.</a:t>
            </a:r>
            <a:r>
              <a:rPr lang="fr-FR" sz="800" dirty="0">
                <a:latin typeface="HelveticaNeue-LightCond" pitchFamily="50" charset="0"/>
              </a:rPr>
              <a:t> </a:t>
            </a:r>
            <a:br>
              <a:rPr lang="fr-FR" sz="1200" dirty="0"/>
            </a:br>
            <a:endParaRPr lang="fr-FR" sz="12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E4A348B-8600-D24B-BF60-F19B8389A49C}"/>
              </a:ext>
            </a:extLst>
          </p:cNvPr>
          <p:cNvSpPr/>
          <p:nvPr/>
        </p:nvSpPr>
        <p:spPr>
          <a:xfrm>
            <a:off x="1174224" y="5452429"/>
            <a:ext cx="2817203" cy="1595309"/>
          </a:xfrm>
          <a:prstGeom prst="rect">
            <a:avLst/>
          </a:prstGeom>
        </p:spPr>
        <p:txBody>
          <a:bodyPr wrap="square">
            <a:spAutoFit/>
          </a:bodyPr>
          <a:lstStyle/>
          <a:p>
            <a:pPr marL="12700" marR="5080">
              <a:lnSpc>
                <a:spcPct val="100000"/>
              </a:lnSpc>
              <a:spcBef>
                <a:spcPts val="165"/>
              </a:spcBef>
            </a:pPr>
            <a:r>
              <a:rPr lang="fr-FR" sz="1600" b="1" dirty="0" err="1">
                <a:solidFill>
                  <a:srgbClr val="231F20"/>
                </a:solidFill>
                <a:latin typeface="Arial"/>
                <a:cs typeface="Arial"/>
              </a:rPr>
              <a:t>NeFu</a:t>
            </a:r>
            <a:endParaRPr lang="fr-FR" sz="1600" b="1" dirty="0">
              <a:solidFill>
                <a:srgbClr val="231F20"/>
              </a:solidFill>
              <a:latin typeface="Arial"/>
              <a:cs typeface="Arial"/>
            </a:endParaRPr>
          </a:p>
          <a:p>
            <a:pPr marL="12700" marR="5080">
              <a:lnSpc>
                <a:spcPct val="100000"/>
              </a:lnSpc>
              <a:spcBef>
                <a:spcPts val="165"/>
              </a:spcBef>
            </a:pPr>
            <a:r>
              <a:rPr lang="fr-FR" sz="800" b="0" i="0" dirty="0">
                <a:solidFill>
                  <a:srgbClr val="000000"/>
                </a:solidFill>
                <a:effectLst/>
                <a:latin typeface="HelveticaNeue-LightCond" pitchFamily="50" charset="0"/>
              </a:rPr>
              <a:t>Les </a:t>
            </a:r>
            <a:r>
              <a:rPr lang="fr-FR" sz="800" b="0" i="0" dirty="0" err="1">
                <a:solidFill>
                  <a:srgbClr val="000000"/>
                </a:solidFill>
                <a:effectLst/>
                <a:latin typeface="HelveticaNeue-LightCond" pitchFamily="50" charset="0"/>
              </a:rPr>
              <a:t>Powered</a:t>
            </a:r>
            <a:r>
              <a:rPr lang="fr-FR" sz="800" b="0" i="0" dirty="0">
                <a:solidFill>
                  <a:srgbClr val="000000"/>
                </a:solidFill>
                <a:effectLst/>
                <a:latin typeface="HelveticaNeue-LightCond" pitchFamily="50" charset="0"/>
              </a:rPr>
              <a:t> TD </a:t>
            </a:r>
            <a:r>
              <a:rPr lang="fr-FR" sz="800" b="0" i="0" dirty="0" err="1">
                <a:solidFill>
                  <a:srgbClr val="000000"/>
                </a:solidFill>
                <a:effectLst/>
                <a:latin typeface="HelveticaNeue-LightCond" pitchFamily="50" charset="0"/>
              </a:rPr>
              <a:t>Controllers</a:t>
            </a:r>
            <a:r>
              <a:rPr lang="fr-FR" sz="800" b="0" i="0" dirty="0">
                <a:solidFill>
                  <a:srgbClr val="000000"/>
                </a:solidFill>
                <a:effectLst/>
                <a:latin typeface="HelveticaNeue-LightCond" pitchFamily="50" charset="0"/>
              </a:rPr>
              <a:t> NEXO devraient toujours tourner avec</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les données les plus récentes (fichier LOAD, intégrant le </a:t>
            </a:r>
            <a:r>
              <a:rPr lang="fr-FR" sz="800" b="0" i="0" dirty="0" err="1">
                <a:solidFill>
                  <a:srgbClr val="000000"/>
                </a:solidFill>
                <a:effectLst/>
                <a:latin typeface="HelveticaNeue-LightCond" pitchFamily="50" charset="0"/>
              </a:rPr>
              <a:t>firmware</a:t>
            </a:r>
            <a:r>
              <a:rPr lang="fr-FR" sz="800" b="0" i="0" dirty="0">
                <a:solidFill>
                  <a:srgbClr val="000000"/>
                </a:solidFill>
                <a:effectLst/>
                <a:latin typeface="HelveticaNeue-LightCond" pitchFamily="50" charset="0"/>
              </a:rPr>
              <a:t> et</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les </a:t>
            </a:r>
            <a:r>
              <a:rPr lang="fr-FR" sz="800" b="0" i="0" dirty="0" err="1">
                <a:solidFill>
                  <a:srgbClr val="000000"/>
                </a:solidFill>
                <a:effectLst/>
                <a:latin typeface="HelveticaNeue-LightCond" pitchFamily="50" charset="0"/>
              </a:rPr>
              <a:t>presets</a:t>
            </a:r>
            <a:r>
              <a:rPr lang="fr-FR" sz="800" b="0" i="0" dirty="0">
                <a:solidFill>
                  <a:srgbClr val="000000"/>
                </a:solidFill>
                <a:effectLst/>
                <a:latin typeface="HelveticaNeue-LightCond" pitchFamily="50" charset="0"/>
              </a:rPr>
              <a:t> assurant les meilleures performances avec les enceintes</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NEXO). Grâce à </a:t>
            </a:r>
            <a:r>
              <a:rPr lang="fr-FR" sz="800" b="0" i="0" dirty="0" err="1">
                <a:solidFill>
                  <a:srgbClr val="000000"/>
                </a:solidFill>
                <a:effectLst/>
                <a:latin typeface="HelveticaNeue-LightCond" pitchFamily="50" charset="0"/>
              </a:rPr>
              <a:t>NeFu</a:t>
            </a:r>
            <a:r>
              <a:rPr lang="fr-FR" sz="800" b="0" i="0" dirty="0">
                <a:solidFill>
                  <a:srgbClr val="000000"/>
                </a:solidFill>
                <a:effectLst/>
                <a:latin typeface="HelveticaNeue-LightCond" pitchFamily="50" charset="0"/>
              </a:rPr>
              <a:t>, mettre à jour vos NXAMPmk2 est facile :</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une fois connectés en réseau, la mise à jour des appareils NEXO</a:t>
            </a:r>
            <a:br>
              <a:rPr lang="fr-FR" sz="800" b="0" i="0" dirty="0">
                <a:solidFill>
                  <a:srgbClr val="000000"/>
                </a:solidFill>
                <a:effectLst/>
                <a:latin typeface="HelveticaNeue-LightCond" pitchFamily="50" charset="0"/>
              </a:rPr>
            </a:br>
            <a:r>
              <a:rPr lang="fr-FR" sz="800" b="0" i="0" dirty="0">
                <a:solidFill>
                  <a:srgbClr val="000000"/>
                </a:solidFill>
                <a:effectLst/>
                <a:latin typeface="HelveticaNeue-LightCond" pitchFamily="50" charset="0"/>
              </a:rPr>
              <a:t>s’effectue en parallèle, en très peu de temps.</a:t>
            </a:r>
            <a:br>
              <a:rPr lang="fr-FR" sz="800" b="0" i="0" dirty="0">
                <a:solidFill>
                  <a:srgbClr val="000000"/>
                </a:solidFill>
                <a:effectLst/>
                <a:latin typeface="HelveticaNeue-LightCond" pitchFamily="50" charset="0"/>
              </a:rPr>
            </a:br>
            <a:br>
              <a:rPr lang="fr-FR" sz="800" b="1" i="0" dirty="0">
                <a:solidFill>
                  <a:srgbClr val="000000"/>
                </a:solidFill>
                <a:effectLst/>
                <a:latin typeface="HelveticaNeue-LightCond" pitchFamily="50" charset="0"/>
              </a:rPr>
            </a:br>
            <a:br>
              <a:rPr lang="fr-FR" sz="1200" dirty="0"/>
            </a:br>
            <a:r>
              <a:rPr lang="fr-FR" sz="1200" dirty="0">
                <a:solidFill>
                  <a:srgbClr val="231F20"/>
                </a:solidFill>
                <a:latin typeface="Arial"/>
                <a:cs typeface="Arial"/>
              </a:rPr>
              <a:t>.</a:t>
            </a:r>
            <a:endParaRPr lang="fr-FR" sz="1200" dirty="0">
              <a:latin typeface="Arial"/>
              <a:cs typeface="Arial"/>
            </a:endParaRPr>
          </a:p>
        </p:txBody>
      </p:sp>
    </p:spTree>
    <p:extLst>
      <p:ext uri="{BB962C8B-B14F-4D97-AF65-F5344CB8AC3E}">
        <p14:creationId xmlns:p14="http://schemas.microsoft.com/office/powerpoint/2010/main" val="311856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86103" y="946400"/>
            <a:ext cx="7908215" cy="5902075"/>
            <a:chOff x="0" y="1028027"/>
            <a:chExt cx="11628006" cy="8678236"/>
          </a:xfrm>
        </p:grpSpPr>
        <p:sp>
          <p:nvSpPr>
            <p:cNvPr id="3" name="object 3"/>
            <p:cNvSpPr/>
            <p:nvPr/>
          </p:nvSpPr>
          <p:spPr>
            <a:xfrm>
              <a:off x="0" y="6003010"/>
              <a:ext cx="5736590" cy="3666490"/>
            </a:xfrm>
            <a:custGeom>
              <a:avLst/>
              <a:gdLst/>
              <a:ahLst/>
              <a:cxnLst/>
              <a:rect l="l" t="t" r="r" b="b"/>
              <a:pathLst>
                <a:path w="5736590" h="3666490">
                  <a:moveTo>
                    <a:pt x="5735993" y="0"/>
                  </a:moveTo>
                  <a:lnTo>
                    <a:pt x="0" y="0"/>
                  </a:lnTo>
                  <a:lnTo>
                    <a:pt x="0" y="3665994"/>
                  </a:lnTo>
                  <a:lnTo>
                    <a:pt x="5735993" y="3665994"/>
                  </a:lnTo>
                  <a:lnTo>
                    <a:pt x="5735993" y="0"/>
                  </a:lnTo>
                  <a:close/>
                </a:path>
              </a:pathLst>
            </a:custGeom>
            <a:solidFill>
              <a:srgbClr val="F1F2F2"/>
            </a:solidFill>
          </p:spPr>
          <p:txBody>
            <a:bodyPr wrap="square" lIns="0" tIns="0" rIns="0" bIns="0" rtlCol="0"/>
            <a:lstStyle/>
            <a:p>
              <a:endParaRPr sz="1224"/>
            </a:p>
          </p:txBody>
        </p:sp>
        <p:sp>
          <p:nvSpPr>
            <p:cNvPr id="4" name="object 4"/>
            <p:cNvSpPr/>
            <p:nvPr/>
          </p:nvSpPr>
          <p:spPr>
            <a:xfrm>
              <a:off x="0" y="7304671"/>
              <a:ext cx="5327650" cy="1088390"/>
            </a:xfrm>
            <a:custGeom>
              <a:avLst/>
              <a:gdLst/>
              <a:ahLst/>
              <a:cxnLst/>
              <a:rect l="l" t="t" r="r" b="b"/>
              <a:pathLst>
                <a:path w="5327650" h="1088390">
                  <a:moveTo>
                    <a:pt x="5327154" y="1062532"/>
                  </a:moveTo>
                  <a:lnTo>
                    <a:pt x="0" y="1062532"/>
                  </a:lnTo>
                  <a:lnTo>
                    <a:pt x="0" y="1087932"/>
                  </a:lnTo>
                  <a:lnTo>
                    <a:pt x="5327154" y="1087932"/>
                  </a:lnTo>
                  <a:lnTo>
                    <a:pt x="5327154" y="1062532"/>
                  </a:lnTo>
                  <a:close/>
                </a:path>
                <a:path w="5327650" h="1088390">
                  <a:moveTo>
                    <a:pt x="5327154" y="0"/>
                  </a:moveTo>
                  <a:lnTo>
                    <a:pt x="0" y="0"/>
                  </a:lnTo>
                  <a:lnTo>
                    <a:pt x="0" y="25400"/>
                  </a:lnTo>
                  <a:lnTo>
                    <a:pt x="5327154" y="25400"/>
                  </a:lnTo>
                  <a:lnTo>
                    <a:pt x="5327154" y="0"/>
                  </a:lnTo>
                  <a:close/>
                </a:path>
              </a:pathLst>
            </a:custGeom>
            <a:solidFill>
              <a:srgbClr val="FFFFFF"/>
            </a:solidFill>
          </p:spPr>
          <p:txBody>
            <a:bodyPr wrap="square" lIns="0" tIns="0" rIns="0" bIns="0" rtlCol="0"/>
            <a:lstStyle/>
            <a:p>
              <a:endParaRPr sz="1224"/>
            </a:p>
          </p:txBody>
        </p:sp>
        <p:pic>
          <p:nvPicPr>
            <p:cNvPr id="5" name="object 5"/>
            <p:cNvPicPr/>
            <p:nvPr/>
          </p:nvPicPr>
          <p:blipFill>
            <a:blip r:embed="rId2" cstate="print"/>
            <a:stretch>
              <a:fillRect/>
            </a:stretch>
          </p:blipFill>
          <p:spPr>
            <a:xfrm>
              <a:off x="4224007" y="1028027"/>
              <a:ext cx="7403999" cy="8678236"/>
            </a:xfrm>
            <a:prstGeom prst="rect">
              <a:avLst/>
            </a:prstGeom>
          </p:spPr>
        </p:pic>
      </p:grpSp>
      <p:sp>
        <p:nvSpPr>
          <p:cNvPr id="6" name="object 6"/>
          <p:cNvSpPr txBox="1"/>
          <p:nvPr/>
        </p:nvSpPr>
        <p:spPr>
          <a:xfrm>
            <a:off x="1254805" y="326849"/>
            <a:ext cx="606769" cy="134269"/>
          </a:xfrm>
          <a:prstGeom prst="rect">
            <a:avLst/>
          </a:prstGeom>
        </p:spPr>
        <p:txBody>
          <a:bodyPr vert="horz" wrap="square" lIns="0" tIns="8637" rIns="0" bIns="0" rtlCol="0">
            <a:spAutoFit/>
          </a:bodyPr>
          <a:lstStyle/>
          <a:p>
            <a:pPr marL="8637">
              <a:spcBef>
                <a:spcPts val="68"/>
              </a:spcBef>
            </a:pPr>
            <a:r>
              <a:rPr sz="816" spc="-105" dirty="0">
                <a:solidFill>
                  <a:srgbClr val="FFFFFF"/>
                </a:solidFill>
                <a:latin typeface="Arial"/>
                <a:cs typeface="Arial"/>
              </a:rPr>
              <a:t>Globa</a:t>
            </a:r>
            <a:r>
              <a:rPr sz="816" spc="-37" dirty="0">
                <a:solidFill>
                  <a:srgbClr val="FFFFFF"/>
                </a:solidFill>
                <a:latin typeface="Arial"/>
                <a:cs typeface="Arial"/>
              </a:rPr>
              <a:t>l</a:t>
            </a:r>
            <a:r>
              <a:rPr sz="816" spc="-58" dirty="0">
                <a:solidFill>
                  <a:srgbClr val="FFFFFF"/>
                </a:solidFill>
                <a:latin typeface="Arial"/>
                <a:cs typeface="Arial"/>
              </a:rPr>
              <a:t> </a:t>
            </a:r>
            <a:r>
              <a:rPr sz="816" spc="-82" dirty="0">
                <a:solidFill>
                  <a:srgbClr val="FFFFFF"/>
                </a:solidFill>
                <a:latin typeface="Arial"/>
                <a:cs typeface="Arial"/>
              </a:rPr>
              <a:t>Solutions</a:t>
            </a:r>
            <a:endParaRPr sz="816">
              <a:latin typeface="Arial"/>
              <a:cs typeface="Arial"/>
            </a:endParaRPr>
          </a:p>
        </p:txBody>
      </p:sp>
      <p:sp>
        <p:nvSpPr>
          <p:cNvPr id="8" name="object 8"/>
          <p:cNvSpPr txBox="1">
            <a:spLocks noGrp="1"/>
          </p:cNvSpPr>
          <p:nvPr>
            <p:ph type="title"/>
          </p:nvPr>
        </p:nvSpPr>
        <p:spPr>
          <a:xfrm>
            <a:off x="231497" y="1715015"/>
            <a:ext cx="5601930" cy="846002"/>
          </a:xfrm>
          <a:prstGeom prst="rect">
            <a:avLst/>
          </a:prstGeom>
        </p:spPr>
        <p:txBody>
          <a:bodyPr vert="horz" wrap="square" lIns="0" tIns="8637" rIns="0" bIns="0" rtlCol="0" anchor="ctr">
            <a:spAutoFit/>
          </a:bodyPr>
          <a:lstStyle/>
          <a:p>
            <a:pPr marL="8637">
              <a:lnSpc>
                <a:spcPct val="100000"/>
              </a:lnSpc>
              <a:spcBef>
                <a:spcPts val="68"/>
              </a:spcBef>
            </a:pPr>
            <a:r>
              <a:rPr lang="en-US" sz="5441" dirty="0" err="1">
                <a:latin typeface="Arial" panose="020B0604020202020204" pitchFamily="34" charset="0"/>
                <a:cs typeface="Arial" panose="020B0604020202020204" pitchFamily="34" charset="0"/>
              </a:rPr>
              <a:t>Evènements</a:t>
            </a:r>
            <a:r>
              <a:rPr sz="5441" dirty="0">
                <a:latin typeface="Arial" panose="020B0604020202020204" pitchFamily="34" charset="0"/>
                <a:cs typeface="Arial" panose="020B0604020202020204" pitchFamily="34" charset="0"/>
              </a:rPr>
              <a:t> </a:t>
            </a:r>
            <a:r>
              <a:rPr lang="en-US" sz="5441" dirty="0">
                <a:solidFill>
                  <a:srgbClr val="3A57A7"/>
                </a:solidFill>
                <a:latin typeface="Arial" panose="020B0604020202020204" pitchFamily="34" charset="0"/>
                <a:cs typeface="Arial" panose="020B0604020202020204" pitchFamily="34" charset="0"/>
              </a:rPr>
              <a:t>Live</a:t>
            </a:r>
            <a:endParaRPr sz="5441" dirty="0">
              <a:latin typeface="Arial" panose="020B0604020202020204" pitchFamily="34" charset="0"/>
              <a:cs typeface="Arial" panose="020B0604020202020204" pitchFamily="34" charset="0"/>
            </a:endParaRPr>
          </a:p>
        </p:txBody>
      </p:sp>
      <p:sp>
        <p:nvSpPr>
          <p:cNvPr id="9" name="object 9"/>
          <p:cNvSpPr txBox="1"/>
          <p:nvPr/>
        </p:nvSpPr>
        <p:spPr>
          <a:xfrm>
            <a:off x="497840" y="2628778"/>
            <a:ext cx="5035757" cy="1193661"/>
          </a:xfrm>
          <a:prstGeom prst="rect">
            <a:avLst/>
          </a:prstGeom>
        </p:spPr>
        <p:txBody>
          <a:bodyPr vert="horz" wrap="square" lIns="0" tIns="8637" rIns="0" bIns="0" rtlCol="0">
            <a:spAutoFit/>
          </a:bodyPr>
          <a:lstStyle/>
          <a:p>
            <a:pPr marL="8637" marR="3455" algn="ctr">
              <a:spcBef>
                <a:spcPts val="625"/>
              </a:spcBef>
            </a:pPr>
            <a:r>
              <a:rPr lang="fr-FR" b="1" i="0" dirty="0">
                <a:solidFill>
                  <a:srgbClr val="000000"/>
                </a:solidFill>
                <a:effectLst/>
                <a:latin typeface="HelveticaNeue-LightCond" pitchFamily="50" charset="0"/>
              </a:rPr>
              <a:t>Show time!</a:t>
            </a:r>
          </a:p>
          <a:p>
            <a:pPr marL="8637" marR="3455" algn="ctr">
              <a:spcBef>
                <a:spcPts val="625"/>
              </a:spcBef>
            </a:pPr>
            <a:r>
              <a:rPr lang="fr-FR" sz="900" b="0" i="0" dirty="0">
                <a:solidFill>
                  <a:srgbClr val="000000"/>
                </a:solidFill>
                <a:effectLst/>
                <a:latin typeface="HelveticaNeue-LightCond" pitchFamily="50" charset="0"/>
              </a:rPr>
              <a:t>Depuis plus de 40 ans, les secteurs du Live et du Touring se tournent vers NEXO pour obtenir ce qui</a:t>
            </a:r>
            <a:br>
              <a:rPr lang="fr-FR" sz="900" b="0" i="0" dirty="0">
                <a:solidFill>
                  <a:srgbClr val="000000"/>
                </a:solidFill>
                <a:effectLst/>
                <a:latin typeface="HelveticaNeue-LightCond" pitchFamily="50" charset="0"/>
              </a:rPr>
            </a:br>
            <a:r>
              <a:rPr lang="fr-FR" sz="900" b="0" i="0" dirty="0">
                <a:solidFill>
                  <a:srgbClr val="000000"/>
                </a:solidFill>
                <a:effectLst/>
                <a:latin typeface="HelveticaNeue-LightCond" pitchFamily="50" charset="0"/>
              </a:rPr>
              <a:t>se fait de mieux dans les technologies de sonorisation. Aujourd’hui, les systèmes, enceintes, solutions</a:t>
            </a:r>
            <a:br>
              <a:rPr lang="fr-FR" sz="900" b="0" i="0" dirty="0">
                <a:solidFill>
                  <a:srgbClr val="000000"/>
                </a:solidFill>
                <a:effectLst/>
                <a:latin typeface="HelveticaNeue-LightCond" pitchFamily="50" charset="0"/>
              </a:rPr>
            </a:br>
            <a:r>
              <a:rPr lang="fr-FR" sz="900" b="0" i="0" dirty="0">
                <a:solidFill>
                  <a:srgbClr val="000000"/>
                </a:solidFill>
                <a:effectLst/>
                <a:latin typeface="HelveticaNeue-LightCond" pitchFamily="50" charset="0"/>
              </a:rPr>
              <a:t>d’amplification plug &amp; </a:t>
            </a:r>
            <a:r>
              <a:rPr lang="fr-FR" sz="900" b="0" i="0" dirty="0" err="1">
                <a:solidFill>
                  <a:srgbClr val="000000"/>
                </a:solidFill>
                <a:effectLst/>
                <a:latin typeface="HelveticaNeue-LightCond" pitchFamily="50" charset="0"/>
              </a:rPr>
              <a:t>play</a:t>
            </a:r>
            <a:r>
              <a:rPr lang="fr-FR" sz="900" b="0" i="0" dirty="0">
                <a:solidFill>
                  <a:srgbClr val="000000"/>
                </a:solidFill>
                <a:effectLst/>
                <a:latin typeface="HelveticaNeue-LightCond" pitchFamily="50" charset="0"/>
              </a:rPr>
              <a:t> et outils de configuration du logiciel NS-1 NEXO assurent d’excellentes</a:t>
            </a:r>
            <a:br>
              <a:rPr lang="fr-FR" sz="900" b="0" i="0" dirty="0">
                <a:solidFill>
                  <a:srgbClr val="000000"/>
                </a:solidFill>
                <a:effectLst/>
                <a:latin typeface="HelveticaNeue-LightCond" pitchFamily="50" charset="0"/>
              </a:rPr>
            </a:br>
            <a:r>
              <a:rPr lang="fr-FR" sz="900" b="0" i="0" dirty="0">
                <a:solidFill>
                  <a:srgbClr val="000000"/>
                </a:solidFill>
                <a:effectLst/>
                <a:latin typeface="HelveticaNeue-LightCond" pitchFamily="50" charset="0"/>
              </a:rPr>
              <a:t>performances aux artistes et à leur public, et procurent de nombreux avantages concurrentiels aux loueurs</a:t>
            </a:r>
            <a:br>
              <a:rPr lang="fr-FR" sz="900" b="0" i="0" dirty="0">
                <a:solidFill>
                  <a:srgbClr val="000000"/>
                </a:solidFill>
                <a:effectLst/>
                <a:latin typeface="HelveticaNeue-LightCond" pitchFamily="50" charset="0"/>
              </a:rPr>
            </a:br>
            <a:r>
              <a:rPr lang="fr-FR" sz="900" b="0" i="0" dirty="0">
                <a:solidFill>
                  <a:srgbClr val="000000"/>
                </a:solidFill>
                <a:effectLst/>
                <a:latin typeface="HelveticaNeue-LightCond" pitchFamily="50" charset="0"/>
              </a:rPr>
              <a:t>et prestataires son.</a:t>
            </a:r>
            <a:br>
              <a:rPr lang="fr-FR" sz="900" dirty="0">
                <a:latin typeface="HelveticaNeue-LightCond" pitchFamily="50" charset="0"/>
              </a:rPr>
            </a:br>
            <a:endParaRPr sz="900" dirty="0">
              <a:latin typeface="HelveticaNeue-LightCond" pitchFamily="50" charset="0"/>
              <a:cs typeface="Arial"/>
            </a:endParaRPr>
          </a:p>
        </p:txBody>
      </p:sp>
      <p:sp>
        <p:nvSpPr>
          <p:cNvPr id="12" name="object 12"/>
          <p:cNvSpPr txBox="1"/>
          <p:nvPr/>
        </p:nvSpPr>
        <p:spPr>
          <a:xfrm>
            <a:off x="8748472" y="2424194"/>
            <a:ext cx="3052785" cy="630729"/>
          </a:xfrm>
          <a:prstGeom prst="rect">
            <a:avLst/>
          </a:prstGeom>
        </p:spPr>
        <p:txBody>
          <a:bodyPr vert="horz" wrap="square" lIns="0" tIns="31094" rIns="0" bIns="0" rtlCol="0">
            <a:spAutoFit/>
          </a:bodyPr>
          <a:lstStyle/>
          <a:p>
            <a:pPr marL="915119">
              <a:spcBef>
                <a:spcPts val="245"/>
              </a:spcBef>
            </a:pPr>
            <a:r>
              <a:rPr lang="en-US" sz="1088" dirty="0">
                <a:solidFill>
                  <a:srgbClr val="231F20"/>
                </a:solidFill>
                <a:latin typeface="Arial"/>
                <a:cs typeface="Arial"/>
              </a:rPr>
              <a:t>Finale de </a:t>
            </a:r>
            <a:r>
              <a:rPr lang="en-US" sz="1088" dirty="0" err="1">
                <a:solidFill>
                  <a:srgbClr val="231F20"/>
                </a:solidFill>
                <a:latin typeface="Arial"/>
                <a:cs typeface="Arial"/>
              </a:rPr>
              <a:t>l’émission</a:t>
            </a:r>
            <a:r>
              <a:rPr lang="en-US" sz="1088" dirty="0">
                <a:solidFill>
                  <a:srgbClr val="231F20"/>
                </a:solidFill>
                <a:latin typeface="Arial"/>
                <a:cs typeface="Arial"/>
              </a:rPr>
              <a:t> </a:t>
            </a:r>
            <a:r>
              <a:rPr sz="1088" dirty="0">
                <a:solidFill>
                  <a:srgbClr val="231F20"/>
                </a:solidFill>
                <a:latin typeface="Arial"/>
                <a:cs typeface="Arial"/>
              </a:rPr>
              <a:t>X Factor, Ital</a:t>
            </a:r>
            <a:r>
              <a:rPr lang="en-US" sz="1088" dirty="0">
                <a:solidFill>
                  <a:srgbClr val="231F20"/>
                </a:solidFill>
                <a:latin typeface="Arial"/>
                <a:cs typeface="Arial"/>
              </a:rPr>
              <a:t>ie</a:t>
            </a:r>
            <a:endParaRPr lang="fr-FR" sz="1088" dirty="0">
              <a:solidFill>
                <a:srgbClr val="231F20"/>
              </a:solidFill>
              <a:latin typeface="Arial"/>
              <a:cs typeface="Arial"/>
            </a:endParaRPr>
          </a:p>
          <a:p>
            <a:pPr marL="915119">
              <a:spcBef>
                <a:spcPts val="245"/>
              </a:spcBef>
            </a:pPr>
            <a:r>
              <a:rPr lang="fr-FR" sz="680" b="0" i="0" dirty="0">
                <a:solidFill>
                  <a:srgbClr val="000000"/>
                </a:solidFill>
                <a:effectLst/>
                <a:latin typeface="Arial" panose="020B0604020202020204" pitchFamily="34" charset="0"/>
                <a:cs typeface="Arial" panose="020B0604020202020204" pitchFamily="34" charset="0"/>
              </a:rPr>
              <a:t>Des systèmes STM et GEO M10 ont été déployés pour la tournée nationale italienne de l’émission X Factor en 2018.</a:t>
            </a:r>
            <a:r>
              <a:rPr lang="fr-FR" sz="680" dirty="0">
                <a:latin typeface="Arial" panose="020B0604020202020204" pitchFamily="34" charset="0"/>
                <a:cs typeface="Arial" panose="020B0604020202020204" pitchFamily="34" charset="0"/>
              </a:rPr>
              <a:t> </a:t>
            </a:r>
            <a:br>
              <a:rPr lang="fr-FR" sz="600" dirty="0">
                <a:latin typeface="Arial" panose="020B0604020202020204" pitchFamily="34" charset="0"/>
                <a:cs typeface="Arial" panose="020B0604020202020204" pitchFamily="34" charset="0"/>
              </a:rPr>
            </a:br>
            <a:endParaRPr sz="600" dirty="0">
              <a:latin typeface="Arial" panose="020B0604020202020204" pitchFamily="34" charset="0"/>
              <a:cs typeface="Arial" panose="020B0604020202020204" pitchFamily="34" charset="0"/>
            </a:endParaRPr>
          </a:p>
        </p:txBody>
      </p:sp>
      <p:sp>
        <p:nvSpPr>
          <p:cNvPr id="13" name="object 13"/>
          <p:cNvSpPr txBox="1"/>
          <p:nvPr/>
        </p:nvSpPr>
        <p:spPr>
          <a:xfrm>
            <a:off x="8536240" y="6162600"/>
            <a:ext cx="3146785" cy="643040"/>
          </a:xfrm>
          <a:prstGeom prst="rect">
            <a:avLst/>
          </a:prstGeom>
        </p:spPr>
        <p:txBody>
          <a:bodyPr vert="horz" wrap="square" lIns="0" tIns="31094" rIns="0" bIns="0" rtlCol="0">
            <a:spAutoFit/>
          </a:bodyPr>
          <a:lstStyle/>
          <a:p>
            <a:pPr marR="3455" algn="r">
              <a:spcBef>
                <a:spcPts val="245"/>
              </a:spcBef>
            </a:pPr>
            <a:r>
              <a:rPr sz="1088" dirty="0">
                <a:solidFill>
                  <a:srgbClr val="231F20"/>
                </a:solidFill>
                <a:latin typeface="Arial"/>
                <a:cs typeface="Arial"/>
              </a:rPr>
              <a:t>AV Awards, </a:t>
            </a:r>
            <a:r>
              <a:rPr lang="en-US" sz="1088" dirty="0" err="1">
                <a:solidFill>
                  <a:srgbClr val="231F20"/>
                </a:solidFill>
                <a:latin typeface="Arial"/>
                <a:cs typeface="Arial"/>
              </a:rPr>
              <a:t>Royaume</a:t>
            </a:r>
            <a:r>
              <a:rPr lang="en-US" sz="1088" dirty="0">
                <a:solidFill>
                  <a:srgbClr val="231F20"/>
                </a:solidFill>
                <a:latin typeface="Arial"/>
                <a:cs typeface="Arial"/>
              </a:rPr>
              <a:t>-Uni</a:t>
            </a:r>
            <a:endParaRPr lang="fr-FR" sz="1088" dirty="0">
              <a:latin typeface="Arial"/>
              <a:cs typeface="Arial"/>
            </a:endParaRPr>
          </a:p>
          <a:p>
            <a:pPr marR="3455">
              <a:spcBef>
                <a:spcPts val="245"/>
              </a:spcBef>
            </a:pPr>
            <a:r>
              <a:rPr lang="fr-FR" sz="680" b="0" i="0" dirty="0">
                <a:solidFill>
                  <a:srgbClr val="000000"/>
                </a:solidFill>
                <a:effectLst/>
                <a:latin typeface="Arial" panose="020B0604020202020204" pitchFamily="34" charset="0"/>
                <a:cs typeface="Arial" panose="020B0604020202020204" pitchFamily="34" charset="0"/>
              </a:rPr>
              <a:t>Lors de la cérémonie des AV Awards en 2019, un événement accueillant près de 2000 professionnels de l’audiovisuel, NEXO a assuré la sonorisation avec des systèmes GEO M12.</a:t>
            </a:r>
            <a:br>
              <a:rPr lang="fr-FR" sz="800" dirty="0"/>
            </a:br>
            <a:r>
              <a:rPr sz="680" dirty="0">
                <a:solidFill>
                  <a:srgbClr val="231F20"/>
                </a:solidFill>
                <a:latin typeface="Arial"/>
                <a:cs typeface="Arial"/>
              </a:rPr>
              <a:t>.</a:t>
            </a:r>
            <a:endParaRPr sz="680" dirty="0">
              <a:latin typeface="Arial"/>
              <a:cs typeface="Arial"/>
            </a:endParaRPr>
          </a:p>
        </p:txBody>
      </p:sp>
      <p:sp>
        <p:nvSpPr>
          <p:cNvPr id="14" name="object 14"/>
          <p:cNvSpPr txBox="1"/>
          <p:nvPr/>
        </p:nvSpPr>
        <p:spPr>
          <a:xfrm>
            <a:off x="7448112" y="4298112"/>
            <a:ext cx="4743888" cy="643040"/>
          </a:xfrm>
          <a:prstGeom prst="rect">
            <a:avLst/>
          </a:prstGeom>
        </p:spPr>
        <p:txBody>
          <a:bodyPr vert="horz" wrap="square" lIns="0" tIns="31094" rIns="0" bIns="0" rtlCol="0">
            <a:spAutoFit/>
          </a:bodyPr>
          <a:lstStyle/>
          <a:p>
            <a:pPr marL="1641081">
              <a:spcBef>
                <a:spcPts val="245"/>
              </a:spcBef>
            </a:pPr>
            <a:r>
              <a:rPr lang="en-US" sz="1088" dirty="0">
                <a:solidFill>
                  <a:srgbClr val="231F20"/>
                </a:solidFill>
                <a:latin typeface="Arial"/>
                <a:cs typeface="Arial"/>
              </a:rPr>
              <a:t>                                       </a:t>
            </a:r>
            <a:r>
              <a:rPr sz="1088" dirty="0">
                <a:solidFill>
                  <a:srgbClr val="231F20"/>
                </a:solidFill>
                <a:latin typeface="Arial"/>
                <a:cs typeface="Arial"/>
              </a:rPr>
              <a:t>Croke Park,</a:t>
            </a:r>
            <a:r>
              <a:rPr lang="fr-FR" sz="1088" dirty="0">
                <a:solidFill>
                  <a:srgbClr val="231F20"/>
                </a:solidFill>
                <a:latin typeface="Arial"/>
                <a:cs typeface="Arial"/>
              </a:rPr>
              <a:t> </a:t>
            </a:r>
            <a:r>
              <a:rPr sz="1088" dirty="0">
                <a:solidFill>
                  <a:srgbClr val="231F20"/>
                </a:solidFill>
                <a:latin typeface="Arial"/>
                <a:cs typeface="Arial"/>
              </a:rPr>
              <a:t>Dublin</a:t>
            </a:r>
            <a:endParaRPr lang="fr-FR" sz="1088" dirty="0">
              <a:solidFill>
                <a:srgbClr val="231F20"/>
              </a:solidFill>
              <a:latin typeface="Arial"/>
              <a:cs typeface="Arial"/>
            </a:endParaRPr>
          </a:p>
          <a:p>
            <a:pPr marL="1641081">
              <a:spcBef>
                <a:spcPts val="245"/>
              </a:spcBef>
            </a:pPr>
            <a:r>
              <a:rPr lang="fr-FR" sz="680" b="0" i="0" dirty="0">
                <a:solidFill>
                  <a:srgbClr val="000000"/>
                </a:solidFill>
                <a:effectLst/>
                <a:latin typeface="Arial" panose="020B0604020202020204" pitchFamily="34" charset="0"/>
                <a:cs typeface="Arial" panose="020B0604020202020204" pitchFamily="34" charset="0"/>
              </a:rPr>
              <a:t>Dans les mains de Sound Design Ireland, le line </a:t>
            </a:r>
            <a:r>
              <a:rPr lang="fr-FR" sz="680" b="0" i="0" dirty="0" err="1">
                <a:solidFill>
                  <a:srgbClr val="000000"/>
                </a:solidFill>
                <a:effectLst/>
                <a:latin typeface="Arial" panose="020B0604020202020204" pitchFamily="34" charset="0"/>
                <a:cs typeface="Arial" panose="020B0604020202020204" pitchFamily="34" charset="0"/>
              </a:rPr>
              <a:t>array</a:t>
            </a:r>
            <a:r>
              <a:rPr lang="fr-FR" sz="680" b="0" i="0" dirty="0">
                <a:solidFill>
                  <a:srgbClr val="000000"/>
                </a:solidFill>
                <a:effectLst/>
                <a:latin typeface="Arial" panose="020B0604020202020204" pitchFamily="34" charset="0"/>
                <a:cs typeface="Arial" panose="020B0604020202020204" pitchFamily="34" charset="0"/>
              </a:rPr>
              <a:t> modulaire STM a remporté</a:t>
            </a:r>
            <a:br>
              <a:rPr lang="fr-FR" sz="680" b="0" i="0" dirty="0">
                <a:solidFill>
                  <a:srgbClr val="000000"/>
                </a:solidFill>
                <a:effectLst/>
                <a:latin typeface="Arial" panose="020B0604020202020204" pitchFamily="34" charset="0"/>
                <a:cs typeface="Arial" panose="020B0604020202020204" pitchFamily="34" charset="0"/>
              </a:rPr>
            </a:br>
            <a:r>
              <a:rPr lang="fr-FR" sz="680" b="0" i="0" dirty="0">
                <a:solidFill>
                  <a:srgbClr val="000000"/>
                </a:solidFill>
                <a:effectLst/>
                <a:latin typeface="Arial" panose="020B0604020202020204" pitchFamily="34" charset="0"/>
                <a:cs typeface="Arial" panose="020B0604020202020204" pitchFamily="34" charset="0"/>
              </a:rPr>
              <a:t>un énorme succès lors de la Rencontre Mondiale des Familles 2018 à Dublin, qui a rassemblé plus de 82000 personnes, en présence du Pape François.</a:t>
            </a:r>
            <a:r>
              <a:rPr lang="fr-FR" sz="680" dirty="0">
                <a:latin typeface="Arial" panose="020B0604020202020204" pitchFamily="34" charset="0"/>
                <a:cs typeface="Arial" panose="020B0604020202020204" pitchFamily="34" charset="0"/>
              </a:rPr>
              <a:t> </a:t>
            </a:r>
            <a:br>
              <a:rPr lang="fr-FR" sz="680" dirty="0">
                <a:latin typeface="Arial" panose="020B0604020202020204" pitchFamily="34" charset="0"/>
                <a:cs typeface="Arial" panose="020B0604020202020204" pitchFamily="34" charset="0"/>
              </a:rPr>
            </a:br>
            <a:endParaRPr sz="680" dirty="0">
              <a:latin typeface="Arial" panose="020B0604020202020204" pitchFamily="34" charset="0"/>
              <a:cs typeface="Arial" panose="020B0604020202020204" pitchFamily="34" charset="0"/>
            </a:endParaRPr>
          </a:p>
        </p:txBody>
      </p:sp>
      <p:grpSp>
        <p:nvGrpSpPr>
          <p:cNvPr id="15" name="object 15"/>
          <p:cNvGrpSpPr/>
          <p:nvPr/>
        </p:nvGrpSpPr>
        <p:grpSpPr>
          <a:xfrm>
            <a:off x="2779608" y="1126991"/>
            <a:ext cx="9397030" cy="5805946"/>
            <a:chOff x="1302871" y="1296936"/>
            <a:chExt cx="13817114" cy="8536892"/>
          </a:xfrm>
        </p:grpSpPr>
        <p:pic>
          <p:nvPicPr>
            <p:cNvPr id="16" name="object 16"/>
            <p:cNvPicPr/>
            <p:nvPr/>
          </p:nvPicPr>
          <p:blipFill>
            <a:blip r:embed="rId3" cstate="print"/>
            <a:stretch>
              <a:fillRect/>
            </a:stretch>
          </p:blipFill>
          <p:spPr>
            <a:xfrm>
              <a:off x="9767252" y="6808279"/>
              <a:ext cx="5352733" cy="1855711"/>
            </a:xfrm>
            <a:prstGeom prst="rect">
              <a:avLst/>
            </a:prstGeom>
          </p:spPr>
        </p:pic>
        <p:pic>
          <p:nvPicPr>
            <p:cNvPr id="17" name="object 17"/>
            <p:cNvPicPr/>
            <p:nvPr/>
          </p:nvPicPr>
          <p:blipFill>
            <a:blip r:embed="rId4" cstate="print"/>
            <a:stretch>
              <a:fillRect/>
            </a:stretch>
          </p:blipFill>
          <p:spPr>
            <a:xfrm>
              <a:off x="11495264" y="1296936"/>
              <a:ext cx="3624720" cy="1843595"/>
            </a:xfrm>
            <a:prstGeom prst="rect">
              <a:avLst/>
            </a:prstGeom>
          </p:spPr>
        </p:pic>
        <p:pic>
          <p:nvPicPr>
            <p:cNvPr id="18" name="object 18"/>
            <p:cNvPicPr/>
            <p:nvPr/>
          </p:nvPicPr>
          <p:blipFill>
            <a:blip r:embed="rId5" cstate="print"/>
            <a:stretch>
              <a:fillRect/>
            </a:stretch>
          </p:blipFill>
          <p:spPr>
            <a:xfrm>
              <a:off x="10631258" y="4058983"/>
              <a:ext cx="4488726" cy="1836902"/>
            </a:xfrm>
            <a:prstGeom prst="rect">
              <a:avLst/>
            </a:prstGeom>
          </p:spPr>
        </p:pic>
        <p:sp>
          <p:nvSpPr>
            <p:cNvPr id="19" name="object 19"/>
            <p:cNvSpPr/>
            <p:nvPr/>
          </p:nvSpPr>
          <p:spPr>
            <a:xfrm>
              <a:off x="14466930" y="3053652"/>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0" name="object 20"/>
            <p:cNvSpPr/>
            <p:nvPr/>
          </p:nvSpPr>
          <p:spPr>
            <a:xfrm>
              <a:off x="14466930" y="3053652"/>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1" name="object 21"/>
            <p:cNvPicPr/>
            <p:nvPr/>
          </p:nvPicPr>
          <p:blipFill>
            <a:blip r:embed="rId6" cstate="print"/>
            <a:stretch>
              <a:fillRect/>
            </a:stretch>
          </p:blipFill>
          <p:spPr>
            <a:xfrm>
              <a:off x="14521352" y="3106004"/>
              <a:ext cx="93370" cy="93370"/>
            </a:xfrm>
            <a:prstGeom prst="rect">
              <a:avLst/>
            </a:prstGeom>
          </p:spPr>
        </p:pic>
        <p:sp>
          <p:nvSpPr>
            <p:cNvPr id="22" name="object 22"/>
            <p:cNvSpPr/>
            <p:nvPr/>
          </p:nvSpPr>
          <p:spPr>
            <a:xfrm>
              <a:off x="14466930" y="5784313"/>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3" name="object 23"/>
            <p:cNvSpPr/>
            <p:nvPr/>
          </p:nvSpPr>
          <p:spPr>
            <a:xfrm>
              <a:off x="14466930" y="5784313"/>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4" name="object 24"/>
            <p:cNvPicPr/>
            <p:nvPr/>
          </p:nvPicPr>
          <p:blipFill>
            <a:blip r:embed="rId7" cstate="print"/>
            <a:stretch>
              <a:fillRect/>
            </a:stretch>
          </p:blipFill>
          <p:spPr>
            <a:xfrm>
              <a:off x="14521352" y="5836666"/>
              <a:ext cx="93370" cy="93370"/>
            </a:xfrm>
            <a:prstGeom prst="rect">
              <a:avLst/>
            </a:prstGeom>
          </p:spPr>
        </p:pic>
        <p:sp>
          <p:nvSpPr>
            <p:cNvPr id="25" name="object 25"/>
            <p:cNvSpPr/>
            <p:nvPr/>
          </p:nvSpPr>
          <p:spPr>
            <a:xfrm>
              <a:off x="14466930" y="8588656"/>
              <a:ext cx="202565" cy="275590"/>
            </a:xfrm>
            <a:custGeom>
              <a:avLst/>
              <a:gdLst/>
              <a:ahLst/>
              <a:cxnLst/>
              <a:rect l="l" t="t" r="r" b="b"/>
              <a:pathLst>
                <a:path w="202565" h="275590">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6" name="object 26"/>
            <p:cNvSpPr/>
            <p:nvPr/>
          </p:nvSpPr>
          <p:spPr>
            <a:xfrm>
              <a:off x="14466930" y="8588656"/>
              <a:ext cx="202565" cy="275590"/>
            </a:xfrm>
            <a:custGeom>
              <a:avLst/>
              <a:gdLst/>
              <a:ahLst/>
              <a:cxnLst/>
              <a:rect l="l" t="t" r="r" b="b"/>
              <a:pathLst>
                <a:path w="202565" h="275590">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7" name="object 27"/>
            <p:cNvPicPr/>
            <p:nvPr/>
          </p:nvPicPr>
          <p:blipFill>
            <a:blip r:embed="rId6" cstate="print"/>
            <a:stretch>
              <a:fillRect/>
            </a:stretch>
          </p:blipFill>
          <p:spPr>
            <a:xfrm>
              <a:off x="14521352" y="8641008"/>
              <a:ext cx="93370" cy="93370"/>
            </a:xfrm>
            <a:prstGeom prst="rect">
              <a:avLst/>
            </a:prstGeom>
          </p:spPr>
        </p:pic>
        <p:pic>
          <p:nvPicPr>
            <p:cNvPr id="28" name="object 28"/>
            <p:cNvPicPr/>
            <p:nvPr/>
          </p:nvPicPr>
          <p:blipFill>
            <a:blip r:embed="rId8" cstate="print"/>
            <a:stretch>
              <a:fillRect/>
            </a:stretch>
          </p:blipFill>
          <p:spPr>
            <a:xfrm>
              <a:off x="3380610" y="6080130"/>
              <a:ext cx="1686776" cy="1042461"/>
            </a:xfrm>
            <a:prstGeom prst="rect">
              <a:avLst/>
            </a:prstGeom>
          </p:spPr>
        </p:pic>
        <p:pic>
          <p:nvPicPr>
            <p:cNvPr id="29" name="object 29"/>
            <p:cNvPicPr/>
            <p:nvPr/>
          </p:nvPicPr>
          <p:blipFill>
            <a:blip r:embed="rId9" cstate="print"/>
            <a:stretch>
              <a:fillRect/>
            </a:stretch>
          </p:blipFill>
          <p:spPr>
            <a:xfrm>
              <a:off x="2592809" y="8624829"/>
              <a:ext cx="2149333" cy="1208999"/>
            </a:xfrm>
            <a:prstGeom prst="rect">
              <a:avLst/>
            </a:prstGeom>
          </p:spPr>
        </p:pic>
        <p:sp>
          <p:nvSpPr>
            <p:cNvPr id="30" name="object 30"/>
            <p:cNvSpPr/>
            <p:nvPr/>
          </p:nvSpPr>
          <p:spPr>
            <a:xfrm>
              <a:off x="1302871" y="1333995"/>
              <a:ext cx="715645" cy="715645"/>
            </a:xfrm>
            <a:custGeom>
              <a:avLst/>
              <a:gdLst/>
              <a:ahLst/>
              <a:cxnLst/>
              <a:rect l="l" t="t" r="r" b="b"/>
              <a:pathLst>
                <a:path w="715644" h="715644">
                  <a:moveTo>
                    <a:pt x="357644" y="0"/>
                  </a:moveTo>
                  <a:lnTo>
                    <a:pt x="309114" y="3265"/>
                  </a:lnTo>
                  <a:lnTo>
                    <a:pt x="262568" y="12776"/>
                  </a:lnTo>
                  <a:lnTo>
                    <a:pt x="218432" y="28107"/>
                  </a:lnTo>
                  <a:lnTo>
                    <a:pt x="177133" y="48831"/>
                  </a:lnTo>
                  <a:lnTo>
                    <a:pt x="139098" y="74524"/>
                  </a:lnTo>
                  <a:lnTo>
                    <a:pt x="104751" y="104757"/>
                  </a:lnTo>
                  <a:lnTo>
                    <a:pt x="74519" y="139106"/>
                  </a:lnTo>
                  <a:lnTo>
                    <a:pt x="48828" y="177143"/>
                  </a:lnTo>
                  <a:lnTo>
                    <a:pt x="28105" y="218443"/>
                  </a:lnTo>
                  <a:lnTo>
                    <a:pt x="12775" y="262579"/>
                  </a:lnTo>
                  <a:lnTo>
                    <a:pt x="3264" y="309126"/>
                  </a:lnTo>
                  <a:lnTo>
                    <a:pt x="0" y="357657"/>
                  </a:lnTo>
                  <a:lnTo>
                    <a:pt x="3264" y="406188"/>
                  </a:lnTo>
                  <a:lnTo>
                    <a:pt x="12775" y="452734"/>
                  </a:lnTo>
                  <a:lnTo>
                    <a:pt x="28105" y="496871"/>
                  </a:lnTo>
                  <a:lnTo>
                    <a:pt x="48828" y="538171"/>
                  </a:lnTo>
                  <a:lnTo>
                    <a:pt x="74519" y="576208"/>
                  </a:lnTo>
                  <a:lnTo>
                    <a:pt x="104751" y="610557"/>
                  </a:lnTo>
                  <a:lnTo>
                    <a:pt x="139098" y="640790"/>
                  </a:lnTo>
                  <a:lnTo>
                    <a:pt x="177133" y="666482"/>
                  </a:lnTo>
                  <a:lnTo>
                    <a:pt x="218432" y="687207"/>
                  </a:lnTo>
                  <a:lnTo>
                    <a:pt x="262568" y="702538"/>
                  </a:lnTo>
                  <a:lnTo>
                    <a:pt x="309114" y="712049"/>
                  </a:lnTo>
                  <a:lnTo>
                    <a:pt x="357644" y="715314"/>
                  </a:lnTo>
                  <a:lnTo>
                    <a:pt x="406178" y="712049"/>
                  </a:lnTo>
                  <a:lnTo>
                    <a:pt x="452726" y="702538"/>
                  </a:lnTo>
                  <a:lnTo>
                    <a:pt x="496864" y="687207"/>
                  </a:lnTo>
                  <a:lnTo>
                    <a:pt x="538164" y="666482"/>
                  </a:lnTo>
                  <a:lnTo>
                    <a:pt x="576201" y="640790"/>
                  </a:lnTo>
                  <a:lnTo>
                    <a:pt x="610549" y="610557"/>
                  </a:lnTo>
                  <a:lnTo>
                    <a:pt x="640781" y="576208"/>
                  </a:lnTo>
                  <a:lnTo>
                    <a:pt x="666472" y="538171"/>
                  </a:lnTo>
                  <a:lnTo>
                    <a:pt x="687196" y="496871"/>
                  </a:lnTo>
                  <a:lnTo>
                    <a:pt x="702526" y="452734"/>
                  </a:lnTo>
                  <a:lnTo>
                    <a:pt x="712037" y="406188"/>
                  </a:lnTo>
                  <a:lnTo>
                    <a:pt x="715302" y="357657"/>
                  </a:lnTo>
                  <a:lnTo>
                    <a:pt x="712037" y="309126"/>
                  </a:lnTo>
                  <a:lnTo>
                    <a:pt x="702526" y="262579"/>
                  </a:lnTo>
                  <a:lnTo>
                    <a:pt x="687196" y="218443"/>
                  </a:lnTo>
                  <a:lnTo>
                    <a:pt x="666472" y="177143"/>
                  </a:lnTo>
                  <a:lnTo>
                    <a:pt x="640781" y="139106"/>
                  </a:lnTo>
                  <a:lnTo>
                    <a:pt x="610549" y="104757"/>
                  </a:lnTo>
                  <a:lnTo>
                    <a:pt x="576201" y="74524"/>
                  </a:lnTo>
                  <a:lnTo>
                    <a:pt x="538164" y="48831"/>
                  </a:lnTo>
                  <a:lnTo>
                    <a:pt x="496864" y="28107"/>
                  </a:lnTo>
                  <a:lnTo>
                    <a:pt x="452726" y="12776"/>
                  </a:lnTo>
                  <a:lnTo>
                    <a:pt x="406178" y="3265"/>
                  </a:lnTo>
                  <a:lnTo>
                    <a:pt x="357644" y="0"/>
                  </a:lnTo>
                  <a:close/>
                </a:path>
              </a:pathLst>
            </a:custGeom>
            <a:solidFill>
              <a:srgbClr val="3A57A7"/>
            </a:solidFill>
          </p:spPr>
          <p:txBody>
            <a:bodyPr wrap="square" lIns="0" tIns="0" rIns="0" bIns="0" rtlCol="0"/>
            <a:lstStyle/>
            <a:p>
              <a:endParaRPr sz="1224"/>
            </a:p>
          </p:txBody>
        </p:sp>
        <p:sp>
          <p:nvSpPr>
            <p:cNvPr id="31" name="object 31"/>
            <p:cNvSpPr/>
            <p:nvPr/>
          </p:nvSpPr>
          <p:spPr>
            <a:xfrm>
              <a:off x="1346829" y="1460982"/>
              <a:ext cx="606425" cy="562609"/>
            </a:xfrm>
            <a:custGeom>
              <a:avLst/>
              <a:gdLst/>
              <a:ahLst/>
              <a:cxnLst/>
              <a:rect l="l" t="t" r="r" b="b"/>
              <a:pathLst>
                <a:path w="606425" h="562610">
                  <a:moveTo>
                    <a:pt x="151447" y="290931"/>
                  </a:moveTo>
                  <a:lnTo>
                    <a:pt x="150952" y="290931"/>
                  </a:lnTo>
                  <a:lnTo>
                    <a:pt x="150952" y="226072"/>
                  </a:lnTo>
                  <a:lnTo>
                    <a:pt x="145961" y="221081"/>
                  </a:lnTo>
                  <a:lnTo>
                    <a:pt x="133642" y="221081"/>
                  </a:lnTo>
                  <a:lnTo>
                    <a:pt x="128651" y="226072"/>
                  </a:lnTo>
                  <a:lnTo>
                    <a:pt x="128651" y="290931"/>
                  </a:lnTo>
                  <a:lnTo>
                    <a:pt x="123202" y="290931"/>
                  </a:lnTo>
                  <a:lnTo>
                    <a:pt x="123202" y="211201"/>
                  </a:lnTo>
                  <a:lnTo>
                    <a:pt x="118211" y="206209"/>
                  </a:lnTo>
                  <a:lnTo>
                    <a:pt x="105905" y="206209"/>
                  </a:lnTo>
                  <a:lnTo>
                    <a:pt x="100914" y="211201"/>
                  </a:lnTo>
                  <a:lnTo>
                    <a:pt x="100914" y="290931"/>
                  </a:lnTo>
                  <a:lnTo>
                    <a:pt x="95465" y="290931"/>
                  </a:lnTo>
                  <a:lnTo>
                    <a:pt x="95465" y="196342"/>
                  </a:lnTo>
                  <a:lnTo>
                    <a:pt x="90474" y="191350"/>
                  </a:lnTo>
                  <a:lnTo>
                    <a:pt x="78155" y="191350"/>
                  </a:lnTo>
                  <a:lnTo>
                    <a:pt x="73164" y="196342"/>
                  </a:lnTo>
                  <a:lnTo>
                    <a:pt x="73164" y="290931"/>
                  </a:lnTo>
                  <a:lnTo>
                    <a:pt x="67221" y="290931"/>
                  </a:lnTo>
                  <a:lnTo>
                    <a:pt x="67221" y="214668"/>
                  </a:lnTo>
                  <a:lnTo>
                    <a:pt x="62230" y="209677"/>
                  </a:lnTo>
                  <a:lnTo>
                    <a:pt x="49911" y="209677"/>
                  </a:lnTo>
                  <a:lnTo>
                    <a:pt x="44919" y="214668"/>
                  </a:lnTo>
                  <a:lnTo>
                    <a:pt x="44919" y="311746"/>
                  </a:lnTo>
                  <a:lnTo>
                    <a:pt x="20396" y="280009"/>
                  </a:lnTo>
                  <a:lnTo>
                    <a:pt x="12814" y="279031"/>
                  </a:lnTo>
                  <a:lnTo>
                    <a:pt x="965" y="288188"/>
                  </a:lnTo>
                  <a:lnTo>
                    <a:pt x="0" y="295757"/>
                  </a:lnTo>
                  <a:lnTo>
                    <a:pt x="20574" y="322389"/>
                  </a:lnTo>
                  <a:lnTo>
                    <a:pt x="27190" y="338264"/>
                  </a:lnTo>
                  <a:lnTo>
                    <a:pt x="34582" y="356997"/>
                  </a:lnTo>
                  <a:lnTo>
                    <a:pt x="43916" y="374345"/>
                  </a:lnTo>
                  <a:lnTo>
                    <a:pt x="56324" y="386067"/>
                  </a:lnTo>
                  <a:lnTo>
                    <a:pt x="54000" y="455180"/>
                  </a:lnTo>
                  <a:lnTo>
                    <a:pt x="56172" y="457644"/>
                  </a:lnTo>
                  <a:lnTo>
                    <a:pt x="90512" y="487883"/>
                  </a:lnTo>
                  <a:lnTo>
                    <a:pt x="128549" y="513575"/>
                  </a:lnTo>
                  <a:lnTo>
                    <a:pt x="141732" y="520192"/>
                  </a:lnTo>
                  <a:lnTo>
                    <a:pt x="137871" y="380453"/>
                  </a:lnTo>
                  <a:lnTo>
                    <a:pt x="143446" y="375513"/>
                  </a:lnTo>
                  <a:lnTo>
                    <a:pt x="147726" y="369379"/>
                  </a:lnTo>
                  <a:lnTo>
                    <a:pt x="150469" y="362318"/>
                  </a:lnTo>
                  <a:lnTo>
                    <a:pt x="151447" y="354545"/>
                  </a:lnTo>
                  <a:lnTo>
                    <a:pt x="151447" y="311746"/>
                  </a:lnTo>
                  <a:lnTo>
                    <a:pt x="151447" y="290931"/>
                  </a:lnTo>
                  <a:close/>
                </a:path>
                <a:path w="606425" h="562610">
                  <a:moveTo>
                    <a:pt x="316725" y="114681"/>
                  </a:moveTo>
                  <a:lnTo>
                    <a:pt x="315658" y="106362"/>
                  </a:lnTo>
                  <a:lnTo>
                    <a:pt x="302641" y="96304"/>
                  </a:lnTo>
                  <a:lnTo>
                    <a:pt x="294322" y="97370"/>
                  </a:lnTo>
                  <a:lnTo>
                    <a:pt x="267373" y="132232"/>
                  </a:lnTo>
                  <a:lnTo>
                    <a:pt x="267373" y="25615"/>
                  </a:lnTo>
                  <a:lnTo>
                    <a:pt x="261899" y="20129"/>
                  </a:lnTo>
                  <a:lnTo>
                    <a:pt x="248373" y="20129"/>
                  </a:lnTo>
                  <a:lnTo>
                    <a:pt x="242887" y="25615"/>
                  </a:lnTo>
                  <a:lnTo>
                    <a:pt x="242887" y="109372"/>
                  </a:lnTo>
                  <a:lnTo>
                    <a:pt x="236359" y="109372"/>
                  </a:lnTo>
                  <a:lnTo>
                    <a:pt x="236359" y="5486"/>
                  </a:lnTo>
                  <a:lnTo>
                    <a:pt x="230886" y="0"/>
                  </a:lnTo>
                  <a:lnTo>
                    <a:pt x="217360" y="0"/>
                  </a:lnTo>
                  <a:lnTo>
                    <a:pt x="211874" y="5486"/>
                  </a:lnTo>
                  <a:lnTo>
                    <a:pt x="211874" y="109372"/>
                  </a:lnTo>
                  <a:lnTo>
                    <a:pt x="205892" y="109372"/>
                  </a:lnTo>
                  <a:lnTo>
                    <a:pt x="205892" y="21805"/>
                  </a:lnTo>
                  <a:lnTo>
                    <a:pt x="200406" y="16319"/>
                  </a:lnTo>
                  <a:lnTo>
                    <a:pt x="186880" y="16319"/>
                  </a:lnTo>
                  <a:lnTo>
                    <a:pt x="181406" y="21805"/>
                  </a:lnTo>
                  <a:lnTo>
                    <a:pt x="181406" y="109372"/>
                  </a:lnTo>
                  <a:lnTo>
                    <a:pt x="175412" y="109372"/>
                  </a:lnTo>
                  <a:lnTo>
                    <a:pt x="175412" y="38125"/>
                  </a:lnTo>
                  <a:lnTo>
                    <a:pt x="169938" y="32651"/>
                  </a:lnTo>
                  <a:lnTo>
                    <a:pt x="156413" y="32651"/>
                  </a:lnTo>
                  <a:lnTo>
                    <a:pt x="150926" y="38125"/>
                  </a:lnTo>
                  <a:lnTo>
                    <a:pt x="150926" y="109372"/>
                  </a:lnTo>
                  <a:lnTo>
                    <a:pt x="150380" y="109372"/>
                  </a:lnTo>
                  <a:lnTo>
                    <a:pt x="150380" y="179235"/>
                  </a:lnTo>
                  <a:lnTo>
                    <a:pt x="151447" y="187782"/>
                  </a:lnTo>
                  <a:lnTo>
                    <a:pt x="154470" y="195541"/>
                  </a:lnTo>
                  <a:lnTo>
                    <a:pt x="159169" y="202272"/>
                  </a:lnTo>
                  <a:lnTo>
                    <a:pt x="165290" y="207695"/>
                  </a:lnTo>
                  <a:lnTo>
                    <a:pt x="160997" y="529856"/>
                  </a:lnTo>
                  <a:lnTo>
                    <a:pt x="169849" y="534289"/>
                  </a:lnTo>
                  <a:lnTo>
                    <a:pt x="213982" y="549630"/>
                  </a:lnTo>
                  <a:lnTo>
                    <a:pt x="260350" y="559092"/>
                  </a:lnTo>
                  <a:lnTo>
                    <a:pt x="254863" y="213855"/>
                  </a:lnTo>
                  <a:lnTo>
                    <a:pt x="268490" y="200990"/>
                  </a:lnTo>
                  <a:lnTo>
                    <a:pt x="278739" y="181940"/>
                  </a:lnTo>
                  <a:lnTo>
                    <a:pt x="286867" y="161366"/>
                  </a:lnTo>
                  <a:lnTo>
                    <a:pt x="294132" y="143916"/>
                  </a:lnTo>
                  <a:lnTo>
                    <a:pt x="303161" y="132232"/>
                  </a:lnTo>
                  <a:lnTo>
                    <a:pt x="316725" y="114681"/>
                  </a:lnTo>
                  <a:close/>
                </a:path>
                <a:path w="606425" h="562610">
                  <a:moveTo>
                    <a:pt x="392061" y="372859"/>
                  </a:moveTo>
                  <a:lnTo>
                    <a:pt x="391299" y="366903"/>
                  </a:lnTo>
                  <a:lnTo>
                    <a:pt x="381977" y="359702"/>
                  </a:lnTo>
                  <a:lnTo>
                    <a:pt x="376034" y="360464"/>
                  </a:lnTo>
                  <a:lnTo>
                    <a:pt x="356743" y="385432"/>
                  </a:lnTo>
                  <a:lnTo>
                    <a:pt x="356743" y="309105"/>
                  </a:lnTo>
                  <a:lnTo>
                    <a:pt x="352818" y="305181"/>
                  </a:lnTo>
                  <a:lnTo>
                    <a:pt x="343141" y="305181"/>
                  </a:lnTo>
                  <a:lnTo>
                    <a:pt x="339217" y="309105"/>
                  </a:lnTo>
                  <a:lnTo>
                    <a:pt x="339217" y="369062"/>
                  </a:lnTo>
                  <a:lnTo>
                    <a:pt x="334543" y="369062"/>
                  </a:lnTo>
                  <a:lnTo>
                    <a:pt x="334543" y="294690"/>
                  </a:lnTo>
                  <a:lnTo>
                    <a:pt x="330619" y="290766"/>
                  </a:lnTo>
                  <a:lnTo>
                    <a:pt x="320941" y="290766"/>
                  </a:lnTo>
                  <a:lnTo>
                    <a:pt x="317017" y="294690"/>
                  </a:lnTo>
                  <a:lnTo>
                    <a:pt x="317017" y="369062"/>
                  </a:lnTo>
                  <a:lnTo>
                    <a:pt x="312724" y="369062"/>
                  </a:lnTo>
                  <a:lnTo>
                    <a:pt x="312724" y="306387"/>
                  </a:lnTo>
                  <a:lnTo>
                    <a:pt x="308800" y="302450"/>
                  </a:lnTo>
                  <a:lnTo>
                    <a:pt x="299123" y="302450"/>
                  </a:lnTo>
                  <a:lnTo>
                    <a:pt x="295198" y="306387"/>
                  </a:lnTo>
                  <a:lnTo>
                    <a:pt x="295198" y="369062"/>
                  </a:lnTo>
                  <a:lnTo>
                    <a:pt x="290918" y="369062"/>
                  </a:lnTo>
                  <a:lnTo>
                    <a:pt x="290918" y="318071"/>
                  </a:lnTo>
                  <a:lnTo>
                    <a:pt x="286994" y="314134"/>
                  </a:lnTo>
                  <a:lnTo>
                    <a:pt x="277304" y="314134"/>
                  </a:lnTo>
                  <a:lnTo>
                    <a:pt x="273380" y="318071"/>
                  </a:lnTo>
                  <a:lnTo>
                    <a:pt x="273380" y="369062"/>
                  </a:lnTo>
                  <a:lnTo>
                    <a:pt x="272999" y="369062"/>
                  </a:lnTo>
                  <a:lnTo>
                    <a:pt x="272999" y="427520"/>
                  </a:lnTo>
                  <a:lnTo>
                    <a:pt x="277228" y="434962"/>
                  </a:lnTo>
                  <a:lnTo>
                    <a:pt x="283667" y="439445"/>
                  </a:lnTo>
                  <a:lnTo>
                    <a:pt x="280327" y="560463"/>
                  </a:lnTo>
                  <a:lnTo>
                    <a:pt x="309054" y="562406"/>
                  </a:lnTo>
                  <a:lnTo>
                    <a:pt x="351663" y="559536"/>
                  </a:lnTo>
                  <a:lnTo>
                    <a:pt x="347789" y="443852"/>
                  </a:lnTo>
                  <a:lnTo>
                    <a:pt x="357543" y="434632"/>
                  </a:lnTo>
                  <a:lnTo>
                    <a:pt x="364871" y="421005"/>
                  </a:lnTo>
                  <a:lnTo>
                    <a:pt x="370687" y="406273"/>
                  </a:lnTo>
                  <a:lnTo>
                    <a:pt x="375894" y="393788"/>
                  </a:lnTo>
                  <a:lnTo>
                    <a:pt x="382346" y="385432"/>
                  </a:lnTo>
                  <a:lnTo>
                    <a:pt x="392061" y="372859"/>
                  </a:lnTo>
                  <a:close/>
                </a:path>
                <a:path w="606425" h="562610">
                  <a:moveTo>
                    <a:pt x="494690" y="200393"/>
                  </a:moveTo>
                  <a:lnTo>
                    <a:pt x="494195" y="200393"/>
                  </a:lnTo>
                  <a:lnTo>
                    <a:pt x="494195" y="135521"/>
                  </a:lnTo>
                  <a:lnTo>
                    <a:pt x="489204" y="130530"/>
                  </a:lnTo>
                  <a:lnTo>
                    <a:pt x="476885" y="130530"/>
                  </a:lnTo>
                  <a:lnTo>
                    <a:pt x="471893" y="135521"/>
                  </a:lnTo>
                  <a:lnTo>
                    <a:pt x="471893" y="200393"/>
                  </a:lnTo>
                  <a:lnTo>
                    <a:pt x="466445" y="200393"/>
                  </a:lnTo>
                  <a:lnTo>
                    <a:pt x="466445" y="120650"/>
                  </a:lnTo>
                  <a:lnTo>
                    <a:pt x="461454" y="115658"/>
                  </a:lnTo>
                  <a:lnTo>
                    <a:pt x="449148" y="115658"/>
                  </a:lnTo>
                  <a:lnTo>
                    <a:pt x="444157" y="120650"/>
                  </a:lnTo>
                  <a:lnTo>
                    <a:pt x="444157" y="200393"/>
                  </a:lnTo>
                  <a:lnTo>
                    <a:pt x="438708" y="200393"/>
                  </a:lnTo>
                  <a:lnTo>
                    <a:pt x="438708" y="105791"/>
                  </a:lnTo>
                  <a:lnTo>
                    <a:pt x="433705" y="100799"/>
                  </a:lnTo>
                  <a:lnTo>
                    <a:pt x="421398" y="100799"/>
                  </a:lnTo>
                  <a:lnTo>
                    <a:pt x="416407" y="105791"/>
                  </a:lnTo>
                  <a:lnTo>
                    <a:pt x="416407" y="200393"/>
                  </a:lnTo>
                  <a:lnTo>
                    <a:pt x="410464" y="200393"/>
                  </a:lnTo>
                  <a:lnTo>
                    <a:pt x="410464" y="124129"/>
                  </a:lnTo>
                  <a:lnTo>
                    <a:pt x="405472" y="119138"/>
                  </a:lnTo>
                  <a:lnTo>
                    <a:pt x="393153" y="119138"/>
                  </a:lnTo>
                  <a:lnTo>
                    <a:pt x="388162" y="124129"/>
                  </a:lnTo>
                  <a:lnTo>
                    <a:pt x="388162" y="221208"/>
                  </a:lnTo>
                  <a:lnTo>
                    <a:pt x="363639" y="189458"/>
                  </a:lnTo>
                  <a:lnTo>
                    <a:pt x="356057" y="188480"/>
                  </a:lnTo>
                  <a:lnTo>
                    <a:pt x="344208" y="197637"/>
                  </a:lnTo>
                  <a:lnTo>
                    <a:pt x="343242" y="205219"/>
                  </a:lnTo>
                  <a:lnTo>
                    <a:pt x="363816" y="231838"/>
                  </a:lnTo>
                  <a:lnTo>
                    <a:pt x="370433" y="247726"/>
                  </a:lnTo>
                  <a:lnTo>
                    <a:pt x="377837" y="266446"/>
                  </a:lnTo>
                  <a:lnTo>
                    <a:pt x="387159" y="283794"/>
                  </a:lnTo>
                  <a:lnTo>
                    <a:pt x="399567" y="295516"/>
                  </a:lnTo>
                  <a:lnTo>
                    <a:pt x="394462" y="551599"/>
                  </a:lnTo>
                  <a:lnTo>
                    <a:pt x="404139" y="549630"/>
                  </a:lnTo>
                  <a:lnTo>
                    <a:pt x="448271" y="534289"/>
                  </a:lnTo>
                  <a:lnTo>
                    <a:pt x="484886" y="515924"/>
                  </a:lnTo>
                  <a:lnTo>
                    <a:pt x="481114" y="289902"/>
                  </a:lnTo>
                  <a:lnTo>
                    <a:pt x="486702" y="284962"/>
                  </a:lnTo>
                  <a:lnTo>
                    <a:pt x="490982" y="278841"/>
                  </a:lnTo>
                  <a:lnTo>
                    <a:pt x="493725" y="271780"/>
                  </a:lnTo>
                  <a:lnTo>
                    <a:pt x="494690" y="263994"/>
                  </a:lnTo>
                  <a:lnTo>
                    <a:pt x="494690" y="221208"/>
                  </a:lnTo>
                  <a:lnTo>
                    <a:pt x="494690" y="200393"/>
                  </a:lnTo>
                  <a:close/>
                </a:path>
                <a:path w="606425" h="562610">
                  <a:moveTo>
                    <a:pt x="606298" y="286981"/>
                  </a:moveTo>
                  <a:lnTo>
                    <a:pt x="605942" y="286981"/>
                  </a:lnTo>
                  <a:lnTo>
                    <a:pt x="605942" y="240157"/>
                  </a:lnTo>
                  <a:lnTo>
                    <a:pt x="602335" y="236550"/>
                  </a:lnTo>
                  <a:lnTo>
                    <a:pt x="593445" y="236550"/>
                  </a:lnTo>
                  <a:lnTo>
                    <a:pt x="589838" y="240157"/>
                  </a:lnTo>
                  <a:lnTo>
                    <a:pt x="589838" y="286981"/>
                  </a:lnTo>
                  <a:lnTo>
                    <a:pt x="585914" y="286981"/>
                  </a:lnTo>
                  <a:lnTo>
                    <a:pt x="585914" y="229425"/>
                  </a:lnTo>
                  <a:lnTo>
                    <a:pt x="582307" y="225818"/>
                  </a:lnTo>
                  <a:lnTo>
                    <a:pt x="573417" y="225818"/>
                  </a:lnTo>
                  <a:lnTo>
                    <a:pt x="569810" y="229425"/>
                  </a:lnTo>
                  <a:lnTo>
                    <a:pt x="569810" y="286981"/>
                  </a:lnTo>
                  <a:lnTo>
                    <a:pt x="565873" y="286981"/>
                  </a:lnTo>
                  <a:lnTo>
                    <a:pt x="565873" y="218694"/>
                  </a:lnTo>
                  <a:lnTo>
                    <a:pt x="562279" y="215087"/>
                  </a:lnTo>
                  <a:lnTo>
                    <a:pt x="553389" y="215087"/>
                  </a:lnTo>
                  <a:lnTo>
                    <a:pt x="549783" y="218694"/>
                  </a:lnTo>
                  <a:lnTo>
                    <a:pt x="549783" y="286981"/>
                  </a:lnTo>
                  <a:lnTo>
                    <a:pt x="545490" y="286981"/>
                  </a:lnTo>
                  <a:lnTo>
                    <a:pt x="545490" y="231927"/>
                  </a:lnTo>
                  <a:lnTo>
                    <a:pt x="541883" y="228320"/>
                  </a:lnTo>
                  <a:lnTo>
                    <a:pt x="532993" y="228320"/>
                  </a:lnTo>
                  <a:lnTo>
                    <a:pt x="529399" y="231927"/>
                  </a:lnTo>
                  <a:lnTo>
                    <a:pt x="529399" y="302018"/>
                  </a:lnTo>
                  <a:lnTo>
                    <a:pt x="511683" y="279095"/>
                  </a:lnTo>
                  <a:lnTo>
                    <a:pt x="506222" y="278396"/>
                  </a:lnTo>
                  <a:lnTo>
                    <a:pt x="497662" y="285000"/>
                  </a:lnTo>
                  <a:lnTo>
                    <a:pt x="496963" y="290474"/>
                  </a:lnTo>
                  <a:lnTo>
                    <a:pt x="511810" y="309689"/>
                  </a:lnTo>
                  <a:lnTo>
                    <a:pt x="516585" y="321144"/>
                  </a:lnTo>
                  <a:lnTo>
                    <a:pt x="521931" y="334670"/>
                  </a:lnTo>
                  <a:lnTo>
                    <a:pt x="528662" y="347192"/>
                  </a:lnTo>
                  <a:lnTo>
                    <a:pt x="537616" y="355663"/>
                  </a:lnTo>
                  <a:lnTo>
                    <a:pt x="534390" y="481901"/>
                  </a:lnTo>
                  <a:lnTo>
                    <a:pt x="561949" y="457644"/>
                  </a:lnTo>
                  <a:lnTo>
                    <a:pt x="592188" y="423303"/>
                  </a:lnTo>
                  <a:lnTo>
                    <a:pt x="597839" y="414934"/>
                  </a:lnTo>
                  <a:lnTo>
                    <a:pt x="596493" y="351612"/>
                  </a:lnTo>
                  <a:lnTo>
                    <a:pt x="602411" y="347497"/>
                  </a:lnTo>
                  <a:lnTo>
                    <a:pt x="606298" y="340664"/>
                  </a:lnTo>
                  <a:lnTo>
                    <a:pt x="606298" y="302018"/>
                  </a:lnTo>
                  <a:lnTo>
                    <a:pt x="606298" y="286981"/>
                  </a:lnTo>
                  <a:close/>
                </a:path>
              </a:pathLst>
            </a:custGeom>
            <a:solidFill>
              <a:srgbClr val="FFFFFF"/>
            </a:solidFill>
          </p:spPr>
          <p:txBody>
            <a:bodyPr wrap="square" lIns="0" tIns="0" rIns="0" bIns="0" rtlCol="0"/>
            <a:lstStyle/>
            <a:p>
              <a:endParaRPr sz="1224"/>
            </a:p>
          </p:txBody>
        </p:sp>
        <p:sp>
          <p:nvSpPr>
            <p:cNvPr id="32" name="object 32"/>
            <p:cNvSpPr/>
            <p:nvPr/>
          </p:nvSpPr>
          <p:spPr>
            <a:xfrm>
              <a:off x="1302871" y="1359538"/>
              <a:ext cx="715645" cy="715645"/>
            </a:xfrm>
            <a:custGeom>
              <a:avLst/>
              <a:gdLst/>
              <a:ahLst/>
              <a:cxnLst/>
              <a:rect l="l" t="t" r="r" b="b"/>
              <a:pathLst>
                <a:path w="715644" h="715644">
                  <a:moveTo>
                    <a:pt x="357657" y="0"/>
                  </a:moveTo>
                  <a:lnTo>
                    <a:pt x="309126" y="3264"/>
                  </a:lnTo>
                  <a:lnTo>
                    <a:pt x="262579" y="12775"/>
                  </a:lnTo>
                  <a:lnTo>
                    <a:pt x="218443" y="28105"/>
                  </a:lnTo>
                  <a:lnTo>
                    <a:pt x="177143" y="48829"/>
                  </a:lnTo>
                  <a:lnTo>
                    <a:pt x="139106" y="74520"/>
                  </a:lnTo>
                  <a:lnTo>
                    <a:pt x="104757" y="104752"/>
                  </a:lnTo>
                  <a:lnTo>
                    <a:pt x="74508" y="139124"/>
                  </a:lnTo>
                  <a:lnTo>
                    <a:pt x="48831" y="177137"/>
                  </a:lnTo>
                  <a:lnTo>
                    <a:pt x="28107" y="218438"/>
                  </a:lnTo>
                  <a:lnTo>
                    <a:pt x="12776" y="262575"/>
                  </a:lnTo>
                  <a:lnTo>
                    <a:pt x="3265" y="309123"/>
                  </a:lnTo>
                  <a:lnTo>
                    <a:pt x="0" y="357657"/>
                  </a:lnTo>
                  <a:lnTo>
                    <a:pt x="3265" y="406188"/>
                  </a:lnTo>
                  <a:lnTo>
                    <a:pt x="12776" y="452734"/>
                  </a:lnTo>
                  <a:lnTo>
                    <a:pt x="28107" y="496871"/>
                  </a:lnTo>
                  <a:lnTo>
                    <a:pt x="48831" y="538171"/>
                  </a:lnTo>
                  <a:lnTo>
                    <a:pt x="74524" y="576208"/>
                  </a:lnTo>
                  <a:lnTo>
                    <a:pt x="104757" y="610557"/>
                  </a:lnTo>
                  <a:lnTo>
                    <a:pt x="139106" y="640790"/>
                  </a:lnTo>
                  <a:lnTo>
                    <a:pt x="177143" y="666482"/>
                  </a:lnTo>
                  <a:lnTo>
                    <a:pt x="218443" y="687207"/>
                  </a:lnTo>
                  <a:lnTo>
                    <a:pt x="262579" y="702538"/>
                  </a:lnTo>
                  <a:lnTo>
                    <a:pt x="309126" y="712049"/>
                  </a:lnTo>
                  <a:lnTo>
                    <a:pt x="357657" y="715314"/>
                  </a:lnTo>
                  <a:lnTo>
                    <a:pt x="406188" y="712049"/>
                  </a:lnTo>
                  <a:lnTo>
                    <a:pt x="452734" y="702538"/>
                  </a:lnTo>
                  <a:lnTo>
                    <a:pt x="486152" y="690930"/>
                  </a:lnTo>
                  <a:lnTo>
                    <a:pt x="357657" y="690930"/>
                  </a:lnTo>
                  <a:lnTo>
                    <a:pt x="308474" y="687310"/>
                  </a:lnTo>
                  <a:lnTo>
                    <a:pt x="261510" y="676796"/>
                  </a:lnTo>
                  <a:lnTo>
                    <a:pt x="217284" y="659908"/>
                  </a:lnTo>
                  <a:lnTo>
                    <a:pt x="176315" y="637164"/>
                  </a:lnTo>
                  <a:lnTo>
                    <a:pt x="139124" y="609085"/>
                  </a:lnTo>
                  <a:lnTo>
                    <a:pt x="106229" y="576190"/>
                  </a:lnTo>
                  <a:lnTo>
                    <a:pt x="78150" y="538998"/>
                  </a:lnTo>
                  <a:lnTo>
                    <a:pt x="55406" y="498030"/>
                  </a:lnTo>
                  <a:lnTo>
                    <a:pt x="38518" y="453804"/>
                  </a:lnTo>
                  <a:lnTo>
                    <a:pt x="28004" y="406840"/>
                  </a:lnTo>
                  <a:lnTo>
                    <a:pt x="24383" y="357657"/>
                  </a:lnTo>
                  <a:lnTo>
                    <a:pt x="28004" y="308474"/>
                  </a:lnTo>
                  <a:lnTo>
                    <a:pt x="38518" y="261510"/>
                  </a:lnTo>
                  <a:lnTo>
                    <a:pt x="55406" y="217284"/>
                  </a:lnTo>
                  <a:lnTo>
                    <a:pt x="78150" y="176315"/>
                  </a:lnTo>
                  <a:lnTo>
                    <a:pt x="106253" y="139100"/>
                  </a:lnTo>
                  <a:lnTo>
                    <a:pt x="139124" y="106229"/>
                  </a:lnTo>
                  <a:lnTo>
                    <a:pt x="176315" y="78150"/>
                  </a:lnTo>
                  <a:lnTo>
                    <a:pt x="217284" y="55406"/>
                  </a:lnTo>
                  <a:lnTo>
                    <a:pt x="261510" y="38518"/>
                  </a:lnTo>
                  <a:lnTo>
                    <a:pt x="308474" y="28004"/>
                  </a:lnTo>
                  <a:lnTo>
                    <a:pt x="357657" y="24384"/>
                  </a:lnTo>
                  <a:lnTo>
                    <a:pt x="486156" y="24384"/>
                  </a:lnTo>
                  <a:lnTo>
                    <a:pt x="452734" y="12775"/>
                  </a:lnTo>
                  <a:lnTo>
                    <a:pt x="406188" y="3264"/>
                  </a:lnTo>
                  <a:lnTo>
                    <a:pt x="357657" y="0"/>
                  </a:lnTo>
                  <a:close/>
                </a:path>
                <a:path w="715644" h="715644">
                  <a:moveTo>
                    <a:pt x="486156" y="24384"/>
                  </a:moveTo>
                  <a:lnTo>
                    <a:pt x="357657" y="24384"/>
                  </a:lnTo>
                  <a:lnTo>
                    <a:pt x="406840" y="28004"/>
                  </a:lnTo>
                  <a:lnTo>
                    <a:pt x="453804" y="38518"/>
                  </a:lnTo>
                  <a:lnTo>
                    <a:pt x="498030" y="55406"/>
                  </a:lnTo>
                  <a:lnTo>
                    <a:pt x="538998" y="78150"/>
                  </a:lnTo>
                  <a:lnTo>
                    <a:pt x="576190" y="106229"/>
                  </a:lnTo>
                  <a:lnTo>
                    <a:pt x="609085" y="139124"/>
                  </a:lnTo>
                  <a:lnTo>
                    <a:pt x="637164" y="176315"/>
                  </a:lnTo>
                  <a:lnTo>
                    <a:pt x="659908" y="217284"/>
                  </a:lnTo>
                  <a:lnTo>
                    <a:pt x="676796" y="261510"/>
                  </a:lnTo>
                  <a:lnTo>
                    <a:pt x="687310" y="308474"/>
                  </a:lnTo>
                  <a:lnTo>
                    <a:pt x="690930" y="357657"/>
                  </a:lnTo>
                  <a:lnTo>
                    <a:pt x="687310" y="406840"/>
                  </a:lnTo>
                  <a:lnTo>
                    <a:pt x="676796" y="453804"/>
                  </a:lnTo>
                  <a:lnTo>
                    <a:pt x="659908" y="498030"/>
                  </a:lnTo>
                  <a:lnTo>
                    <a:pt x="637164" y="538998"/>
                  </a:lnTo>
                  <a:lnTo>
                    <a:pt x="609067" y="576208"/>
                  </a:lnTo>
                  <a:lnTo>
                    <a:pt x="576190" y="609085"/>
                  </a:lnTo>
                  <a:lnTo>
                    <a:pt x="538998" y="637164"/>
                  </a:lnTo>
                  <a:lnTo>
                    <a:pt x="498030" y="659908"/>
                  </a:lnTo>
                  <a:lnTo>
                    <a:pt x="453804" y="676796"/>
                  </a:lnTo>
                  <a:lnTo>
                    <a:pt x="406840" y="687310"/>
                  </a:lnTo>
                  <a:lnTo>
                    <a:pt x="357657" y="690930"/>
                  </a:lnTo>
                  <a:lnTo>
                    <a:pt x="486152" y="690930"/>
                  </a:lnTo>
                  <a:lnTo>
                    <a:pt x="538171" y="666482"/>
                  </a:lnTo>
                  <a:lnTo>
                    <a:pt x="576208" y="640790"/>
                  </a:lnTo>
                  <a:lnTo>
                    <a:pt x="610557" y="610557"/>
                  </a:lnTo>
                  <a:lnTo>
                    <a:pt x="640803" y="576190"/>
                  </a:lnTo>
                  <a:lnTo>
                    <a:pt x="666482" y="538171"/>
                  </a:lnTo>
                  <a:lnTo>
                    <a:pt x="687207" y="496871"/>
                  </a:lnTo>
                  <a:lnTo>
                    <a:pt x="702538" y="452734"/>
                  </a:lnTo>
                  <a:lnTo>
                    <a:pt x="712049" y="406188"/>
                  </a:lnTo>
                  <a:lnTo>
                    <a:pt x="715314" y="357657"/>
                  </a:lnTo>
                  <a:lnTo>
                    <a:pt x="712049" y="309123"/>
                  </a:lnTo>
                  <a:lnTo>
                    <a:pt x="702538" y="262575"/>
                  </a:lnTo>
                  <a:lnTo>
                    <a:pt x="687207" y="218438"/>
                  </a:lnTo>
                  <a:lnTo>
                    <a:pt x="666482" y="177137"/>
                  </a:lnTo>
                  <a:lnTo>
                    <a:pt x="640790" y="139100"/>
                  </a:lnTo>
                  <a:lnTo>
                    <a:pt x="610557" y="104752"/>
                  </a:lnTo>
                  <a:lnTo>
                    <a:pt x="576208" y="74520"/>
                  </a:lnTo>
                  <a:lnTo>
                    <a:pt x="538171" y="48829"/>
                  </a:lnTo>
                  <a:lnTo>
                    <a:pt x="496871" y="28105"/>
                  </a:lnTo>
                  <a:lnTo>
                    <a:pt x="486156" y="24384"/>
                  </a:lnTo>
                  <a:close/>
                </a:path>
              </a:pathLst>
            </a:custGeom>
            <a:solidFill>
              <a:srgbClr val="3A57A7"/>
            </a:solidFill>
          </p:spPr>
          <p:txBody>
            <a:bodyPr wrap="square" lIns="0" tIns="0" rIns="0" bIns="0" rtlCol="0"/>
            <a:lstStyle/>
            <a:p>
              <a:endParaRPr sz="1224"/>
            </a:p>
          </p:txBody>
        </p:sp>
        <p:pic>
          <p:nvPicPr>
            <p:cNvPr id="33" name="object 33"/>
            <p:cNvPicPr/>
            <p:nvPr/>
          </p:nvPicPr>
          <p:blipFill>
            <a:blip r:embed="rId10" cstate="print"/>
            <a:stretch>
              <a:fillRect/>
            </a:stretch>
          </p:blipFill>
          <p:spPr>
            <a:xfrm>
              <a:off x="3063976" y="7286675"/>
              <a:ext cx="1556269" cy="1133398"/>
            </a:xfrm>
            <a:prstGeom prst="rect">
              <a:avLst/>
            </a:prstGeom>
          </p:spPr>
        </p:pic>
      </p:grpSp>
      <p:sp>
        <p:nvSpPr>
          <p:cNvPr id="34" name="object 34"/>
          <p:cNvSpPr txBox="1"/>
          <p:nvPr/>
        </p:nvSpPr>
        <p:spPr>
          <a:xfrm>
            <a:off x="628857" y="3961655"/>
            <a:ext cx="2637462" cy="259880"/>
          </a:xfrm>
          <a:prstGeom prst="rect">
            <a:avLst/>
          </a:prstGeom>
        </p:spPr>
        <p:txBody>
          <a:bodyPr vert="horz" wrap="square" lIns="0" tIns="8637" rIns="0" bIns="0" rtlCol="0">
            <a:spAutoFit/>
          </a:bodyPr>
          <a:lstStyle/>
          <a:p>
            <a:pPr marL="8637">
              <a:spcBef>
                <a:spcPts val="68"/>
              </a:spcBef>
            </a:pPr>
            <a:r>
              <a:rPr lang="en-US" sz="1632" dirty="0" err="1">
                <a:solidFill>
                  <a:srgbClr val="231F20"/>
                </a:solidFill>
                <a:latin typeface="Arial"/>
                <a:cs typeface="Arial"/>
              </a:rPr>
              <a:t>Systèmes</a:t>
            </a:r>
            <a:r>
              <a:rPr lang="en-US" sz="1632" dirty="0">
                <a:solidFill>
                  <a:srgbClr val="231F20"/>
                </a:solidFill>
                <a:latin typeface="Arial"/>
                <a:cs typeface="Arial"/>
              </a:rPr>
              <a:t> </a:t>
            </a:r>
            <a:r>
              <a:rPr sz="1632" dirty="0" err="1">
                <a:solidFill>
                  <a:srgbClr val="231F20"/>
                </a:solidFill>
                <a:latin typeface="Arial"/>
                <a:cs typeface="Arial"/>
              </a:rPr>
              <a:t>Recomm</a:t>
            </a:r>
            <a:r>
              <a:rPr lang="en-US" sz="1632" dirty="0" err="1">
                <a:solidFill>
                  <a:srgbClr val="231F20"/>
                </a:solidFill>
                <a:latin typeface="Arial"/>
                <a:cs typeface="Arial"/>
              </a:rPr>
              <a:t>a</a:t>
            </a:r>
            <a:r>
              <a:rPr sz="1632" dirty="0" err="1">
                <a:solidFill>
                  <a:srgbClr val="231F20"/>
                </a:solidFill>
                <a:latin typeface="Arial"/>
                <a:cs typeface="Arial"/>
              </a:rPr>
              <a:t>nd</a:t>
            </a:r>
            <a:r>
              <a:rPr lang="en-US" sz="1632" dirty="0" err="1">
                <a:solidFill>
                  <a:srgbClr val="231F20"/>
                </a:solidFill>
                <a:latin typeface="Arial"/>
                <a:cs typeface="Arial"/>
              </a:rPr>
              <a:t>és</a:t>
            </a:r>
            <a:endParaRPr sz="1632" dirty="0">
              <a:latin typeface="Arial"/>
              <a:cs typeface="Arial"/>
            </a:endParaRPr>
          </a:p>
        </p:txBody>
      </p:sp>
      <p:sp>
        <p:nvSpPr>
          <p:cNvPr id="37" name="object 37"/>
          <p:cNvSpPr txBox="1"/>
          <p:nvPr/>
        </p:nvSpPr>
        <p:spPr>
          <a:xfrm>
            <a:off x="1286630"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26</a:t>
            </a:r>
            <a:endParaRPr sz="612">
              <a:latin typeface="Arial"/>
              <a:cs typeface="Arial"/>
            </a:endParaRPr>
          </a:p>
        </p:txBody>
      </p:sp>
      <p:sp>
        <p:nvSpPr>
          <p:cNvPr id="38" name="object 38"/>
          <p:cNvSpPr txBox="1"/>
          <p:nvPr/>
        </p:nvSpPr>
        <p:spPr>
          <a:xfrm>
            <a:off x="10809559"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27</a:t>
            </a:r>
            <a:endParaRPr sz="612">
              <a:latin typeface="Arial"/>
              <a:cs typeface="Arial"/>
            </a:endParaRPr>
          </a:p>
        </p:txBody>
      </p:sp>
      <p:sp>
        <p:nvSpPr>
          <p:cNvPr id="35" name="object 35"/>
          <p:cNvSpPr txBox="1"/>
          <p:nvPr/>
        </p:nvSpPr>
        <p:spPr>
          <a:xfrm>
            <a:off x="6195095" y="6749832"/>
            <a:ext cx="824428" cy="71495"/>
          </a:xfrm>
          <a:prstGeom prst="rect">
            <a:avLst/>
          </a:prstGeom>
        </p:spPr>
        <p:txBody>
          <a:bodyPr vert="horz" wrap="square" lIns="0" tIns="8637" rIns="0" bIns="0" rtlCol="0">
            <a:spAutoFit/>
          </a:bodyPr>
          <a:lstStyle/>
          <a:p>
            <a:pPr marL="8637">
              <a:spcBef>
                <a:spcPts val="68"/>
              </a:spcBef>
            </a:pPr>
            <a:r>
              <a:rPr sz="408" spc="-34" dirty="0">
                <a:solidFill>
                  <a:srgbClr val="FFFFFF"/>
                </a:solidFill>
                <a:latin typeface="Arial"/>
                <a:cs typeface="Arial"/>
              </a:rPr>
              <a:t>©Axel</a:t>
            </a:r>
            <a:r>
              <a:rPr sz="408" spc="-31" dirty="0">
                <a:solidFill>
                  <a:srgbClr val="FFFFFF"/>
                </a:solidFill>
                <a:latin typeface="Arial"/>
                <a:cs typeface="Arial"/>
              </a:rPr>
              <a:t> </a:t>
            </a:r>
            <a:r>
              <a:rPr sz="408" spc="-41" dirty="0">
                <a:solidFill>
                  <a:srgbClr val="FFFFFF"/>
                </a:solidFill>
                <a:latin typeface="Arial"/>
                <a:cs typeface="Arial"/>
              </a:rPr>
              <a:t>Thijssen,</a:t>
            </a:r>
            <a:r>
              <a:rPr sz="408" spc="-48" dirty="0">
                <a:solidFill>
                  <a:srgbClr val="FFFFFF"/>
                </a:solidFill>
                <a:latin typeface="Arial"/>
                <a:cs typeface="Arial"/>
              </a:rPr>
              <a:t> </a:t>
            </a:r>
            <a:r>
              <a:rPr sz="408" spc="-44" dirty="0">
                <a:solidFill>
                  <a:srgbClr val="FFFFFF"/>
                </a:solidFill>
                <a:latin typeface="Arial"/>
                <a:cs typeface="Arial"/>
              </a:rPr>
              <a:t>Agoratech,</a:t>
            </a:r>
            <a:r>
              <a:rPr sz="408" spc="-31" dirty="0">
                <a:solidFill>
                  <a:srgbClr val="FFFFFF"/>
                </a:solidFill>
                <a:latin typeface="Arial"/>
                <a:cs typeface="Arial"/>
              </a:rPr>
              <a:t> </a:t>
            </a:r>
            <a:r>
              <a:rPr sz="408" spc="-85" dirty="0">
                <a:solidFill>
                  <a:srgbClr val="FFFFFF"/>
                </a:solidFill>
                <a:latin typeface="Arial"/>
                <a:cs typeface="Arial"/>
              </a:rPr>
              <a:t>FCKNYE</a:t>
            </a:r>
            <a:r>
              <a:rPr sz="408" spc="-14" dirty="0">
                <a:solidFill>
                  <a:srgbClr val="FFFFFF"/>
                </a:solidFill>
                <a:latin typeface="Arial"/>
                <a:cs typeface="Arial"/>
              </a:rPr>
              <a:t> </a:t>
            </a:r>
            <a:r>
              <a:rPr sz="408" spc="-41" dirty="0">
                <a:solidFill>
                  <a:srgbClr val="FFFFFF"/>
                </a:solidFill>
                <a:latin typeface="Arial"/>
                <a:cs typeface="Arial"/>
              </a:rPr>
              <a:t>Festival</a:t>
            </a:r>
            <a:endParaRPr sz="408">
              <a:latin typeface="Arial"/>
              <a:cs typeface="Arial"/>
            </a:endParaRPr>
          </a:p>
        </p:txBody>
      </p:sp>
      <p:sp>
        <p:nvSpPr>
          <p:cNvPr id="39" name="Rectangle 38">
            <a:extLst>
              <a:ext uri="{FF2B5EF4-FFF2-40B4-BE49-F238E27FC236}">
                <a16:creationId xmlns:a16="http://schemas.microsoft.com/office/drawing/2014/main" id="{73CBD5E9-0E52-B543-B414-501293DFA631}"/>
              </a:ext>
            </a:extLst>
          </p:cNvPr>
          <p:cNvSpPr/>
          <p:nvPr/>
        </p:nvSpPr>
        <p:spPr>
          <a:xfrm>
            <a:off x="1890614" y="4405130"/>
            <a:ext cx="2477481" cy="913070"/>
          </a:xfrm>
          <a:prstGeom prst="rect">
            <a:avLst/>
          </a:prstGeom>
        </p:spPr>
        <p:txBody>
          <a:bodyPr wrap="square">
            <a:spAutoFit/>
          </a:bodyPr>
          <a:lstStyle/>
          <a:p>
            <a:pPr marL="8637">
              <a:lnSpc>
                <a:spcPts val="775"/>
              </a:lnSpc>
            </a:pPr>
            <a:r>
              <a:rPr lang="fr-FR" sz="800" b="0" i="0" dirty="0">
                <a:solidFill>
                  <a:srgbClr val="000000"/>
                </a:solidFill>
                <a:effectLst/>
                <a:latin typeface="Arial" panose="020B0604020202020204" pitchFamily="34" charset="0"/>
                <a:cs typeface="Arial" panose="020B0604020202020204" pitchFamily="34" charset="0"/>
              </a:rPr>
              <a:t>Composée des modules Main, Bass, </a:t>
            </a:r>
            <a:r>
              <a:rPr lang="fr-FR" sz="800" b="0" i="0" dirty="0" err="1">
                <a:solidFill>
                  <a:srgbClr val="000000"/>
                </a:solidFill>
                <a:effectLst/>
                <a:latin typeface="Arial" panose="020B0604020202020204" pitchFamily="34" charset="0"/>
                <a:cs typeface="Arial" panose="020B0604020202020204" pitchFamily="34" charset="0"/>
              </a:rPr>
              <a:t>Sub</a:t>
            </a:r>
            <a:r>
              <a:rPr lang="fr-FR" sz="800" b="0" i="0" dirty="0">
                <a:solidFill>
                  <a:srgbClr val="000000"/>
                </a:solidFill>
                <a:effectLst/>
                <a:latin typeface="Arial" panose="020B0604020202020204" pitchFamily="34" charset="0"/>
                <a:cs typeface="Arial" panose="020B0604020202020204" pitchFamily="34" charset="0"/>
              </a:rPr>
              <a:t> et Omni de largeur identique, basée sur une philosophie vraiment modulaire, la Série STM s’utilise avec des solutions d’amplification en réseau ‘Plug and Play’ facilitant la configuration et l’installation d’un système de sonorisation parfait, quelle que soit l’envergure de l’événement</a:t>
            </a:r>
            <a:r>
              <a:rPr lang="fr-FR" sz="800" dirty="0">
                <a:latin typeface="Arial" panose="020B0604020202020204" pitchFamily="34" charset="0"/>
                <a:cs typeface="Arial" panose="020B0604020202020204" pitchFamily="34" charset="0"/>
              </a:rPr>
              <a:t> </a:t>
            </a:r>
            <a:br>
              <a:rPr lang="fr-FR" sz="800" dirty="0">
                <a:latin typeface="Arial" panose="020B0604020202020204" pitchFamily="34" charset="0"/>
                <a:cs typeface="Arial" panose="020B0604020202020204" pitchFamily="34" charset="0"/>
              </a:rPr>
            </a:br>
            <a:endParaRPr lang="fr-FR" sz="800" dirty="0">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366BC6DF-9941-F84F-98B0-36A41CD4976E}"/>
              </a:ext>
            </a:extLst>
          </p:cNvPr>
          <p:cNvSpPr/>
          <p:nvPr/>
        </p:nvSpPr>
        <p:spPr>
          <a:xfrm>
            <a:off x="1879721" y="5294101"/>
            <a:ext cx="2308714" cy="707886"/>
          </a:xfrm>
          <a:prstGeom prst="rect">
            <a:avLst/>
          </a:prstGeom>
        </p:spPr>
        <p:txBody>
          <a:bodyPr wrap="square">
            <a:spAutoFit/>
          </a:bodyPr>
          <a:lstStyle/>
          <a:p>
            <a:pPr marL="8637">
              <a:lnSpc>
                <a:spcPts val="775"/>
              </a:lnSpc>
            </a:pPr>
            <a:r>
              <a:rPr lang="fr-FR" sz="800" b="0" i="0" dirty="0">
                <a:solidFill>
                  <a:srgbClr val="000000"/>
                </a:solidFill>
                <a:effectLst/>
                <a:latin typeface="Arial" panose="020B0604020202020204" pitchFamily="34" charset="0"/>
                <a:cs typeface="Arial" panose="020B0604020202020204" pitchFamily="34" charset="0"/>
              </a:rPr>
              <a:t>La polyvalence de la Série P+ est réellement appréciable lors des événements live, où ces enceintes se configurent rapidement et facilement afin de créer des retours de scène et des </a:t>
            </a:r>
            <a:r>
              <a:rPr lang="fr-FR" sz="800" b="0" i="0" dirty="0" err="1">
                <a:solidFill>
                  <a:srgbClr val="000000"/>
                </a:solidFill>
                <a:effectLst/>
                <a:latin typeface="Arial" panose="020B0604020202020204" pitchFamily="34" charset="0"/>
                <a:cs typeface="Arial" panose="020B0604020202020204" pitchFamily="34" charset="0"/>
              </a:rPr>
              <a:t>drum</a:t>
            </a:r>
            <a:r>
              <a:rPr lang="fr-FR" sz="800" b="0" i="0" dirty="0">
                <a:solidFill>
                  <a:srgbClr val="000000"/>
                </a:solidFill>
                <a:effectLst/>
                <a:latin typeface="Arial" panose="020B0604020202020204" pitchFamily="34" charset="0"/>
                <a:cs typeface="Arial" panose="020B0604020202020204" pitchFamily="34" charset="0"/>
              </a:rPr>
              <a:t> </a:t>
            </a:r>
            <a:r>
              <a:rPr lang="fr-FR" sz="800" b="0" i="0" dirty="0" err="1">
                <a:solidFill>
                  <a:srgbClr val="000000"/>
                </a:solidFill>
                <a:effectLst/>
                <a:latin typeface="Arial" panose="020B0604020202020204" pitchFamily="34" charset="0"/>
                <a:cs typeface="Arial" panose="020B0604020202020204" pitchFamily="34" charset="0"/>
              </a:rPr>
              <a:t>fills</a:t>
            </a:r>
            <a:r>
              <a:rPr lang="fr-FR" sz="800" b="0" i="0" dirty="0">
                <a:solidFill>
                  <a:srgbClr val="000000"/>
                </a:solidFill>
                <a:effectLst/>
                <a:latin typeface="Arial" panose="020B0604020202020204" pitchFamily="34" charset="0"/>
                <a:cs typeface="Arial" panose="020B0604020202020204" pitchFamily="34" charset="0"/>
              </a:rPr>
              <a:t> de grande </a:t>
            </a:r>
            <a:r>
              <a:rPr lang="fr-FR" sz="800" b="0" i="0" dirty="0" err="1">
                <a:solidFill>
                  <a:srgbClr val="000000"/>
                </a:solidFill>
                <a:effectLst/>
                <a:latin typeface="Arial" panose="020B0604020202020204" pitchFamily="34" charset="0"/>
                <a:cs typeface="Arial" panose="020B0604020202020204" pitchFamily="34" charset="0"/>
              </a:rPr>
              <a:t>puissace</a:t>
            </a:r>
            <a:r>
              <a:rPr lang="fr-FR" sz="800" b="0" i="0" dirty="0">
                <a:solidFill>
                  <a:srgbClr val="000000"/>
                </a:solidFill>
                <a:effectLst/>
                <a:latin typeface="Arial" panose="020B0604020202020204" pitchFamily="34" charset="0"/>
                <a:cs typeface="Arial" panose="020B0604020202020204" pitchFamily="34" charset="0"/>
              </a:rPr>
              <a:t>.</a:t>
            </a:r>
            <a:r>
              <a:rPr lang="fr-FR" sz="800" dirty="0">
                <a:latin typeface="Arial" panose="020B0604020202020204" pitchFamily="34" charset="0"/>
                <a:cs typeface="Arial" panose="020B0604020202020204" pitchFamily="34" charset="0"/>
              </a:rPr>
              <a:t> </a:t>
            </a:r>
            <a:br>
              <a:rPr lang="fr-FR" sz="800" dirty="0">
                <a:latin typeface="Arial" panose="020B0604020202020204" pitchFamily="34" charset="0"/>
                <a:cs typeface="Arial" panose="020B0604020202020204" pitchFamily="34" charset="0"/>
              </a:rPr>
            </a:br>
            <a:endParaRPr lang="fr-FR" sz="800" dirty="0">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834F0AB4-A13A-244D-A5DA-852EC3897E22}"/>
              </a:ext>
            </a:extLst>
          </p:cNvPr>
          <p:cNvSpPr/>
          <p:nvPr/>
        </p:nvSpPr>
        <p:spPr>
          <a:xfrm>
            <a:off x="1868605" y="5989286"/>
            <a:ext cx="2382761" cy="913070"/>
          </a:xfrm>
          <a:prstGeom prst="rect">
            <a:avLst/>
          </a:prstGeom>
        </p:spPr>
        <p:txBody>
          <a:bodyPr wrap="square">
            <a:spAutoFit/>
          </a:bodyPr>
          <a:lstStyle/>
          <a:p>
            <a:pPr marL="8637">
              <a:lnSpc>
                <a:spcPts val="775"/>
              </a:lnSpc>
            </a:pPr>
            <a:r>
              <a:rPr lang="fr-FR" sz="800" b="0" i="0" dirty="0">
                <a:solidFill>
                  <a:srgbClr val="000000"/>
                </a:solidFill>
                <a:effectLst/>
                <a:latin typeface="Arial" panose="020B0604020202020204" pitchFamily="34" charset="0"/>
                <a:cs typeface="Arial" panose="020B0604020202020204" pitchFamily="34" charset="0"/>
              </a:rPr>
              <a:t>Les trois systèmes line </a:t>
            </a:r>
            <a:r>
              <a:rPr lang="fr-FR" sz="800" b="0" i="0" dirty="0" err="1">
                <a:solidFill>
                  <a:srgbClr val="000000"/>
                </a:solidFill>
                <a:effectLst/>
                <a:latin typeface="Arial" panose="020B0604020202020204" pitchFamily="34" charset="0"/>
                <a:cs typeface="Arial" panose="020B0604020202020204" pitchFamily="34" charset="0"/>
              </a:rPr>
              <a:t>array</a:t>
            </a:r>
            <a:r>
              <a:rPr lang="fr-FR" sz="800" b="0" i="0" dirty="0">
                <a:solidFill>
                  <a:srgbClr val="000000"/>
                </a:solidFill>
                <a:effectLst/>
                <a:latin typeface="Arial" panose="020B0604020202020204" pitchFamily="34" charset="0"/>
                <a:cs typeface="Arial" panose="020B0604020202020204" pitchFamily="34" charset="0"/>
              </a:rPr>
              <a:t> de la Série GEO M, avec leur </a:t>
            </a:r>
            <a:r>
              <a:rPr lang="fr-FR" sz="800" b="0" i="0" dirty="0" err="1">
                <a:solidFill>
                  <a:srgbClr val="000000"/>
                </a:solidFill>
                <a:effectLst/>
                <a:latin typeface="Arial" panose="020B0604020202020204" pitchFamily="34" charset="0"/>
                <a:cs typeface="Arial" panose="020B0604020202020204" pitchFamily="34" charset="0"/>
              </a:rPr>
              <a:t>sub</a:t>
            </a:r>
            <a:r>
              <a:rPr lang="fr-FR" sz="800" b="0" i="0" dirty="0">
                <a:solidFill>
                  <a:srgbClr val="000000"/>
                </a:solidFill>
                <a:effectLst/>
                <a:latin typeface="Arial" panose="020B0604020202020204" pitchFamily="34" charset="0"/>
                <a:cs typeface="Arial" panose="020B0604020202020204" pitchFamily="34" charset="0"/>
              </a:rPr>
              <a:t> dédié pour chacun, constituent des solutions parfaitement adaptables aux événements de petite à moyenne envergure. Compacts et puissants, les systèmes GEO M partagent une même signature sonore et des possibilités d’accroche facile</a:t>
            </a:r>
            <a:r>
              <a:rPr lang="fr-FR" sz="800" dirty="0">
                <a:latin typeface="Arial" panose="020B0604020202020204" pitchFamily="34" charset="0"/>
                <a:cs typeface="Arial" panose="020B0604020202020204" pitchFamily="34" charset="0"/>
              </a:rPr>
              <a:t> </a:t>
            </a:r>
            <a:br>
              <a:rPr lang="fr-FR" sz="800" dirty="0"/>
            </a:br>
            <a:endParaRPr lang="fr-FR" sz="800" dirty="0">
              <a:latin typeface="Arial"/>
              <a:cs typeface="Arial"/>
            </a:endParaRPr>
          </a:p>
        </p:txBody>
      </p:sp>
      <p:pic>
        <p:nvPicPr>
          <p:cNvPr id="43" name="Image 42">
            <a:extLst>
              <a:ext uri="{FF2B5EF4-FFF2-40B4-BE49-F238E27FC236}">
                <a16:creationId xmlns:a16="http://schemas.microsoft.com/office/drawing/2014/main" id="{2EC0CA74-9092-2B45-BB20-5A5A1965B537}"/>
              </a:ext>
            </a:extLst>
          </p:cNvPr>
          <p:cNvPicPr>
            <a:picLocks noChangeAspect="1"/>
          </p:cNvPicPr>
          <p:nvPr/>
        </p:nvPicPr>
        <p:blipFill>
          <a:blip r:embed="rId11"/>
          <a:stretch>
            <a:fillRect/>
          </a:stretch>
        </p:blipFill>
        <p:spPr>
          <a:xfrm>
            <a:off x="571578" y="5471245"/>
            <a:ext cx="744107" cy="247074"/>
          </a:xfrm>
          <a:prstGeom prst="rect">
            <a:avLst/>
          </a:prstGeom>
        </p:spPr>
      </p:pic>
      <p:pic>
        <p:nvPicPr>
          <p:cNvPr id="45" name="Image 44">
            <a:extLst>
              <a:ext uri="{FF2B5EF4-FFF2-40B4-BE49-F238E27FC236}">
                <a16:creationId xmlns:a16="http://schemas.microsoft.com/office/drawing/2014/main" id="{44FCF1C9-6DE3-7140-B18B-2C41CB1BE700}"/>
              </a:ext>
            </a:extLst>
          </p:cNvPr>
          <p:cNvPicPr>
            <a:picLocks noChangeAspect="1"/>
          </p:cNvPicPr>
          <p:nvPr/>
        </p:nvPicPr>
        <p:blipFill>
          <a:blip r:embed="rId12"/>
          <a:stretch>
            <a:fillRect/>
          </a:stretch>
        </p:blipFill>
        <p:spPr>
          <a:xfrm>
            <a:off x="609285" y="6240722"/>
            <a:ext cx="622662" cy="494572"/>
          </a:xfrm>
          <a:prstGeom prst="rect">
            <a:avLst/>
          </a:prstGeom>
        </p:spPr>
      </p:pic>
      <p:pic>
        <p:nvPicPr>
          <p:cNvPr id="47" name="Image 46">
            <a:extLst>
              <a:ext uri="{FF2B5EF4-FFF2-40B4-BE49-F238E27FC236}">
                <a16:creationId xmlns:a16="http://schemas.microsoft.com/office/drawing/2014/main" id="{C6DAE2EC-DB1E-E845-8185-BB227321E92E}"/>
              </a:ext>
            </a:extLst>
          </p:cNvPr>
          <p:cNvPicPr>
            <a:picLocks noChangeAspect="1"/>
          </p:cNvPicPr>
          <p:nvPr/>
        </p:nvPicPr>
        <p:blipFill>
          <a:blip r:embed="rId13"/>
          <a:stretch>
            <a:fillRect/>
          </a:stretch>
        </p:blipFill>
        <p:spPr>
          <a:xfrm>
            <a:off x="571578" y="4707346"/>
            <a:ext cx="721565" cy="247073"/>
          </a:xfrm>
          <a:prstGeom prst="rect">
            <a:avLst/>
          </a:prstGeom>
        </p:spPr>
      </p:pic>
      <p:sp>
        <p:nvSpPr>
          <p:cNvPr id="48" name="Title 1">
            <a:extLst>
              <a:ext uri="{FF2B5EF4-FFF2-40B4-BE49-F238E27FC236}">
                <a16:creationId xmlns:a16="http://schemas.microsoft.com/office/drawing/2014/main" id="{B3F6BDF1-3011-7843-9D91-68FDF2E9A45E}"/>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spTree>
    <p:extLst>
      <p:ext uri="{BB962C8B-B14F-4D97-AF65-F5344CB8AC3E}">
        <p14:creationId xmlns:p14="http://schemas.microsoft.com/office/powerpoint/2010/main" val="2631123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26300" y="922856"/>
            <a:ext cx="7999007" cy="5951553"/>
            <a:chOff x="-133497" y="996677"/>
            <a:chExt cx="11761502" cy="8750985"/>
          </a:xfrm>
        </p:grpSpPr>
        <p:sp>
          <p:nvSpPr>
            <p:cNvPr id="3" name="object 3"/>
            <p:cNvSpPr/>
            <p:nvPr/>
          </p:nvSpPr>
          <p:spPr>
            <a:xfrm>
              <a:off x="-133497" y="5435199"/>
              <a:ext cx="5736589" cy="4297093"/>
            </a:xfrm>
            <a:custGeom>
              <a:avLst/>
              <a:gdLst/>
              <a:ahLst/>
              <a:cxnLst/>
              <a:rect l="l" t="t" r="r" b="b"/>
              <a:pathLst>
                <a:path w="5736590" h="3351529">
                  <a:moveTo>
                    <a:pt x="5735993" y="0"/>
                  </a:moveTo>
                  <a:lnTo>
                    <a:pt x="0" y="0"/>
                  </a:lnTo>
                  <a:lnTo>
                    <a:pt x="0" y="3350983"/>
                  </a:lnTo>
                  <a:lnTo>
                    <a:pt x="5735993" y="3350983"/>
                  </a:lnTo>
                  <a:lnTo>
                    <a:pt x="5735993" y="0"/>
                  </a:lnTo>
                  <a:close/>
                </a:path>
              </a:pathLst>
            </a:custGeom>
            <a:solidFill>
              <a:srgbClr val="F1F2F2"/>
            </a:solidFill>
          </p:spPr>
          <p:txBody>
            <a:bodyPr wrap="square" lIns="0" tIns="0" rIns="0" bIns="0" rtlCol="0"/>
            <a:lstStyle/>
            <a:p>
              <a:endParaRPr sz="1224" dirty="0"/>
            </a:p>
          </p:txBody>
        </p:sp>
        <p:sp>
          <p:nvSpPr>
            <p:cNvPr id="4" name="object 4"/>
            <p:cNvSpPr/>
            <p:nvPr/>
          </p:nvSpPr>
          <p:spPr>
            <a:xfrm>
              <a:off x="84331" y="6304583"/>
              <a:ext cx="5328285" cy="1054735"/>
            </a:xfrm>
            <a:custGeom>
              <a:avLst/>
              <a:gdLst/>
              <a:ahLst/>
              <a:cxnLst/>
              <a:rect l="l" t="t" r="r" b="b"/>
              <a:pathLst>
                <a:path w="5328285" h="1054734">
                  <a:moveTo>
                    <a:pt x="5327154" y="0"/>
                  </a:moveTo>
                  <a:lnTo>
                    <a:pt x="0" y="0"/>
                  </a:lnTo>
                  <a:lnTo>
                    <a:pt x="0" y="25400"/>
                  </a:lnTo>
                  <a:lnTo>
                    <a:pt x="5327154" y="25400"/>
                  </a:lnTo>
                  <a:lnTo>
                    <a:pt x="5327154" y="0"/>
                  </a:lnTo>
                  <a:close/>
                </a:path>
                <a:path w="5328285" h="1054734">
                  <a:moveTo>
                    <a:pt x="5327993" y="1029169"/>
                  </a:moveTo>
                  <a:lnTo>
                    <a:pt x="0" y="1029169"/>
                  </a:lnTo>
                  <a:lnTo>
                    <a:pt x="0" y="1054569"/>
                  </a:lnTo>
                  <a:lnTo>
                    <a:pt x="5327993" y="1054569"/>
                  </a:lnTo>
                  <a:lnTo>
                    <a:pt x="5327993" y="1029169"/>
                  </a:lnTo>
                  <a:close/>
                </a:path>
              </a:pathLst>
            </a:custGeom>
            <a:solidFill>
              <a:srgbClr val="FFFFFF"/>
            </a:solidFill>
          </p:spPr>
          <p:txBody>
            <a:bodyPr wrap="square" lIns="0" tIns="0" rIns="0" bIns="0" rtlCol="0"/>
            <a:lstStyle/>
            <a:p>
              <a:endParaRPr sz="1224"/>
            </a:p>
          </p:txBody>
        </p:sp>
        <p:pic>
          <p:nvPicPr>
            <p:cNvPr id="5" name="object 5"/>
            <p:cNvPicPr/>
            <p:nvPr/>
          </p:nvPicPr>
          <p:blipFill>
            <a:blip r:embed="rId2" cstate="print"/>
            <a:stretch>
              <a:fillRect/>
            </a:stretch>
          </p:blipFill>
          <p:spPr>
            <a:xfrm>
              <a:off x="4224007" y="996677"/>
              <a:ext cx="7403998" cy="8750985"/>
            </a:xfrm>
            <a:prstGeom prst="rect">
              <a:avLst/>
            </a:prstGeom>
          </p:spPr>
        </p:pic>
      </p:grpSp>
      <p:sp>
        <p:nvSpPr>
          <p:cNvPr id="6" name="object 6"/>
          <p:cNvSpPr txBox="1"/>
          <p:nvPr/>
        </p:nvSpPr>
        <p:spPr>
          <a:xfrm>
            <a:off x="1254805" y="326849"/>
            <a:ext cx="606769" cy="134269"/>
          </a:xfrm>
          <a:prstGeom prst="rect">
            <a:avLst/>
          </a:prstGeom>
        </p:spPr>
        <p:txBody>
          <a:bodyPr vert="horz" wrap="square" lIns="0" tIns="8637" rIns="0" bIns="0" rtlCol="0">
            <a:spAutoFit/>
          </a:bodyPr>
          <a:lstStyle/>
          <a:p>
            <a:pPr marL="8637">
              <a:spcBef>
                <a:spcPts val="68"/>
              </a:spcBef>
            </a:pPr>
            <a:r>
              <a:rPr sz="816" spc="-105" dirty="0">
                <a:solidFill>
                  <a:srgbClr val="FFFFFF"/>
                </a:solidFill>
                <a:latin typeface="Arial"/>
                <a:cs typeface="Arial"/>
              </a:rPr>
              <a:t>Globa</a:t>
            </a:r>
            <a:r>
              <a:rPr sz="816" spc="-37" dirty="0">
                <a:solidFill>
                  <a:srgbClr val="FFFFFF"/>
                </a:solidFill>
                <a:latin typeface="Arial"/>
                <a:cs typeface="Arial"/>
              </a:rPr>
              <a:t>l</a:t>
            </a:r>
            <a:r>
              <a:rPr sz="816" spc="-58" dirty="0">
                <a:solidFill>
                  <a:srgbClr val="FFFFFF"/>
                </a:solidFill>
                <a:latin typeface="Arial"/>
                <a:cs typeface="Arial"/>
              </a:rPr>
              <a:t> </a:t>
            </a:r>
            <a:r>
              <a:rPr sz="816" spc="-82" dirty="0">
                <a:solidFill>
                  <a:srgbClr val="FFFFFF"/>
                </a:solidFill>
                <a:latin typeface="Arial"/>
                <a:cs typeface="Arial"/>
              </a:rPr>
              <a:t>Solutions</a:t>
            </a:r>
            <a:endParaRPr sz="816">
              <a:latin typeface="Arial"/>
              <a:cs typeface="Arial"/>
            </a:endParaRPr>
          </a:p>
        </p:txBody>
      </p:sp>
      <p:sp>
        <p:nvSpPr>
          <p:cNvPr id="8" name="object 8"/>
          <p:cNvSpPr txBox="1">
            <a:spLocks noGrp="1"/>
          </p:cNvSpPr>
          <p:nvPr>
            <p:ph type="title"/>
          </p:nvPr>
        </p:nvSpPr>
        <p:spPr>
          <a:xfrm>
            <a:off x="-3940" y="1101486"/>
            <a:ext cx="6187843" cy="980815"/>
          </a:xfrm>
          <a:prstGeom prst="rect">
            <a:avLst/>
          </a:prstGeom>
        </p:spPr>
        <p:txBody>
          <a:bodyPr vert="horz" wrap="square" lIns="0" tIns="224569" rIns="0" bIns="0" rtlCol="0" anchor="ctr">
            <a:spAutoFit/>
          </a:bodyPr>
          <a:lstStyle/>
          <a:p>
            <a:pPr marL="8637" marR="3455" indent="663342" algn="ctr">
              <a:lnSpc>
                <a:spcPct val="74000"/>
              </a:lnSpc>
              <a:spcBef>
                <a:spcPts val="1768"/>
              </a:spcBef>
            </a:pPr>
            <a:r>
              <a:rPr lang="en-US" sz="3300" dirty="0" err="1">
                <a:latin typeface="Arial" panose="020B0604020202020204" pitchFamily="34" charset="0"/>
                <a:cs typeface="Arial" panose="020B0604020202020204" pitchFamily="34" charset="0"/>
              </a:rPr>
              <a:t>Entreprises</a:t>
            </a:r>
            <a:r>
              <a:rPr sz="3300" dirty="0">
                <a:latin typeface="Arial" panose="020B0604020202020204" pitchFamily="34" charset="0"/>
                <a:cs typeface="Arial" panose="020B0604020202020204" pitchFamily="34" charset="0"/>
              </a:rPr>
              <a:t> &amp;</a:t>
            </a:r>
            <a:r>
              <a:rPr lang="fr-FR" sz="3300" dirty="0">
                <a:latin typeface="Arial" panose="020B0604020202020204" pitchFamily="34" charset="0"/>
                <a:cs typeface="Arial" panose="020B0604020202020204" pitchFamily="34" charset="0"/>
              </a:rPr>
              <a:t> </a:t>
            </a:r>
            <a:r>
              <a:rPr lang="fr-FR" sz="3300" dirty="0">
                <a:solidFill>
                  <a:srgbClr val="3A57A7"/>
                </a:solidFill>
                <a:latin typeface="Arial" panose="020B0604020202020204" pitchFamily="34" charset="0"/>
                <a:cs typeface="Arial" panose="020B0604020202020204" pitchFamily="34" charset="0"/>
              </a:rPr>
              <a:t>Espaces publics</a:t>
            </a:r>
            <a:endParaRPr sz="3300" dirty="0">
              <a:latin typeface="Arial" panose="020B0604020202020204" pitchFamily="34" charset="0"/>
              <a:cs typeface="Arial" panose="020B0604020202020204" pitchFamily="34" charset="0"/>
            </a:endParaRPr>
          </a:p>
        </p:txBody>
      </p:sp>
      <p:sp>
        <p:nvSpPr>
          <p:cNvPr id="9" name="object 9"/>
          <p:cNvSpPr txBox="1"/>
          <p:nvPr/>
        </p:nvSpPr>
        <p:spPr>
          <a:xfrm>
            <a:off x="839607" y="2210046"/>
            <a:ext cx="4500748" cy="1116717"/>
          </a:xfrm>
          <a:prstGeom prst="rect">
            <a:avLst/>
          </a:prstGeom>
        </p:spPr>
        <p:txBody>
          <a:bodyPr vert="horz" wrap="square" lIns="0" tIns="8637" rIns="0" bIns="0" rtlCol="0">
            <a:spAutoFit/>
          </a:bodyPr>
          <a:lstStyle/>
          <a:p>
            <a:pPr marL="8637" algn="ctr">
              <a:spcBef>
                <a:spcPts val="68"/>
              </a:spcBef>
            </a:pPr>
            <a:r>
              <a:rPr lang="en-US" sz="1800" b="0" i="0" dirty="0">
                <a:solidFill>
                  <a:srgbClr val="000000"/>
                </a:solidFill>
                <a:effectLst/>
                <a:latin typeface="HelveticaNeueLTPro-LtCn"/>
              </a:rPr>
              <a:t>Format </a:t>
            </a:r>
            <a:r>
              <a:rPr lang="en-US" sz="1800" b="0" i="0" dirty="0" err="1">
                <a:solidFill>
                  <a:srgbClr val="000000"/>
                </a:solidFill>
                <a:effectLst/>
                <a:latin typeface="HelveticaNeueLTPro-LtCn"/>
              </a:rPr>
              <a:t>réduit</a:t>
            </a:r>
            <a:r>
              <a:rPr lang="en-US" sz="1800" b="0" i="0" dirty="0">
                <a:solidFill>
                  <a:srgbClr val="000000"/>
                </a:solidFill>
                <a:effectLst/>
                <a:latin typeface="HelveticaNeueLTPro-LtCn"/>
              </a:rPr>
              <a:t>, puissance </a:t>
            </a:r>
            <a:r>
              <a:rPr lang="en-US" sz="1800" b="0" i="0" dirty="0" err="1">
                <a:solidFill>
                  <a:srgbClr val="000000"/>
                </a:solidFill>
                <a:effectLst/>
                <a:latin typeface="HelveticaNeueLTPro-LtCn"/>
              </a:rPr>
              <a:t>inégalée</a:t>
            </a:r>
            <a:r>
              <a:rPr lang="en-US" sz="1600" dirty="0"/>
              <a:t> </a:t>
            </a:r>
            <a:br>
              <a:rPr lang="en-US" sz="1600" dirty="0"/>
            </a:br>
            <a:r>
              <a:rPr lang="fr-FR" sz="900" b="0" i="0" dirty="0">
                <a:solidFill>
                  <a:srgbClr val="000000"/>
                </a:solidFill>
                <a:effectLst/>
                <a:latin typeface="HelveticaNeue-LightCond" pitchFamily="50" charset="0"/>
              </a:rPr>
              <a:t>Des lancements de produits et événements d’entreprise aux installations fixes dans de grands bâtiments</a:t>
            </a:r>
            <a:br>
              <a:rPr lang="fr-FR" sz="900" b="0" i="0" dirty="0">
                <a:solidFill>
                  <a:srgbClr val="000000"/>
                </a:solidFill>
                <a:effectLst/>
                <a:latin typeface="HelveticaNeue-LightCond" pitchFamily="50" charset="0"/>
              </a:rPr>
            </a:br>
            <a:r>
              <a:rPr lang="fr-FR" sz="900" b="0" i="0" dirty="0">
                <a:solidFill>
                  <a:srgbClr val="000000"/>
                </a:solidFill>
                <a:effectLst/>
                <a:latin typeface="HelveticaNeue-LightCond" pitchFamily="50" charset="0"/>
              </a:rPr>
              <a:t>publics, les systèmes de sonorisation NEXO offrent aux consultants, architectes et installateurs un parfait</a:t>
            </a:r>
            <a:br>
              <a:rPr lang="fr-FR" sz="900" b="0" i="0" dirty="0">
                <a:solidFill>
                  <a:srgbClr val="000000"/>
                </a:solidFill>
                <a:effectLst/>
                <a:latin typeface="HelveticaNeue-LightCond" pitchFamily="50" charset="0"/>
              </a:rPr>
            </a:br>
            <a:r>
              <a:rPr lang="fr-FR" sz="900" b="0" i="0" dirty="0">
                <a:solidFill>
                  <a:srgbClr val="000000"/>
                </a:solidFill>
                <a:effectLst/>
                <a:latin typeface="HelveticaNeue-LightCond" pitchFamily="50" charset="0"/>
              </a:rPr>
              <a:t>équilibre entre puissance, performances, bande passante, discrétion visuelle, souplesse et facilité de</a:t>
            </a:r>
            <a:br>
              <a:rPr lang="fr-FR" sz="900" b="0" i="0" dirty="0">
                <a:solidFill>
                  <a:srgbClr val="000000"/>
                </a:solidFill>
                <a:effectLst/>
                <a:latin typeface="HelveticaNeue-LightCond" pitchFamily="50" charset="0"/>
              </a:rPr>
            </a:br>
            <a:r>
              <a:rPr lang="fr-FR" sz="900" b="0" i="0" dirty="0">
                <a:solidFill>
                  <a:srgbClr val="000000"/>
                </a:solidFill>
                <a:effectLst/>
                <a:latin typeface="HelveticaNeue-LightCond" pitchFamily="50" charset="0"/>
              </a:rPr>
              <a:t>montage pour des applications fixes et mobiles, une directivité précise assurant une couverture régulière et</a:t>
            </a:r>
            <a:br>
              <a:rPr lang="fr-FR" sz="900" b="0" i="0" dirty="0">
                <a:solidFill>
                  <a:srgbClr val="000000"/>
                </a:solidFill>
                <a:effectLst/>
                <a:latin typeface="HelveticaNeue-LightCond" pitchFamily="50" charset="0"/>
              </a:rPr>
            </a:br>
            <a:r>
              <a:rPr lang="fr-FR" sz="900" b="0" i="0" dirty="0">
                <a:solidFill>
                  <a:srgbClr val="000000"/>
                </a:solidFill>
                <a:effectLst/>
                <a:latin typeface="HelveticaNeue-LightCond" pitchFamily="50" charset="0"/>
              </a:rPr>
              <a:t>des solutions en réseau ‘Plug &amp; Play’ d’amplification et de contrôle</a:t>
            </a:r>
            <a:r>
              <a:rPr lang="fr-FR" sz="900" dirty="0">
                <a:latin typeface="HelveticaNeue-LightCond" pitchFamily="50" charset="0"/>
              </a:rPr>
              <a:t> </a:t>
            </a:r>
            <a:br>
              <a:rPr lang="fr-FR" sz="900" dirty="0">
                <a:latin typeface="HelveticaNeue-LightCond" pitchFamily="50" charset="0"/>
              </a:rPr>
            </a:br>
            <a:endParaRPr sz="900" dirty="0">
              <a:latin typeface="HelveticaNeue-LightCond" pitchFamily="50" charset="0"/>
              <a:cs typeface="Arial"/>
            </a:endParaRPr>
          </a:p>
        </p:txBody>
      </p:sp>
      <p:sp>
        <p:nvSpPr>
          <p:cNvPr id="10" name="object 10"/>
          <p:cNvSpPr txBox="1"/>
          <p:nvPr/>
        </p:nvSpPr>
        <p:spPr>
          <a:xfrm>
            <a:off x="2034097" y="4082601"/>
            <a:ext cx="2984334" cy="650435"/>
          </a:xfrm>
          <a:prstGeom prst="rect">
            <a:avLst/>
          </a:prstGeom>
        </p:spPr>
        <p:txBody>
          <a:bodyPr vert="horz" wrap="square" lIns="0" tIns="8637" rIns="0" bIns="0" rtlCol="0">
            <a:spAutoFit/>
          </a:bodyPr>
          <a:lstStyle/>
          <a:p>
            <a:pPr>
              <a:spcBef>
                <a:spcPts val="24"/>
              </a:spcBef>
            </a:pPr>
            <a:r>
              <a:rPr lang="fr-FR" sz="700" b="0" i="0" dirty="0">
                <a:solidFill>
                  <a:srgbClr val="000000"/>
                </a:solidFill>
                <a:effectLst/>
                <a:latin typeface="Arial" panose="020B0604020202020204" pitchFamily="34" charset="0"/>
                <a:cs typeface="Arial" panose="020B0604020202020204" pitchFamily="34" charset="0"/>
              </a:rPr>
              <a:t>Les enceintes les plus compactes de NEXO proposent aux installateurs un coffret full range s’installant à l’horizontale ou à la verticale avec un impact visuel minimal, pour une projection sonore précise en espace difficile.</a:t>
            </a:r>
            <a:r>
              <a:rPr lang="fr-FR" sz="700" dirty="0">
                <a:latin typeface="Arial" panose="020B0604020202020204" pitchFamily="34" charset="0"/>
                <a:cs typeface="Arial" panose="020B0604020202020204" pitchFamily="34" charset="0"/>
              </a:rPr>
              <a:t> </a:t>
            </a:r>
            <a:br>
              <a:rPr lang="fr-FR" sz="800" dirty="0">
                <a:latin typeface="Arial" panose="020B0604020202020204" pitchFamily="34" charset="0"/>
                <a:cs typeface="Arial" panose="020B0604020202020204" pitchFamily="34" charset="0"/>
              </a:rPr>
            </a:br>
            <a:br>
              <a:rPr lang="en-US" sz="1050" dirty="0"/>
            </a:br>
            <a:endParaRPr sz="1020" dirty="0">
              <a:latin typeface="Arial"/>
              <a:cs typeface="Arial"/>
            </a:endParaRPr>
          </a:p>
        </p:txBody>
      </p:sp>
      <p:sp>
        <p:nvSpPr>
          <p:cNvPr id="11" name="object 11"/>
          <p:cNvSpPr txBox="1"/>
          <p:nvPr/>
        </p:nvSpPr>
        <p:spPr>
          <a:xfrm>
            <a:off x="8621727" y="2314517"/>
            <a:ext cx="3499696" cy="647977"/>
          </a:xfrm>
          <a:prstGeom prst="rect">
            <a:avLst/>
          </a:prstGeom>
        </p:spPr>
        <p:txBody>
          <a:bodyPr vert="horz" wrap="square" lIns="0" tIns="31094" rIns="0" bIns="0" rtlCol="0">
            <a:spAutoFit/>
          </a:bodyPr>
          <a:lstStyle/>
          <a:p>
            <a:pPr marL="1234697">
              <a:spcBef>
                <a:spcPts val="245"/>
              </a:spcBef>
            </a:pPr>
            <a:r>
              <a:rPr lang="en-US" sz="1088" dirty="0" err="1">
                <a:solidFill>
                  <a:srgbClr val="231F20"/>
                </a:solidFill>
                <a:latin typeface="Arial"/>
                <a:cs typeface="Arial"/>
              </a:rPr>
              <a:t>Siège</a:t>
            </a:r>
            <a:r>
              <a:rPr lang="en-US" sz="1088" dirty="0">
                <a:solidFill>
                  <a:srgbClr val="231F20"/>
                </a:solidFill>
                <a:latin typeface="Arial"/>
                <a:cs typeface="Arial"/>
              </a:rPr>
              <a:t> Social </a:t>
            </a:r>
            <a:r>
              <a:rPr lang="en-US" sz="1088" dirty="0" err="1">
                <a:solidFill>
                  <a:srgbClr val="231F20"/>
                </a:solidFill>
                <a:latin typeface="Arial"/>
                <a:cs typeface="Arial"/>
              </a:rPr>
              <a:t>d’</a:t>
            </a:r>
            <a:r>
              <a:rPr sz="1088" dirty="0" err="1">
                <a:solidFill>
                  <a:srgbClr val="231F20"/>
                </a:solidFill>
                <a:latin typeface="Arial"/>
                <a:cs typeface="Arial"/>
              </a:rPr>
              <a:t>Audi</a:t>
            </a:r>
            <a:r>
              <a:rPr sz="1088" dirty="0">
                <a:solidFill>
                  <a:srgbClr val="231F20"/>
                </a:solidFill>
                <a:latin typeface="Arial"/>
                <a:cs typeface="Arial"/>
              </a:rPr>
              <a:t>, </a:t>
            </a:r>
            <a:r>
              <a:rPr lang="en-US" sz="1088" dirty="0" err="1">
                <a:solidFill>
                  <a:srgbClr val="231F20"/>
                </a:solidFill>
                <a:latin typeface="Arial"/>
                <a:cs typeface="Arial"/>
              </a:rPr>
              <a:t>Allemagne</a:t>
            </a:r>
            <a:r>
              <a:rPr lang="fr-FR" sz="1800" b="0" i="0" dirty="0">
                <a:solidFill>
                  <a:srgbClr val="000000"/>
                </a:solidFill>
                <a:effectLst/>
                <a:latin typeface="HelveticaNeueLTPro-LtCn"/>
              </a:rPr>
              <a:t> </a:t>
            </a:r>
          </a:p>
          <a:p>
            <a:pPr marL="1234697">
              <a:spcBef>
                <a:spcPts val="245"/>
              </a:spcBef>
            </a:pPr>
            <a:r>
              <a:rPr lang="fr-FR" sz="680" b="0" i="0" dirty="0">
                <a:solidFill>
                  <a:srgbClr val="000000"/>
                </a:solidFill>
                <a:effectLst/>
                <a:latin typeface="Arial" panose="020B0604020202020204" pitchFamily="34" charset="0"/>
                <a:cs typeface="Arial" panose="020B0604020202020204" pitchFamily="34" charset="0"/>
              </a:rPr>
              <a:t>Les </a:t>
            </a:r>
            <a:r>
              <a:rPr lang="fr-FR" sz="680" b="0" i="0" dirty="0" err="1">
                <a:solidFill>
                  <a:srgbClr val="000000"/>
                </a:solidFill>
                <a:effectLst/>
                <a:latin typeface="Arial" panose="020B0604020202020204" pitchFamily="34" charset="0"/>
                <a:cs typeface="Arial" panose="020B0604020202020204" pitchFamily="34" charset="0"/>
              </a:rPr>
              <a:t>arrays</a:t>
            </a:r>
            <a:r>
              <a:rPr lang="fr-FR" sz="680" b="0" i="0" dirty="0">
                <a:solidFill>
                  <a:srgbClr val="000000"/>
                </a:solidFill>
                <a:effectLst/>
                <a:latin typeface="Arial" panose="020B0604020202020204" pitchFamily="34" charset="0"/>
                <a:cs typeface="Arial" panose="020B0604020202020204" pitchFamily="34" charset="0"/>
              </a:rPr>
              <a:t> de GEO M6 dans la grande salle du centre de presse du siège social d’Audi à Ingolstadt</a:t>
            </a:r>
            <a:r>
              <a:rPr lang="fr-FR" sz="680" dirty="0">
                <a:latin typeface="Arial" panose="020B0604020202020204" pitchFamily="34" charset="0"/>
                <a:cs typeface="Arial" panose="020B0604020202020204" pitchFamily="34" charset="0"/>
              </a:rPr>
              <a:t> </a:t>
            </a:r>
            <a:br>
              <a:rPr lang="fr-FR" sz="680" dirty="0">
                <a:latin typeface="Arial" panose="020B0604020202020204" pitchFamily="34" charset="0"/>
                <a:cs typeface="Arial" panose="020B0604020202020204" pitchFamily="34" charset="0"/>
              </a:rPr>
            </a:br>
            <a:endParaRPr lang="fr-FR" sz="680" dirty="0">
              <a:latin typeface="Arial" panose="020B0604020202020204" pitchFamily="34" charset="0"/>
              <a:cs typeface="Arial" panose="020B0604020202020204" pitchFamily="34" charset="0"/>
            </a:endParaRPr>
          </a:p>
        </p:txBody>
      </p:sp>
      <p:sp>
        <p:nvSpPr>
          <p:cNvPr id="12" name="object 12"/>
          <p:cNvSpPr txBox="1"/>
          <p:nvPr/>
        </p:nvSpPr>
        <p:spPr>
          <a:xfrm>
            <a:off x="7258916" y="6124501"/>
            <a:ext cx="4724773" cy="747684"/>
          </a:xfrm>
          <a:prstGeom prst="rect">
            <a:avLst/>
          </a:prstGeom>
        </p:spPr>
        <p:txBody>
          <a:bodyPr vert="horz" wrap="square" lIns="0" tIns="31094" rIns="0" bIns="0" rtlCol="0">
            <a:spAutoFit/>
          </a:bodyPr>
          <a:lstStyle/>
          <a:p>
            <a:pPr marL="1548663">
              <a:spcBef>
                <a:spcPts val="245"/>
              </a:spcBef>
            </a:pPr>
            <a:r>
              <a:rPr lang="en-US" sz="1088" dirty="0">
                <a:solidFill>
                  <a:srgbClr val="231F20"/>
                </a:solidFill>
                <a:latin typeface="Arial"/>
                <a:cs typeface="Arial"/>
              </a:rPr>
              <a:t>                    </a:t>
            </a:r>
            <a:r>
              <a:rPr sz="1088" dirty="0">
                <a:solidFill>
                  <a:srgbClr val="231F20"/>
                </a:solidFill>
                <a:latin typeface="Arial"/>
                <a:cs typeface="Arial"/>
              </a:rPr>
              <a:t>Atelier des Lumières, Paris, France</a:t>
            </a:r>
            <a:endParaRPr lang="fr-FR" sz="1088" dirty="0">
              <a:solidFill>
                <a:srgbClr val="231F20"/>
              </a:solidFill>
              <a:latin typeface="Arial"/>
              <a:cs typeface="Arial"/>
            </a:endParaRPr>
          </a:p>
          <a:p>
            <a:pPr marL="1548663">
              <a:spcBef>
                <a:spcPts val="245"/>
              </a:spcBef>
            </a:pPr>
            <a:r>
              <a:rPr lang="fr-FR" sz="680" b="0" i="0" dirty="0">
                <a:solidFill>
                  <a:srgbClr val="000000"/>
                </a:solidFill>
                <a:effectLst/>
                <a:latin typeface="Arial" panose="020B0604020202020204" pitchFamily="34" charset="0"/>
                <a:cs typeface="Arial" panose="020B0604020202020204" pitchFamily="34" charset="0"/>
              </a:rPr>
              <a:t>Les enceintes NEXO de la Série ID, super-compactes et de hautes performances, jouent un rôle essentiel dans une nouvelle exposition numérique à Paris, offrant une spectaculaire expérience audio/vidéo immersive au cœur des toiles de Vincent Van Gogh</a:t>
            </a:r>
            <a:r>
              <a:rPr lang="fr-FR" sz="680" dirty="0">
                <a:latin typeface="Arial" panose="020B0604020202020204" pitchFamily="34" charset="0"/>
                <a:cs typeface="Arial" panose="020B0604020202020204" pitchFamily="34" charset="0"/>
              </a:rPr>
              <a:t> </a:t>
            </a:r>
            <a:br>
              <a:rPr lang="fr-FR" sz="800" dirty="0"/>
            </a:br>
            <a:endParaRPr sz="680" dirty="0">
              <a:latin typeface="Arial"/>
              <a:cs typeface="Arial"/>
            </a:endParaRPr>
          </a:p>
        </p:txBody>
      </p:sp>
      <p:sp>
        <p:nvSpPr>
          <p:cNvPr id="13" name="object 13"/>
          <p:cNvSpPr txBox="1"/>
          <p:nvPr/>
        </p:nvSpPr>
        <p:spPr>
          <a:xfrm>
            <a:off x="8140839" y="4281072"/>
            <a:ext cx="3859452" cy="643040"/>
          </a:xfrm>
          <a:prstGeom prst="rect">
            <a:avLst/>
          </a:prstGeom>
        </p:spPr>
        <p:txBody>
          <a:bodyPr vert="horz" wrap="square" lIns="0" tIns="31094" rIns="0" bIns="0" rtlCol="0">
            <a:spAutoFit/>
          </a:bodyPr>
          <a:lstStyle/>
          <a:p>
            <a:pPr marL="1109025">
              <a:spcBef>
                <a:spcPts val="245"/>
              </a:spcBef>
            </a:pPr>
            <a:r>
              <a:rPr lang="en-US" sz="1088" dirty="0" err="1">
                <a:solidFill>
                  <a:srgbClr val="231F20"/>
                </a:solidFill>
                <a:latin typeface="Arial"/>
                <a:cs typeface="Arial"/>
              </a:rPr>
              <a:t>Hôpital</a:t>
            </a:r>
            <a:r>
              <a:rPr lang="en-US" sz="1088" dirty="0">
                <a:solidFill>
                  <a:srgbClr val="231F20"/>
                </a:solidFill>
                <a:latin typeface="Arial"/>
                <a:cs typeface="Arial"/>
              </a:rPr>
              <a:t> Royal de </a:t>
            </a:r>
            <a:r>
              <a:rPr sz="1088" dirty="0">
                <a:solidFill>
                  <a:srgbClr val="231F20"/>
                </a:solidFill>
                <a:latin typeface="Arial"/>
                <a:cs typeface="Arial"/>
              </a:rPr>
              <a:t>Chelsea, </a:t>
            </a:r>
            <a:r>
              <a:rPr lang="en-US" sz="1088" dirty="0" err="1">
                <a:solidFill>
                  <a:srgbClr val="231F20"/>
                </a:solidFill>
                <a:latin typeface="Arial"/>
                <a:cs typeface="Arial"/>
              </a:rPr>
              <a:t>Royaume</a:t>
            </a:r>
            <a:r>
              <a:rPr lang="en-US" sz="1088" dirty="0">
                <a:solidFill>
                  <a:srgbClr val="231F20"/>
                </a:solidFill>
                <a:latin typeface="Arial"/>
                <a:cs typeface="Arial"/>
              </a:rPr>
              <a:t>-Uni</a:t>
            </a:r>
            <a:endParaRPr lang="fr-FR" sz="1088" dirty="0">
              <a:latin typeface="Arial"/>
              <a:cs typeface="Arial"/>
            </a:endParaRPr>
          </a:p>
          <a:p>
            <a:pPr marL="1109025">
              <a:spcBef>
                <a:spcPts val="245"/>
              </a:spcBef>
            </a:pPr>
            <a:r>
              <a:rPr lang="fr-FR" sz="680" b="0" i="0" dirty="0">
                <a:solidFill>
                  <a:srgbClr val="000000"/>
                </a:solidFill>
                <a:effectLst/>
                <a:latin typeface="Arial" panose="020B0604020202020204" pitchFamily="34" charset="0"/>
                <a:cs typeface="Arial" panose="020B0604020202020204" pitchFamily="34" charset="0"/>
              </a:rPr>
              <a:t>Compacité et discrétion visuelle sont les critères clés du système de sonorisation conçu pour des événements prestigieux se déroulant dans ce bâtiment emblématique.</a:t>
            </a:r>
            <a:r>
              <a:rPr lang="fr-FR" sz="680" dirty="0">
                <a:latin typeface="Arial" panose="020B0604020202020204" pitchFamily="34" charset="0"/>
                <a:cs typeface="Arial" panose="020B0604020202020204" pitchFamily="34" charset="0"/>
              </a:rPr>
              <a:t> </a:t>
            </a:r>
            <a:br>
              <a:rPr lang="fr-FR" sz="680" dirty="0">
                <a:latin typeface="Arial" panose="020B0604020202020204" pitchFamily="34" charset="0"/>
                <a:cs typeface="Arial" panose="020B0604020202020204" pitchFamily="34" charset="0"/>
              </a:rPr>
            </a:br>
            <a:endParaRPr sz="680" dirty="0">
              <a:latin typeface="Arial" panose="020B0604020202020204" pitchFamily="34" charset="0"/>
              <a:cs typeface="Arial" panose="020B0604020202020204" pitchFamily="34" charset="0"/>
            </a:endParaRPr>
          </a:p>
        </p:txBody>
      </p:sp>
      <p:grpSp>
        <p:nvGrpSpPr>
          <p:cNvPr id="15" name="object 15"/>
          <p:cNvGrpSpPr/>
          <p:nvPr/>
        </p:nvGrpSpPr>
        <p:grpSpPr>
          <a:xfrm>
            <a:off x="545813" y="1131894"/>
            <a:ext cx="11645957" cy="5146534"/>
            <a:chOff x="-2003885" y="1296936"/>
            <a:chExt cx="17123870" cy="7567310"/>
          </a:xfrm>
        </p:grpSpPr>
        <p:pic>
          <p:nvPicPr>
            <p:cNvPr id="16" name="object 16"/>
            <p:cNvPicPr/>
            <p:nvPr/>
          </p:nvPicPr>
          <p:blipFill>
            <a:blip r:embed="rId3" cstate="print"/>
            <a:stretch>
              <a:fillRect/>
            </a:stretch>
          </p:blipFill>
          <p:spPr>
            <a:xfrm>
              <a:off x="9767265" y="6808279"/>
              <a:ext cx="5352720" cy="1855711"/>
            </a:xfrm>
            <a:prstGeom prst="rect">
              <a:avLst/>
            </a:prstGeom>
          </p:spPr>
        </p:pic>
        <p:pic>
          <p:nvPicPr>
            <p:cNvPr id="17" name="object 17"/>
            <p:cNvPicPr/>
            <p:nvPr/>
          </p:nvPicPr>
          <p:blipFill>
            <a:blip r:embed="rId4" cstate="print"/>
            <a:stretch>
              <a:fillRect/>
            </a:stretch>
          </p:blipFill>
          <p:spPr>
            <a:xfrm>
              <a:off x="11495265" y="1296936"/>
              <a:ext cx="3624720" cy="1843595"/>
            </a:xfrm>
            <a:prstGeom prst="rect">
              <a:avLst/>
            </a:prstGeom>
          </p:spPr>
        </p:pic>
        <p:pic>
          <p:nvPicPr>
            <p:cNvPr id="18" name="object 18"/>
            <p:cNvPicPr/>
            <p:nvPr/>
          </p:nvPicPr>
          <p:blipFill>
            <a:blip r:embed="rId5" cstate="print"/>
            <a:stretch>
              <a:fillRect/>
            </a:stretch>
          </p:blipFill>
          <p:spPr>
            <a:xfrm>
              <a:off x="10631259" y="4058983"/>
              <a:ext cx="4488726" cy="1836902"/>
            </a:xfrm>
            <a:prstGeom prst="rect">
              <a:avLst/>
            </a:prstGeom>
          </p:spPr>
        </p:pic>
        <p:sp>
          <p:nvSpPr>
            <p:cNvPr id="19" name="object 19"/>
            <p:cNvSpPr/>
            <p:nvPr/>
          </p:nvSpPr>
          <p:spPr>
            <a:xfrm>
              <a:off x="14466930" y="3053652"/>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0" name="object 20"/>
            <p:cNvSpPr/>
            <p:nvPr/>
          </p:nvSpPr>
          <p:spPr>
            <a:xfrm>
              <a:off x="14466930" y="3053652"/>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1" name="object 21"/>
            <p:cNvPicPr/>
            <p:nvPr/>
          </p:nvPicPr>
          <p:blipFill>
            <a:blip r:embed="rId6" cstate="print"/>
            <a:stretch>
              <a:fillRect/>
            </a:stretch>
          </p:blipFill>
          <p:spPr>
            <a:xfrm>
              <a:off x="14521353" y="3106004"/>
              <a:ext cx="93370" cy="93370"/>
            </a:xfrm>
            <a:prstGeom prst="rect">
              <a:avLst/>
            </a:prstGeom>
          </p:spPr>
        </p:pic>
        <p:sp>
          <p:nvSpPr>
            <p:cNvPr id="22" name="object 22"/>
            <p:cNvSpPr/>
            <p:nvPr/>
          </p:nvSpPr>
          <p:spPr>
            <a:xfrm>
              <a:off x="14466930" y="5784313"/>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3" name="object 23"/>
            <p:cNvSpPr/>
            <p:nvPr/>
          </p:nvSpPr>
          <p:spPr>
            <a:xfrm>
              <a:off x="14466930" y="5784313"/>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4" name="object 24"/>
            <p:cNvPicPr/>
            <p:nvPr/>
          </p:nvPicPr>
          <p:blipFill>
            <a:blip r:embed="rId7" cstate="print"/>
            <a:stretch>
              <a:fillRect/>
            </a:stretch>
          </p:blipFill>
          <p:spPr>
            <a:xfrm>
              <a:off x="14521353" y="5836666"/>
              <a:ext cx="93370" cy="93370"/>
            </a:xfrm>
            <a:prstGeom prst="rect">
              <a:avLst/>
            </a:prstGeom>
          </p:spPr>
        </p:pic>
        <p:sp>
          <p:nvSpPr>
            <p:cNvPr id="25" name="object 25"/>
            <p:cNvSpPr/>
            <p:nvPr/>
          </p:nvSpPr>
          <p:spPr>
            <a:xfrm>
              <a:off x="14466930" y="8588656"/>
              <a:ext cx="202565" cy="275590"/>
            </a:xfrm>
            <a:custGeom>
              <a:avLst/>
              <a:gdLst/>
              <a:ahLst/>
              <a:cxnLst/>
              <a:rect l="l" t="t" r="r" b="b"/>
              <a:pathLst>
                <a:path w="202565" h="275590">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6" name="object 26"/>
            <p:cNvSpPr/>
            <p:nvPr/>
          </p:nvSpPr>
          <p:spPr>
            <a:xfrm>
              <a:off x="14466930" y="8588656"/>
              <a:ext cx="202565" cy="275590"/>
            </a:xfrm>
            <a:custGeom>
              <a:avLst/>
              <a:gdLst/>
              <a:ahLst/>
              <a:cxnLst/>
              <a:rect l="l" t="t" r="r" b="b"/>
              <a:pathLst>
                <a:path w="202565" h="275590">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7" name="object 27"/>
            <p:cNvPicPr/>
            <p:nvPr/>
          </p:nvPicPr>
          <p:blipFill>
            <a:blip r:embed="rId6" cstate="print"/>
            <a:stretch>
              <a:fillRect/>
            </a:stretch>
          </p:blipFill>
          <p:spPr>
            <a:xfrm>
              <a:off x="14521353" y="8641008"/>
              <a:ext cx="93370" cy="93370"/>
            </a:xfrm>
            <a:prstGeom prst="rect">
              <a:avLst/>
            </a:prstGeom>
          </p:spPr>
        </p:pic>
        <p:pic>
          <p:nvPicPr>
            <p:cNvPr id="29" name="object 29"/>
            <p:cNvPicPr/>
            <p:nvPr/>
          </p:nvPicPr>
          <p:blipFill>
            <a:blip r:embed="rId8" cstate="print"/>
            <a:stretch>
              <a:fillRect/>
            </a:stretch>
          </p:blipFill>
          <p:spPr>
            <a:xfrm>
              <a:off x="3484026" y="5930036"/>
              <a:ext cx="819937" cy="1387094"/>
            </a:xfrm>
            <a:prstGeom prst="rect">
              <a:avLst/>
            </a:prstGeom>
          </p:spPr>
        </p:pic>
        <p:sp>
          <p:nvSpPr>
            <p:cNvPr id="30" name="object 30"/>
            <p:cNvSpPr/>
            <p:nvPr/>
          </p:nvSpPr>
          <p:spPr>
            <a:xfrm>
              <a:off x="-2003885" y="1432798"/>
              <a:ext cx="715645" cy="715645"/>
            </a:xfrm>
            <a:custGeom>
              <a:avLst/>
              <a:gdLst/>
              <a:ahLst/>
              <a:cxnLst/>
              <a:rect l="l" t="t" r="r" b="b"/>
              <a:pathLst>
                <a:path w="715644" h="715644">
                  <a:moveTo>
                    <a:pt x="357644" y="0"/>
                  </a:moveTo>
                  <a:lnTo>
                    <a:pt x="309114" y="3265"/>
                  </a:lnTo>
                  <a:lnTo>
                    <a:pt x="262568" y="12776"/>
                  </a:lnTo>
                  <a:lnTo>
                    <a:pt x="218432" y="28107"/>
                  </a:lnTo>
                  <a:lnTo>
                    <a:pt x="177133" y="48831"/>
                  </a:lnTo>
                  <a:lnTo>
                    <a:pt x="139098" y="74524"/>
                  </a:lnTo>
                  <a:lnTo>
                    <a:pt x="104751" y="104757"/>
                  </a:lnTo>
                  <a:lnTo>
                    <a:pt x="74519" y="139106"/>
                  </a:lnTo>
                  <a:lnTo>
                    <a:pt x="48828" y="177143"/>
                  </a:lnTo>
                  <a:lnTo>
                    <a:pt x="28105" y="218443"/>
                  </a:lnTo>
                  <a:lnTo>
                    <a:pt x="12775" y="262579"/>
                  </a:lnTo>
                  <a:lnTo>
                    <a:pt x="3264" y="309126"/>
                  </a:lnTo>
                  <a:lnTo>
                    <a:pt x="0" y="357657"/>
                  </a:lnTo>
                  <a:lnTo>
                    <a:pt x="3264" y="406188"/>
                  </a:lnTo>
                  <a:lnTo>
                    <a:pt x="12775" y="452734"/>
                  </a:lnTo>
                  <a:lnTo>
                    <a:pt x="28105" y="496871"/>
                  </a:lnTo>
                  <a:lnTo>
                    <a:pt x="48828" y="538171"/>
                  </a:lnTo>
                  <a:lnTo>
                    <a:pt x="74519" y="576208"/>
                  </a:lnTo>
                  <a:lnTo>
                    <a:pt x="104751" y="610557"/>
                  </a:lnTo>
                  <a:lnTo>
                    <a:pt x="139098" y="640790"/>
                  </a:lnTo>
                  <a:lnTo>
                    <a:pt x="177133" y="666482"/>
                  </a:lnTo>
                  <a:lnTo>
                    <a:pt x="218432" y="687207"/>
                  </a:lnTo>
                  <a:lnTo>
                    <a:pt x="262568" y="702538"/>
                  </a:lnTo>
                  <a:lnTo>
                    <a:pt x="309114" y="712049"/>
                  </a:lnTo>
                  <a:lnTo>
                    <a:pt x="357644" y="715314"/>
                  </a:lnTo>
                  <a:lnTo>
                    <a:pt x="406178" y="712049"/>
                  </a:lnTo>
                  <a:lnTo>
                    <a:pt x="452726" y="702538"/>
                  </a:lnTo>
                  <a:lnTo>
                    <a:pt x="496864" y="687207"/>
                  </a:lnTo>
                  <a:lnTo>
                    <a:pt x="538164" y="666482"/>
                  </a:lnTo>
                  <a:lnTo>
                    <a:pt x="576201" y="640790"/>
                  </a:lnTo>
                  <a:lnTo>
                    <a:pt x="610549" y="610557"/>
                  </a:lnTo>
                  <a:lnTo>
                    <a:pt x="640781" y="576208"/>
                  </a:lnTo>
                  <a:lnTo>
                    <a:pt x="666472" y="538171"/>
                  </a:lnTo>
                  <a:lnTo>
                    <a:pt x="687196" y="496871"/>
                  </a:lnTo>
                  <a:lnTo>
                    <a:pt x="702526" y="452734"/>
                  </a:lnTo>
                  <a:lnTo>
                    <a:pt x="712037" y="406188"/>
                  </a:lnTo>
                  <a:lnTo>
                    <a:pt x="715302" y="357657"/>
                  </a:lnTo>
                  <a:lnTo>
                    <a:pt x="712037" y="309126"/>
                  </a:lnTo>
                  <a:lnTo>
                    <a:pt x="702526" y="262579"/>
                  </a:lnTo>
                  <a:lnTo>
                    <a:pt x="687196" y="218443"/>
                  </a:lnTo>
                  <a:lnTo>
                    <a:pt x="666472" y="177143"/>
                  </a:lnTo>
                  <a:lnTo>
                    <a:pt x="640781" y="139106"/>
                  </a:lnTo>
                  <a:lnTo>
                    <a:pt x="610549" y="104757"/>
                  </a:lnTo>
                  <a:lnTo>
                    <a:pt x="576201" y="74524"/>
                  </a:lnTo>
                  <a:lnTo>
                    <a:pt x="538164" y="48831"/>
                  </a:lnTo>
                  <a:lnTo>
                    <a:pt x="496864" y="28107"/>
                  </a:lnTo>
                  <a:lnTo>
                    <a:pt x="452726" y="12776"/>
                  </a:lnTo>
                  <a:lnTo>
                    <a:pt x="406178" y="3265"/>
                  </a:lnTo>
                  <a:lnTo>
                    <a:pt x="357644" y="0"/>
                  </a:lnTo>
                  <a:close/>
                </a:path>
              </a:pathLst>
            </a:custGeom>
            <a:solidFill>
              <a:srgbClr val="3A57A7"/>
            </a:solidFill>
          </p:spPr>
          <p:txBody>
            <a:bodyPr wrap="square" lIns="0" tIns="0" rIns="0" bIns="0" rtlCol="0"/>
            <a:lstStyle/>
            <a:p>
              <a:endParaRPr sz="1224"/>
            </a:p>
          </p:txBody>
        </p:sp>
        <p:pic>
          <p:nvPicPr>
            <p:cNvPr id="31" name="object 31"/>
            <p:cNvPicPr/>
            <p:nvPr/>
          </p:nvPicPr>
          <p:blipFill>
            <a:blip r:embed="rId9" cstate="print"/>
            <a:stretch>
              <a:fillRect/>
            </a:stretch>
          </p:blipFill>
          <p:spPr>
            <a:xfrm>
              <a:off x="-1746123" y="1566496"/>
              <a:ext cx="76542" cy="198346"/>
            </a:xfrm>
            <a:prstGeom prst="rect">
              <a:avLst/>
            </a:prstGeom>
          </p:spPr>
        </p:pic>
        <p:sp>
          <p:nvSpPr>
            <p:cNvPr id="32" name="object 32"/>
            <p:cNvSpPr/>
            <p:nvPr/>
          </p:nvSpPr>
          <p:spPr>
            <a:xfrm>
              <a:off x="-1932859" y="1622710"/>
              <a:ext cx="583565" cy="391160"/>
            </a:xfrm>
            <a:custGeom>
              <a:avLst/>
              <a:gdLst/>
              <a:ahLst/>
              <a:cxnLst/>
              <a:rect l="l" t="t" r="r" b="b"/>
              <a:pathLst>
                <a:path w="583565" h="391160">
                  <a:moveTo>
                    <a:pt x="500684" y="0"/>
                  </a:moveTo>
                  <a:lnTo>
                    <a:pt x="418109" y="0"/>
                  </a:lnTo>
                  <a:lnTo>
                    <a:pt x="401259" y="1729"/>
                  </a:lnTo>
                  <a:lnTo>
                    <a:pt x="385592" y="6684"/>
                  </a:lnTo>
                  <a:lnTo>
                    <a:pt x="371451" y="14514"/>
                  </a:lnTo>
                  <a:lnTo>
                    <a:pt x="359181" y="24866"/>
                  </a:lnTo>
                  <a:lnTo>
                    <a:pt x="116636" y="226339"/>
                  </a:lnTo>
                  <a:lnTo>
                    <a:pt x="82384" y="226339"/>
                  </a:lnTo>
                  <a:lnTo>
                    <a:pt x="50315" y="232813"/>
                  </a:lnTo>
                  <a:lnTo>
                    <a:pt x="24128" y="250467"/>
                  </a:lnTo>
                  <a:lnTo>
                    <a:pt x="6473" y="276654"/>
                  </a:lnTo>
                  <a:lnTo>
                    <a:pt x="0" y="308724"/>
                  </a:lnTo>
                  <a:lnTo>
                    <a:pt x="6473" y="340793"/>
                  </a:lnTo>
                  <a:lnTo>
                    <a:pt x="24128" y="366980"/>
                  </a:lnTo>
                  <a:lnTo>
                    <a:pt x="50315" y="384635"/>
                  </a:lnTo>
                  <a:lnTo>
                    <a:pt x="82384" y="391109"/>
                  </a:lnTo>
                  <a:lnTo>
                    <a:pt x="146532" y="391109"/>
                  </a:lnTo>
                  <a:lnTo>
                    <a:pt x="149301" y="391096"/>
                  </a:lnTo>
                  <a:lnTo>
                    <a:pt x="151980" y="390969"/>
                  </a:lnTo>
                  <a:lnTo>
                    <a:pt x="154647" y="390702"/>
                  </a:lnTo>
                  <a:lnTo>
                    <a:pt x="157099" y="390461"/>
                  </a:lnTo>
                  <a:lnTo>
                    <a:pt x="159511" y="390080"/>
                  </a:lnTo>
                  <a:lnTo>
                    <a:pt x="161912" y="389623"/>
                  </a:lnTo>
                  <a:lnTo>
                    <a:pt x="162102" y="389585"/>
                  </a:lnTo>
                  <a:lnTo>
                    <a:pt x="162306" y="389572"/>
                  </a:lnTo>
                  <a:lnTo>
                    <a:pt x="200431" y="370941"/>
                  </a:lnTo>
                  <a:lnTo>
                    <a:pt x="448627" y="164769"/>
                  </a:lnTo>
                  <a:lnTo>
                    <a:pt x="500684" y="164769"/>
                  </a:lnTo>
                  <a:lnTo>
                    <a:pt x="532754" y="158296"/>
                  </a:lnTo>
                  <a:lnTo>
                    <a:pt x="558941" y="140641"/>
                  </a:lnTo>
                  <a:lnTo>
                    <a:pt x="576596" y="114454"/>
                  </a:lnTo>
                  <a:lnTo>
                    <a:pt x="583069" y="82384"/>
                  </a:lnTo>
                  <a:lnTo>
                    <a:pt x="576596" y="50315"/>
                  </a:lnTo>
                  <a:lnTo>
                    <a:pt x="558941" y="24128"/>
                  </a:lnTo>
                  <a:lnTo>
                    <a:pt x="532754" y="6473"/>
                  </a:lnTo>
                  <a:lnTo>
                    <a:pt x="500684" y="0"/>
                  </a:lnTo>
                  <a:close/>
                </a:path>
                <a:path w="583565" h="391160">
                  <a:moveTo>
                    <a:pt x="181978" y="381431"/>
                  </a:moveTo>
                  <a:lnTo>
                    <a:pt x="181978" y="309181"/>
                  </a:lnTo>
                  <a:lnTo>
                    <a:pt x="253733" y="309232"/>
                  </a:lnTo>
                  <a:lnTo>
                    <a:pt x="253733" y="236943"/>
                  </a:lnTo>
                  <a:lnTo>
                    <a:pt x="325437" y="236943"/>
                  </a:lnTo>
                  <a:lnTo>
                    <a:pt x="325437" y="164757"/>
                  </a:lnTo>
                  <a:lnTo>
                    <a:pt x="450164" y="164757"/>
                  </a:lnTo>
                </a:path>
              </a:pathLst>
            </a:custGeom>
            <a:ln w="24384">
              <a:solidFill>
                <a:srgbClr val="FFFFFF"/>
              </a:solidFill>
            </a:ln>
          </p:spPr>
          <p:txBody>
            <a:bodyPr wrap="square" lIns="0" tIns="0" rIns="0" bIns="0" rtlCol="0"/>
            <a:lstStyle/>
            <a:p>
              <a:endParaRPr sz="1224" dirty="0"/>
            </a:p>
          </p:txBody>
        </p:sp>
        <p:sp>
          <p:nvSpPr>
            <p:cNvPr id="33" name="object 33"/>
            <p:cNvSpPr/>
            <p:nvPr/>
          </p:nvSpPr>
          <p:spPr>
            <a:xfrm>
              <a:off x="-1727495" y="1702893"/>
              <a:ext cx="48896" cy="214628"/>
            </a:xfrm>
            <a:custGeom>
              <a:avLst/>
              <a:gdLst/>
              <a:ahLst/>
              <a:cxnLst/>
              <a:rect l="l" t="t" r="r" b="b"/>
              <a:pathLst>
                <a:path w="48895" h="214630">
                  <a:moveTo>
                    <a:pt x="24320" y="0"/>
                  </a:moveTo>
                  <a:lnTo>
                    <a:pt x="14851" y="1912"/>
                  </a:lnTo>
                  <a:lnTo>
                    <a:pt x="7121" y="7127"/>
                  </a:lnTo>
                  <a:lnTo>
                    <a:pt x="1910" y="14862"/>
                  </a:lnTo>
                  <a:lnTo>
                    <a:pt x="0" y="24333"/>
                  </a:lnTo>
                  <a:lnTo>
                    <a:pt x="0" y="189776"/>
                  </a:lnTo>
                  <a:lnTo>
                    <a:pt x="1910" y="199239"/>
                  </a:lnTo>
                  <a:lnTo>
                    <a:pt x="7121" y="206970"/>
                  </a:lnTo>
                  <a:lnTo>
                    <a:pt x="14851" y="212184"/>
                  </a:lnTo>
                  <a:lnTo>
                    <a:pt x="24320" y="214096"/>
                  </a:lnTo>
                  <a:lnTo>
                    <a:pt x="33789" y="212184"/>
                  </a:lnTo>
                  <a:lnTo>
                    <a:pt x="41519" y="206970"/>
                  </a:lnTo>
                  <a:lnTo>
                    <a:pt x="46730" y="199239"/>
                  </a:lnTo>
                  <a:lnTo>
                    <a:pt x="48640" y="189776"/>
                  </a:lnTo>
                  <a:lnTo>
                    <a:pt x="48640" y="24333"/>
                  </a:lnTo>
                  <a:lnTo>
                    <a:pt x="46730" y="14862"/>
                  </a:lnTo>
                  <a:lnTo>
                    <a:pt x="41519" y="7127"/>
                  </a:lnTo>
                  <a:lnTo>
                    <a:pt x="33789" y="1912"/>
                  </a:lnTo>
                  <a:lnTo>
                    <a:pt x="24320" y="0"/>
                  </a:lnTo>
                  <a:close/>
                </a:path>
              </a:pathLst>
            </a:custGeom>
            <a:solidFill>
              <a:srgbClr val="FFFFFF"/>
            </a:solidFill>
          </p:spPr>
          <p:txBody>
            <a:bodyPr wrap="square" lIns="0" tIns="0" rIns="0" bIns="0" rtlCol="0"/>
            <a:lstStyle/>
            <a:p>
              <a:endParaRPr sz="1224"/>
            </a:p>
          </p:txBody>
        </p:sp>
      </p:grpSp>
      <p:sp>
        <p:nvSpPr>
          <p:cNvPr id="34" name="object 34"/>
          <p:cNvSpPr txBox="1"/>
          <p:nvPr/>
        </p:nvSpPr>
        <p:spPr>
          <a:xfrm>
            <a:off x="516496" y="3529459"/>
            <a:ext cx="2533195" cy="259880"/>
          </a:xfrm>
          <a:prstGeom prst="rect">
            <a:avLst/>
          </a:prstGeom>
        </p:spPr>
        <p:txBody>
          <a:bodyPr vert="horz" wrap="square" lIns="0" tIns="8637" rIns="0" bIns="0" rtlCol="0">
            <a:spAutoFit/>
          </a:bodyPr>
          <a:lstStyle/>
          <a:p>
            <a:pPr marL="8637">
              <a:spcBef>
                <a:spcPts val="68"/>
              </a:spcBef>
            </a:pPr>
            <a:r>
              <a:rPr lang="en-US" sz="1632" dirty="0" err="1">
                <a:solidFill>
                  <a:srgbClr val="231F20"/>
                </a:solidFill>
                <a:latin typeface="Arial"/>
                <a:cs typeface="Arial"/>
              </a:rPr>
              <a:t>Systèmes</a:t>
            </a:r>
            <a:r>
              <a:rPr lang="en-US" sz="1632" dirty="0">
                <a:solidFill>
                  <a:srgbClr val="231F20"/>
                </a:solidFill>
                <a:latin typeface="Arial"/>
                <a:cs typeface="Arial"/>
              </a:rPr>
              <a:t> </a:t>
            </a:r>
            <a:r>
              <a:rPr sz="1632" dirty="0" err="1">
                <a:solidFill>
                  <a:srgbClr val="231F20"/>
                </a:solidFill>
                <a:latin typeface="Arial"/>
                <a:cs typeface="Arial"/>
              </a:rPr>
              <a:t>Recomm</a:t>
            </a:r>
            <a:r>
              <a:rPr lang="en-US" sz="1632" dirty="0" err="1">
                <a:solidFill>
                  <a:srgbClr val="231F20"/>
                </a:solidFill>
                <a:latin typeface="Arial"/>
                <a:cs typeface="Arial"/>
              </a:rPr>
              <a:t>andés</a:t>
            </a:r>
            <a:endParaRPr sz="1632" dirty="0">
              <a:latin typeface="Arial"/>
              <a:cs typeface="Arial"/>
            </a:endParaRPr>
          </a:p>
        </p:txBody>
      </p:sp>
      <p:sp>
        <p:nvSpPr>
          <p:cNvPr id="35" name="object 35"/>
          <p:cNvSpPr txBox="1"/>
          <p:nvPr/>
        </p:nvSpPr>
        <p:spPr>
          <a:xfrm>
            <a:off x="2034097" y="6135976"/>
            <a:ext cx="2261277" cy="726867"/>
          </a:xfrm>
          <a:prstGeom prst="rect">
            <a:avLst/>
          </a:prstGeom>
        </p:spPr>
        <p:txBody>
          <a:bodyPr vert="horz" wrap="square" lIns="0" tIns="8637" rIns="0" bIns="0" rtlCol="0">
            <a:spAutoFit/>
          </a:bodyPr>
          <a:lstStyle/>
          <a:p>
            <a:pPr marL="8637">
              <a:lnSpc>
                <a:spcPts val="775"/>
              </a:lnSpc>
            </a:pPr>
            <a:r>
              <a:rPr lang="fr-FR" sz="700" b="0" i="0" dirty="0">
                <a:solidFill>
                  <a:srgbClr val="000000"/>
                </a:solidFill>
                <a:effectLst/>
                <a:latin typeface="Arial" panose="020B0604020202020204" pitchFamily="34" charset="0"/>
                <a:cs typeface="Arial" panose="020B0604020202020204" pitchFamily="34" charset="0"/>
              </a:rPr>
              <a:t>Les trois systèmes line </a:t>
            </a:r>
            <a:r>
              <a:rPr lang="fr-FR" sz="700" b="0" i="0" dirty="0" err="1">
                <a:solidFill>
                  <a:srgbClr val="000000"/>
                </a:solidFill>
                <a:effectLst/>
                <a:latin typeface="Arial" panose="020B0604020202020204" pitchFamily="34" charset="0"/>
                <a:cs typeface="Arial" panose="020B0604020202020204" pitchFamily="34" charset="0"/>
              </a:rPr>
              <a:t>array</a:t>
            </a:r>
            <a:r>
              <a:rPr lang="fr-FR" sz="700" b="0" i="0" dirty="0">
                <a:solidFill>
                  <a:srgbClr val="000000"/>
                </a:solidFill>
                <a:effectLst/>
                <a:latin typeface="Arial" panose="020B0604020202020204" pitchFamily="34" charset="0"/>
                <a:cs typeface="Arial" panose="020B0604020202020204" pitchFamily="34" charset="0"/>
              </a:rPr>
              <a:t> de la Série GEO M, avec leur </a:t>
            </a:r>
            <a:r>
              <a:rPr lang="fr-FR" sz="700" b="0" i="0" dirty="0" err="1">
                <a:solidFill>
                  <a:srgbClr val="000000"/>
                </a:solidFill>
                <a:effectLst/>
                <a:latin typeface="Arial" panose="020B0604020202020204" pitchFamily="34" charset="0"/>
                <a:cs typeface="Arial" panose="020B0604020202020204" pitchFamily="34" charset="0"/>
              </a:rPr>
              <a:t>sub</a:t>
            </a:r>
            <a:r>
              <a:rPr lang="fr-FR" sz="700" b="0" i="0" dirty="0">
                <a:solidFill>
                  <a:srgbClr val="000000"/>
                </a:solidFill>
                <a:effectLst/>
                <a:latin typeface="Arial" panose="020B0604020202020204" pitchFamily="34" charset="0"/>
                <a:cs typeface="Arial" panose="020B0604020202020204" pitchFamily="34" charset="0"/>
              </a:rPr>
              <a:t> dédié pour chacun, constituent des solutions parfaitement adaptables aux événements de petite à moyenne envergure. Compacts et puissants, les systèmes GEO M partagent une même signature sonore et des possibilités d’accroche facile.</a:t>
            </a:r>
            <a:r>
              <a:rPr lang="fr-FR" sz="700" dirty="0">
                <a:latin typeface="Arial" panose="020B0604020202020204" pitchFamily="34" charset="0"/>
                <a:cs typeface="Arial" panose="020B0604020202020204" pitchFamily="34" charset="0"/>
              </a:rPr>
              <a:t> </a:t>
            </a:r>
            <a:br>
              <a:rPr lang="fr-FR" sz="800" dirty="0"/>
            </a:br>
            <a:endParaRPr sz="800" dirty="0">
              <a:latin typeface="Arial"/>
              <a:cs typeface="Arial"/>
            </a:endParaRPr>
          </a:p>
        </p:txBody>
      </p:sp>
      <p:pic>
        <p:nvPicPr>
          <p:cNvPr id="36" name="object 36"/>
          <p:cNvPicPr/>
          <p:nvPr/>
        </p:nvPicPr>
        <p:blipFill>
          <a:blip r:embed="rId10" cstate="print"/>
          <a:stretch>
            <a:fillRect/>
          </a:stretch>
        </p:blipFill>
        <p:spPr>
          <a:xfrm>
            <a:off x="3867845" y="6044584"/>
            <a:ext cx="1461763" cy="822241"/>
          </a:xfrm>
          <a:prstGeom prst="rect">
            <a:avLst/>
          </a:prstGeom>
        </p:spPr>
      </p:pic>
      <p:sp>
        <p:nvSpPr>
          <p:cNvPr id="37" name="object 37"/>
          <p:cNvSpPr txBox="1"/>
          <p:nvPr/>
        </p:nvSpPr>
        <p:spPr>
          <a:xfrm>
            <a:off x="1286630"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28</a:t>
            </a:r>
            <a:endParaRPr sz="612">
              <a:latin typeface="Arial"/>
              <a:cs typeface="Arial"/>
            </a:endParaRPr>
          </a:p>
        </p:txBody>
      </p:sp>
      <p:sp>
        <p:nvSpPr>
          <p:cNvPr id="38" name="object 38"/>
          <p:cNvSpPr txBox="1"/>
          <p:nvPr/>
        </p:nvSpPr>
        <p:spPr>
          <a:xfrm>
            <a:off x="10809559"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29</a:t>
            </a:r>
            <a:endParaRPr sz="612">
              <a:latin typeface="Arial"/>
              <a:cs typeface="Arial"/>
            </a:endParaRPr>
          </a:p>
        </p:txBody>
      </p:sp>
      <p:sp>
        <p:nvSpPr>
          <p:cNvPr id="39" name="Rectangle 38">
            <a:extLst>
              <a:ext uri="{FF2B5EF4-FFF2-40B4-BE49-F238E27FC236}">
                <a16:creationId xmlns:a16="http://schemas.microsoft.com/office/drawing/2014/main" id="{F625AF6D-AF2C-0C47-8819-8E278DAF89E9}"/>
              </a:ext>
            </a:extLst>
          </p:cNvPr>
          <p:cNvSpPr/>
          <p:nvPr/>
        </p:nvSpPr>
        <p:spPr>
          <a:xfrm>
            <a:off x="1934521" y="4599802"/>
            <a:ext cx="2383548" cy="707886"/>
          </a:xfrm>
          <a:prstGeom prst="rect">
            <a:avLst/>
          </a:prstGeom>
        </p:spPr>
        <p:txBody>
          <a:bodyPr wrap="square">
            <a:spAutoFit/>
          </a:bodyPr>
          <a:lstStyle/>
          <a:p>
            <a:pPr marL="8637">
              <a:lnSpc>
                <a:spcPts val="775"/>
              </a:lnSpc>
            </a:pPr>
            <a:r>
              <a:rPr lang="fr-FR" sz="700" b="0" i="0" dirty="0">
                <a:solidFill>
                  <a:srgbClr val="000000"/>
                </a:solidFill>
                <a:effectLst/>
                <a:latin typeface="Arial" panose="020B0604020202020204" pitchFamily="34" charset="0"/>
                <a:cs typeface="Arial" panose="020B0604020202020204" pitchFamily="34" charset="0"/>
              </a:rPr>
              <a:t>Avec un choix entre trois dimensions d’enceintes principales, une gamme complète d’accessoires de fixation et la possibilité de changer facilement et rapidement la dispersion dans les aigus, la Série P+ est aussi souple que puissante et compacte.</a:t>
            </a:r>
            <a:br>
              <a:rPr lang="fr-FR" sz="800" dirty="0">
                <a:latin typeface="Arial" panose="020B0604020202020204" pitchFamily="34" charset="0"/>
                <a:cs typeface="Arial" panose="020B0604020202020204" pitchFamily="34" charset="0"/>
              </a:rPr>
            </a:br>
            <a:endParaRPr lang="fr-FR" sz="800" dirty="0">
              <a:latin typeface="Arial" panose="020B0604020202020204" pitchFamily="34" charset="0"/>
              <a:cs typeface="Arial" panose="020B0604020202020204" pitchFamily="34" charset="0"/>
            </a:endParaRPr>
          </a:p>
        </p:txBody>
      </p:sp>
      <p:pic>
        <p:nvPicPr>
          <p:cNvPr id="40" name="Image 39">
            <a:extLst>
              <a:ext uri="{FF2B5EF4-FFF2-40B4-BE49-F238E27FC236}">
                <a16:creationId xmlns:a16="http://schemas.microsoft.com/office/drawing/2014/main" id="{82352206-6069-0C4F-93EE-DF3626F7EE68}"/>
              </a:ext>
            </a:extLst>
          </p:cNvPr>
          <p:cNvPicPr>
            <a:picLocks noChangeAspect="1"/>
          </p:cNvPicPr>
          <p:nvPr/>
        </p:nvPicPr>
        <p:blipFill>
          <a:blip r:embed="rId11"/>
          <a:stretch>
            <a:fillRect/>
          </a:stretch>
        </p:blipFill>
        <p:spPr>
          <a:xfrm>
            <a:off x="717951" y="4793318"/>
            <a:ext cx="744107" cy="247074"/>
          </a:xfrm>
          <a:prstGeom prst="rect">
            <a:avLst/>
          </a:prstGeom>
        </p:spPr>
      </p:pic>
      <p:pic>
        <p:nvPicPr>
          <p:cNvPr id="41" name="Image 40">
            <a:extLst>
              <a:ext uri="{FF2B5EF4-FFF2-40B4-BE49-F238E27FC236}">
                <a16:creationId xmlns:a16="http://schemas.microsoft.com/office/drawing/2014/main" id="{41089FD3-ED5E-C745-8BB1-259333391BAF}"/>
              </a:ext>
            </a:extLst>
          </p:cNvPr>
          <p:cNvPicPr>
            <a:picLocks noChangeAspect="1"/>
          </p:cNvPicPr>
          <p:nvPr/>
        </p:nvPicPr>
        <p:blipFill>
          <a:blip r:embed="rId12"/>
          <a:stretch>
            <a:fillRect/>
          </a:stretch>
        </p:blipFill>
        <p:spPr>
          <a:xfrm>
            <a:off x="717951" y="6115404"/>
            <a:ext cx="680820" cy="540766"/>
          </a:xfrm>
          <a:prstGeom prst="rect">
            <a:avLst/>
          </a:prstGeom>
        </p:spPr>
      </p:pic>
      <p:pic>
        <p:nvPicPr>
          <p:cNvPr id="43" name="Image 42">
            <a:extLst>
              <a:ext uri="{FF2B5EF4-FFF2-40B4-BE49-F238E27FC236}">
                <a16:creationId xmlns:a16="http://schemas.microsoft.com/office/drawing/2014/main" id="{2F5E4DC0-E85B-BA48-82EC-05B8A4B27433}"/>
              </a:ext>
            </a:extLst>
          </p:cNvPr>
          <p:cNvPicPr>
            <a:picLocks noChangeAspect="1"/>
          </p:cNvPicPr>
          <p:nvPr/>
        </p:nvPicPr>
        <p:blipFill>
          <a:blip r:embed="rId13"/>
          <a:stretch>
            <a:fillRect/>
          </a:stretch>
        </p:blipFill>
        <p:spPr>
          <a:xfrm>
            <a:off x="701058" y="4150975"/>
            <a:ext cx="821342" cy="296485"/>
          </a:xfrm>
          <a:prstGeom prst="rect">
            <a:avLst/>
          </a:prstGeom>
        </p:spPr>
      </p:pic>
      <p:sp>
        <p:nvSpPr>
          <p:cNvPr id="44" name="Title 1">
            <a:extLst>
              <a:ext uri="{FF2B5EF4-FFF2-40B4-BE49-F238E27FC236}">
                <a16:creationId xmlns:a16="http://schemas.microsoft.com/office/drawing/2014/main" id="{5E8496D5-1F8F-324A-9605-2DC4C670F7F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sp>
        <p:nvSpPr>
          <p:cNvPr id="42" name="ZoneTexte 41">
            <a:extLst>
              <a:ext uri="{FF2B5EF4-FFF2-40B4-BE49-F238E27FC236}">
                <a16:creationId xmlns:a16="http://schemas.microsoft.com/office/drawing/2014/main" id="{2949A090-C6C5-4B3B-81EA-D2A13151B17C}"/>
              </a:ext>
            </a:extLst>
          </p:cNvPr>
          <p:cNvSpPr txBox="1"/>
          <p:nvPr/>
        </p:nvSpPr>
        <p:spPr>
          <a:xfrm>
            <a:off x="1941462" y="5245152"/>
            <a:ext cx="2643109" cy="738664"/>
          </a:xfrm>
          <a:prstGeom prst="rect">
            <a:avLst/>
          </a:prstGeom>
          <a:noFill/>
        </p:spPr>
        <p:txBody>
          <a:bodyPr wrap="square" rtlCol="0">
            <a:spAutoFit/>
          </a:bodyPr>
          <a:lstStyle/>
          <a:p>
            <a:r>
              <a:rPr lang="fr-FR" sz="700" b="0" i="0" dirty="0">
                <a:solidFill>
                  <a:srgbClr val="242021"/>
                </a:solidFill>
                <a:effectLst/>
                <a:latin typeface="Arial" panose="020B0604020202020204" pitchFamily="34" charset="0"/>
                <a:cs typeface="Arial" panose="020B0604020202020204" pitchFamily="34" charset="0"/>
              </a:rPr>
              <a:t>Basée sur les légendaires enceintes de source ponctuelle NEXO PS </a:t>
            </a:r>
            <a:r>
              <a:rPr lang="fr-FR" sz="700" b="0" i="0" dirty="0" err="1">
                <a:solidFill>
                  <a:srgbClr val="242021"/>
                </a:solidFill>
                <a:effectLst/>
                <a:latin typeface="Arial" panose="020B0604020202020204" pitchFamily="34" charset="0"/>
                <a:cs typeface="Arial" panose="020B0604020202020204" pitchFamily="34" charset="0"/>
              </a:rPr>
              <a:t>Series</a:t>
            </a:r>
            <a:r>
              <a:rPr lang="fr-FR" sz="700" b="0" i="0" dirty="0">
                <a:solidFill>
                  <a:srgbClr val="242021"/>
                </a:solidFill>
                <a:effectLst/>
                <a:latin typeface="Arial" panose="020B0604020202020204" pitchFamily="34" charset="0"/>
                <a:cs typeface="Arial" panose="020B0604020202020204" pitchFamily="34" charset="0"/>
              </a:rPr>
              <a:t>, la série </a:t>
            </a:r>
            <a:r>
              <a:rPr lang="fr-FR" sz="700" b="0" i="0" dirty="0" err="1">
                <a:solidFill>
                  <a:srgbClr val="242021"/>
                </a:solidFill>
                <a:effectLst/>
                <a:latin typeface="Arial" panose="020B0604020202020204" pitchFamily="34" charset="0"/>
                <a:cs typeface="Arial" panose="020B0604020202020204" pitchFamily="34" charset="0"/>
              </a:rPr>
              <a:t>ePS</a:t>
            </a:r>
            <a:r>
              <a:rPr lang="fr-FR" sz="700" b="0" i="0" dirty="0">
                <a:solidFill>
                  <a:srgbClr val="242021"/>
                </a:solidFill>
                <a:effectLst/>
                <a:latin typeface="Arial" panose="020B0604020202020204" pitchFamily="34" charset="0"/>
                <a:cs typeface="Arial" panose="020B0604020202020204" pitchFamily="34" charset="0"/>
              </a:rPr>
              <a:t>, composée de trois enceintes principales et de deux </a:t>
            </a:r>
            <a:r>
              <a:rPr lang="fr-FR" sz="700" b="0" i="0" dirty="0" err="1">
                <a:solidFill>
                  <a:srgbClr val="242021"/>
                </a:solidFill>
                <a:effectLst/>
                <a:latin typeface="Arial" panose="020B0604020202020204" pitchFamily="34" charset="0"/>
                <a:cs typeface="Arial" panose="020B0604020202020204" pitchFamily="34" charset="0"/>
              </a:rPr>
              <a:t>subs</a:t>
            </a:r>
            <a:r>
              <a:rPr lang="fr-FR" sz="700" b="0" i="0" dirty="0">
                <a:solidFill>
                  <a:srgbClr val="242021"/>
                </a:solidFill>
                <a:effectLst/>
                <a:latin typeface="Arial" panose="020B0604020202020204" pitchFamily="34" charset="0"/>
                <a:cs typeface="Arial" panose="020B0604020202020204" pitchFamily="34" charset="0"/>
              </a:rPr>
              <a:t>, est une gamme d'enceintes polyvalentes, sans fioritures, conformes à la norme IP54, qui rend l'ingénierie et les performances légendaires de NEXO accessibles dans les applications critiques. </a:t>
            </a:r>
          </a:p>
        </p:txBody>
      </p:sp>
      <p:cxnSp>
        <p:nvCxnSpPr>
          <p:cNvPr id="46" name="Connecteur droit 45">
            <a:extLst>
              <a:ext uri="{FF2B5EF4-FFF2-40B4-BE49-F238E27FC236}">
                <a16:creationId xmlns:a16="http://schemas.microsoft.com/office/drawing/2014/main" id="{9E36586F-8ACF-4DA1-BC17-BA3785A26A7B}"/>
              </a:ext>
            </a:extLst>
          </p:cNvPr>
          <p:cNvCxnSpPr>
            <a:cxnSpLocks/>
          </p:cNvCxnSpPr>
          <p:nvPr/>
        </p:nvCxnSpPr>
        <p:spPr>
          <a:xfrm>
            <a:off x="1974924" y="6060557"/>
            <a:ext cx="3053069" cy="5925"/>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pic>
        <p:nvPicPr>
          <p:cNvPr id="50" name="Image 49" descr="Une image contenant texte, moniteur, équipement électronique, intérieur&#10;&#10;Description générée automatiquement">
            <a:extLst>
              <a:ext uri="{FF2B5EF4-FFF2-40B4-BE49-F238E27FC236}">
                <a16:creationId xmlns:a16="http://schemas.microsoft.com/office/drawing/2014/main" id="{13AEA26E-A873-4B65-BABA-8CC8038C785A}"/>
              </a:ext>
            </a:extLst>
          </p:cNvPr>
          <p:cNvPicPr>
            <a:picLocks noChangeAspect="1"/>
          </p:cNvPicPr>
          <p:nvPr/>
        </p:nvPicPr>
        <p:blipFill>
          <a:blip r:embed="rId14"/>
          <a:stretch>
            <a:fillRect/>
          </a:stretch>
        </p:blipFill>
        <p:spPr>
          <a:xfrm>
            <a:off x="4550322" y="5251633"/>
            <a:ext cx="453284" cy="792951"/>
          </a:xfrm>
          <a:prstGeom prst="rect">
            <a:avLst/>
          </a:prstGeom>
        </p:spPr>
      </p:pic>
      <p:pic>
        <p:nvPicPr>
          <p:cNvPr id="52" name="Image 51" descr="Une image contenant personne, blanc&#10;&#10;Description générée automatiquement">
            <a:extLst>
              <a:ext uri="{FF2B5EF4-FFF2-40B4-BE49-F238E27FC236}">
                <a16:creationId xmlns:a16="http://schemas.microsoft.com/office/drawing/2014/main" id="{C95022D9-73E6-42C6-8B9B-4487759CB2E8}"/>
              </a:ext>
            </a:extLst>
          </p:cNvPr>
          <p:cNvPicPr>
            <a:picLocks noChangeAspect="1"/>
          </p:cNvPicPr>
          <p:nvPr/>
        </p:nvPicPr>
        <p:blipFill>
          <a:blip r:embed="rId15"/>
          <a:stretch>
            <a:fillRect/>
          </a:stretch>
        </p:blipFill>
        <p:spPr>
          <a:xfrm>
            <a:off x="5028279" y="3512618"/>
            <a:ext cx="208964" cy="944070"/>
          </a:xfrm>
          <a:prstGeom prst="rect">
            <a:avLst/>
          </a:prstGeom>
        </p:spPr>
      </p:pic>
      <p:pic>
        <p:nvPicPr>
          <p:cNvPr id="54" name="Image 53">
            <a:extLst>
              <a:ext uri="{FF2B5EF4-FFF2-40B4-BE49-F238E27FC236}">
                <a16:creationId xmlns:a16="http://schemas.microsoft.com/office/drawing/2014/main" id="{35825365-C226-40CD-814E-01D2F0D870F6}"/>
              </a:ext>
            </a:extLst>
          </p:cNvPr>
          <p:cNvPicPr>
            <a:picLocks noChangeAspect="1"/>
          </p:cNvPicPr>
          <p:nvPr/>
        </p:nvPicPr>
        <p:blipFill>
          <a:blip r:embed="rId16"/>
          <a:stretch>
            <a:fillRect/>
          </a:stretch>
        </p:blipFill>
        <p:spPr>
          <a:xfrm>
            <a:off x="773173" y="5474209"/>
            <a:ext cx="605443" cy="368099"/>
          </a:xfrm>
          <a:prstGeom prst="rect">
            <a:avLst/>
          </a:prstGeom>
        </p:spPr>
      </p:pic>
    </p:spTree>
    <p:extLst>
      <p:ext uri="{BB962C8B-B14F-4D97-AF65-F5344CB8AC3E}">
        <p14:creationId xmlns:p14="http://schemas.microsoft.com/office/powerpoint/2010/main" val="96260362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98053" y="945441"/>
            <a:ext cx="7773256" cy="5906818"/>
            <a:chOff x="0" y="1000229"/>
            <a:chExt cx="11628005" cy="8750985"/>
          </a:xfrm>
        </p:grpSpPr>
        <p:sp>
          <p:nvSpPr>
            <p:cNvPr id="3" name="object 3"/>
            <p:cNvSpPr/>
            <p:nvPr/>
          </p:nvSpPr>
          <p:spPr>
            <a:xfrm>
              <a:off x="0" y="5211855"/>
              <a:ext cx="5736590" cy="4511720"/>
            </a:xfrm>
            <a:custGeom>
              <a:avLst/>
              <a:gdLst/>
              <a:ahLst/>
              <a:cxnLst/>
              <a:rect l="l" t="t" r="r" b="b"/>
              <a:pathLst>
                <a:path w="5736590" h="4409440">
                  <a:moveTo>
                    <a:pt x="5735993" y="0"/>
                  </a:moveTo>
                  <a:lnTo>
                    <a:pt x="0" y="0"/>
                  </a:lnTo>
                  <a:lnTo>
                    <a:pt x="0" y="4408855"/>
                  </a:lnTo>
                  <a:lnTo>
                    <a:pt x="5735993" y="4408855"/>
                  </a:lnTo>
                  <a:lnTo>
                    <a:pt x="5735993" y="0"/>
                  </a:lnTo>
                  <a:close/>
                </a:path>
              </a:pathLst>
            </a:custGeom>
            <a:solidFill>
              <a:srgbClr val="F1F2F2"/>
            </a:solidFill>
          </p:spPr>
          <p:txBody>
            <a:bodyPr wrap="square" lIns="0" tIns="0" rIns="0" bIns="0" rtlCol="0"/>
            <a:lstStyle/>
            <a:p>
              <a:endParaRPr sz="1224"/>
            </a:p>
          </p:txBody>
        </p:sp>
        <p:sp>
          <p:nvSpPr>
            <p:cNvPr id="4" name="object 4"/>
            <p:cNvSpPr/>
            <p:nvPr/>
          </p:nvSpPr>
          <p:spPr>
            <a:xfrm>
              <a:off x="0" y="6314134"/>
              <a:ext cx="5327650" cy="2051685"/>
            </a:xfrm>
            <a:custGeom>
              <a:avLst/>
              <a:gdLst/>
              <a:ahLst/>
              <a:cxnLst/>
              <a:rect l="l" t="t" r="r" b="b"/>
              <a:pathLst>
                <a:path w="5327650" h="2051684">
                  <a:moveTo>
                    <a:pt x="5327154" y="2026069"/>
                  </a:moveTo>
                  <a:lnTo>
                    <a:pt x="0" y="2026069"/>
                  </a:lnTo>
                  <a:lnTo>
                    <a:pt x="0" y="2051469"/>
                  </a:lnTo>
                  <a:lnTo>
                    <a:pt x="5327154" y="2051469"/>
                  </a:lnTo>
                  <a:lnTo>
                    <a:pt x="5327154" y="2026069"/>
                  </a:lnTo>
                  <a:close/>
                </a:path>
                <a:path w="5327650" h="2051684">
                  <a:moveTo>
                    <a:pt x="5327154" y="873531"/>
                  </a:moveTo>
                  <a:lnTo>
                    <a:pt x="0" y="873531"/>
                  </a:lnTo>
                  <a:lnTo>
                    <a:pt x="0" y="898931"/>
                  </a:lnTo>
                  <a:lnTo>
                    <a:pt x="5327154" y="898931"/>
                  </a:lnTo>
                  <a:lnTo>
                    <a:pt x="5327154" y="873531"/>
                  </a:lnTo>
                  <a:close/>
                </a:path>
                <a:path w="5327650" h="2051684">
                  <a:moveTo>
                    <a:pt x="5327154" y="0"/>
                  </a:moveTo>
                  <a:lnTo>
                    <a:pt x="0" y="0"/>
                  </a:lnTo>
                  <a:lnTo>
                    <a:pt x="0" y="25400"/>
                  </a:lnTo>
                  <a:lnTo>
                    <a:pt x="5327154" y="25400"/>
                  </a:lnTo>
                  <a:lnTo>
                    <a:pt x="5327154" y="0"/>
                  </a:lnTo>
                  <a:close/>
                </a:path>
              </a:pathLst>
            </a:custGeom>
            <a:solidFill>
              <a:srgbClr val="FFFFFF"/>
            </a:solidFill>
          </p:spPr>
          <p:txBody>
            <a:bodyPr wrap="square" lIns="0" tIns="0" rIns="0" bIns="0" rtlCol="0"/>
            <a:lstStyle/>
            <a:p>
              <a:endParaRPr sz="1224"/>
            </a:p>
          </p:txBody>
        </p:sp>
        <p:pic>
          <p:nvPicPr>
            <p:cNvPr id="5" name="object 5"/>
            <p:cNvPicPr/>
            <p:nvPr/>
          </p:nvPicPr>
          <p:blipFill>
            <a:blip r:embed="rId2" cstate="print"/>
            <a:stretch>
              <a:fillRect/>
            </a:stretch>
          </p:blipFill>
          <p:spPr>
            <a:xfrm>
              <a:off x="4224007" y="1000229"/>
              <a:ext cx="7403998" cy="8750985"/>
            </a:xfrm>
            <a:prstGeom prst="rect">
              <a:avLst/>
            </a:prstGeom>
          </p:spPr>
        </p:pic>
      </p:grpSp>
      <p:sp>
        <p:nvSpPr>
          <p:cNvPr id="6" name="object 6"/>
          <p:cNvSpPr txBox="1"/>
          <p:nvPr/>
        </p:nvSpPr>
        <p:spPr>
          <a:xfrm>
            <a:off x="1254805" y="326849"/>
            <a:ext cx="606769" cy="134269"/>
          </a:xfrm>
          <a:prstGeom prst="rect">
            <a:avLst/>
          </a:prstGeom>
        </p:spPr>
        <p:txBody>
          <a:bodyPr vert="horz" wrap="square" lIns="0" tIns="8637" rIns="0" bIns="0" rtlCol="0">
            <a:spAutoFit/>
          </a:bodyPr>
          <a:lstStyle/>
          <a:p>
            <a:pPr marL="8637">
              <a:spcBef>
                <a:spcPts val="68"/>
              </a:spcBef>
            </a:pPr>
            <a:r>
              <a:rPr sz="816" spc="-105" dirty="0">
                <a:solidFill>
                  <a:srgbClr val="FFFFFF"/>
                </a:solidFill>
                <a:latin typeface="Arial"/>
                <a:cs typeface="Arial"/>
              </a:rPr>
              <a:t>Globa</a:t>
            </a:r>
            <a:r>
              <a:rPr sz="816" spc="-37" dirty="0">
                <a:solidFill>
                  <a:srgbClr val="FFFFFF"/>
                </a:solidFill>
                <a:latin typeface="Arial"/>
                <a:cs typeface="Arial"/>
              </a:rPr>
              <a:t>l</a:t>
            </a:r>
            <a:r>
              <a:rPr sz="816" spc="-58" dirty="0">
                <a:solidFill>
                  <a:srgbClr val="FFFFFF"/>
                </a:solidFill>
                <a:latin typeface="Arial"/>
                <a:cs typeface="Arial"/>
              </a:rPr>
              <a:t> </a:t>
            </a:r>
            <a:r>
              <a:rPr sz="816" spc="-82" dirty="0">
                <a:solidFill>
                  <a:srgbClr val="FFFFFF"/>
                </a:solidFill>
                <a:latin typeface="Arial"/>
                <a:cs typeface="Arial"/>
              </a:rPr>
              <a:t>Solutions</a:t>
            </a:r>
            <a:endParaRPr sz="816">
              <a:latin typeface="Arial"/>
              <a:cs typeface="Arial"/>
            </a:endParaRPr>
          </a:p>
        </p:txBody>
      </p:sp>
      <p:sp>
        <p:nvSpPr>
          <p:cNvPr id="8" name="object 8"/>
          <p:cNvSpPr txBox="1">
            <a:spLocks noGrp="1"/>
          </p:cNvSpPr>
          <p:nvPr>
            <p:ph type="title"/>
          </p:nvPr>
        </p:nvSpPr>
        <p:spPr>
          <a:xfrm>
            <a:off x="1607999" y="1250111"/>
            <a:ext cx="3381047" cy="778163"/>
          </a:xfrm>
          <a:prstGeom prst="rect">
            <a:avLst/>
          </a:prstGeom>
        </p:spPr>
        <p:txBody>
          <a:bodyPr vert="horz" wrap="square" lIns="0" tIns="8637" rIns="0" bIns="0" rtlCol="0" anchor="ctr">
            <a:spAutoFit/>
          </a:bodyPr>
          <a:lstStyle/>
          <a:p>
            <a:pPr marL="8637" algn="ctr">
              <a:lnSpc>
                <a:spcPct val="100000"/>
              </a:lnSpc>
              <a:spcBef>
                <a:spcPts val="68"/>
              </a:spcBef>
            </a:pPr>
            <a:r>
              <a:rPr sz="5000" dirty="0" err="1">
                <a:latin typeface="Arial" panose="020B0604020202020204" pitchFamily="34" charset="0"/>
                <a:cs typeface="Arial" panose="020B0604020202020204" pitchFamily="34" charset="0"/>
              </a:rPr>
              <a:t>Th</a:t>
            </a:r>
            <a:r>
              <a:rPr lang="en-US" sz="5000" dirty="0" err="1">
                <a:latin typeface="Arial" panose="020B0604020202020204" pitchFamily="34" charset="0"/>
                <a:cs typeface="Arial" panose="020B0604020202020204" pitchFamily="34" charset="0"/>
              </a:rPr>
              <a:t>éâ</a:t>
            </a:r>
            <a:r>
              <a:rPr sz="5000" dirty="0" err="1">
                <a:latin typeface="Arial" panose="020B0604020202020204" pitchFamily="34" charset="0"/>
                <a:cs typeface="Arial" panose="020B0604020202020204" pitchFamily="34" charset="0"/>
              </a:rPr>
              <a:t>tres</a:t>
            </a:r>
            <a:endParaRPr sz="5000" dirty="0">
              <a:latin typeface="Arial" panose="020B0604020202020204" pitchFamily="34" charset="0"/>
              <a:cs typeface="Arial" panose="020B0604020202020204" pitchFamily="34" charset="0"/>
            </a:endParaRPr>
          </a:p>
        </p:txBody>
      </p:sp>
      <p:sp>
        <p:nvSpPr>
          <p:cNvPr id="9" name="object 9"/>
          <p:cNvSpPr txBox="1"/>
          <p:nvPr/>
        </p:nvSpPr>
        <p:spPr>
          <a:xfrm>
            <a:off x="773541" y="2055622"/>
            <a:ext cx="4812818" cy="1506375"/>
          </a:xfrm>
          <a:prstGeom prst="rect">
            <a:avLst/>
          </a:prstGeom>
        </p:spPr>
        <p:txBody>
          <a:bodyPr vert="horz" wrap="square" lIns="0" tIns="8637" rIns="0" bIns="0" rtlCol="0">
            <a:spAutoFit/>
          </a:bodyPr>
          <a:lstStyle/>
          <a:p>
            <a:pPr marL="8637" algn="ctr">
              <a:spcBef>
                <a:spcPts val="68"/>
              </a:spcBef>
            </a:pPr>
            <a:r>
              <a:rPr lang="en-US" sz="1632" dirty="0" err="1">
                <a:solidFill>
                  <a:srgbClr val="231F20"/>
                </a:solidFill>
                <a:latin typeface="HelveticaNeue-LightCond" pitchFamily="50" charset="0"/>
                <a:cs typeface="Arial"/>
              </a:rPr>
              <a:t>Avoir</a:t>
            </a:r>
            <a:r>
              <a:rPr lang="en-US" sz="1632" dirty="0">
                <a:solidFill>
                  <a:srgbClr val="231F20"/>
                </a:solidFill>
                <a:latin typeface="HelveticaNeue-LightCond" pitchFamily="50" charset="0"/>
                <a:cs typeface="Arial"/>
              </a:rPr>
              <a:t> le beau </a:t>
            </a:r>
            <a:r>
              <a:rPr lang="en-US" sz="1632" dirty="0" err="1">
                <a:solidFill>
                  <a:srgbClr val="231F20"/>
                </a:solidFill>
                <a:latin typeface="HelveticaNeue-LightCond" pitchFamily="50" charset="0"/>
                <a:cs typeface="Arial"/>
              </a:rPr>
              <a:t>rôle</a:t>
            </a:r>
            <a:endParaRPr lang="en-US" sz="1632" dirty="0">
              <a:latin typeface="HelveticaNeue-LightCond" pitchFamily="50" charset="0"/>
              <a:cs typeface="Arial"/>
            </a:endParaRPr>
          </a:p>
          <a:p>
            <a:pPr marL="8637" marR="3455" algn="ctr"/>
            <a:r>
              <a:rPr lang="fr-FR" sz="900" b="0" i="0" dirty="0">
                <a:solidFill>
                  <a:srgbClr val="000000"/>
                </a:solidFill>
                <a:effectLst/>
                <a:latin typeface="HelveticaNeue-LightCond" pitchFamily="50" charset="0"/>
                <a:cs typeface="Arial" panose="020B0604020202020204" pitchFamily="34" charset="0"/>
              </a:rPr>
              <a:t>Il existe des salles de théâtre de toutes formes et de toutes dimensions, ce qui peut poser des problèmes pour obtenir une couverture sonore régulière et constante dans tout le public sans gêner la visibilité depuis n’importe quelle place. Heureusement, les systèmes NEXO proposent aux installateurs un choix étendu d’enceintes pour constituer des line </a:t>
            </a:r>
            <a:r>
              <a:rPr lang="fr-FR" sz="900" b="0" i="0" dirty="0" err="1">
                <a:solidFill>
                  <a:srgbClr val="000000"/>
                </a:solidFill>
                <a:effectLst/>
                <a:latin typeface="HelveticaNeue-LightCond" pitchFamily="50" charset="0"/>
                <a:cs typeface="Arial" panose="020B0604020202020204" pitchFamily="34" charset="0"/>
              </a:rPr>
              <a:t>arrays</a:t>
            </a:r>
            <a:r>
              <a:rPr lang="fr-FR" sz="900" b="0" i="0" dirty="0">
                <a:solidFill>
                  <a:srgbClr val="000000"/>
                </a:solidFill>
                <a:effectLst/>
                <a:latin typeface="HelveticaNeue-LightCond" pitchFamily="50" charset="0"/>
                <a:cs typeface="Arial" panose="020B0604020202020204" pitchFamily="34" charset="0"/>
              </a:rPr>
              <a:t> principaux de dimensions appropriées, mais aussi des renforts de nez de scène et sous balcon, ou pour envoyer du son directement dans des zones difficiles d’atteinte de la salle. Et comme les solutions combinées d’amplification/contrôle NEXO intègrent des </a:t>
            </a:r>
            <a:r>
              <a:rPr lang="fr-FR" sz="900" b="0" i="0" dirty="0" err="1">
                <a:solidFill>
                  <a:srgbClr val="000000"/>
                </a:solidFill>
                <a:effectLst/>
                <a:latin typeface="HelveticaNeue-LightCond" pitchFamily="50" charset="0"/>
                <a:cs typeface="Arial" panose="020B0604020202020204" pitchFamily="34" charset="0"/>
              </a:rPr>
              <a:t>presets</a:t>
            </a:r>
            <a:r>
              <a:rPr lang="fr-FR" sz="900" b="0" i="0" dirty="0">
                <a:solidFill>
                  <a:srgbClr val="000000"/>
                </a:solidFill>
                <a:effectLst/>
                <a:latin typeface="HelveticaNeue-LightCond" pitchFamily="50" charset="0"/>
                <a:cs typeface="Arial" panose="020B0604020202020204" pitchFamily="34" charset="0"/>
              </a:rPr>
              <a:t> alignés en phase pour chaque enceinte NEXO, il est facile de combiner des enceintes de gammes différentes afin de constituer un système parfaitement équilibré.</a:t>
            </a:r>
            <a:r>
              <a:rPr lang="fr-FR" sz="900" dirty="0">
                <a:latin typeface="HelveticaNeue-LightCond" pitchFamily="50" charset="0"/>
                <a:cs typeface="Arial" panose="020B0604020202020204" pitchFamily="34" charset="0"/>
              </a:rPr>
              <a:t> </a:t>
            </a:r>
            <a:br>
              <a:rPr lang="fr-FR" sz="900" dirty="0">
                <a:latin typeface="Arial" panose="020B0604020202020204" pitchFamily="34" charset="0"/>
                <a:cs typeface="Arial" panose="020B0604020202020204" pitchFamily="34" charset="0"/>
              </a:rPr>
            </a:br>
            <a:br>
              <a:rPr lang="en-US" sz="900" dirty="0">
                <a:latin typeface="Arial" panose="020B0604020202020204" pitchFamily="34" charset="0"/>
                <a:cs typeface="Arial" panose="020B0604020202020204" pitchFamily="34" charset="0"/>
              </a:rPr>
            </a:br>
            <a:endParaRPr sz="900" dirty="0">
              <a:latin typeface="Arial" panose="020B0604020202020204" pitchFamily="34" charset="0"/>
              <a:cs typeface="Arial" panose="020B0604020202020204" pitchFamily="34" charset="0"/>
            </a:endParaRPr>
          </a:p>
        </p:txBody>
      </p:sp>
      <p:sp>
        <p:nvSpPr>
          <p:cNvPr id="10" name="object 10"/>
          <p:cNvSpPr txBox="1"/>
          <p:nvPr/>
        </p:nvSpPr>
        <p:spPr>
          <a:xfrm>
            <a:off x="2058217" y="3811142"/>
            <a:ext cx="2853869" cy="829459"/>
          </a:xfrm>
          <a:prstGeom prst="rect">
            <a:avLst/>
          </a:prstGeom>
        </p:spPr>
        <p:txBody>
          <a:bodyPr vert="horz" wrap="square" lIns="0" tIns="8637" rIns="0" bIns="0" rtlCol="0">
            <a:spAutoFit/>
          </a:bodyPr>
          <a:lstStyle/>
          <a:p>
            <a:pPr marL="8637">
              <a:lnSpc>
                <a:spcPts val="775"/>
              </a:lnSpc>
            </a:pPr>
            <a:r>
              <a:rPr lang="fr-FR" sz="800" b="0" i="0" dirty="0">
                <a:solidFill>
                  <a:srgbClr val="000000"/>
                </a:solidFill>
                <a:effectLst/>
                <a:latin typeface="Arial" panose="020B0604020202020204" pitchFamily="34" charset="0"/>
                <a:cs typeface="Arial" panose="020B0604020202020204" pitchFamily="34" charset="0"/>
              </a:rPr>
              <a:t>L’enceinte ultra-compacte ID24 est parfaite pour envoyer le son dans des zones difficiles à atteindre, sous les balcons par exemple. Et comme elle est très petite, elle ne gêne en rien la visibilité. Elle convient aussi parfaitement</a:t>
            </a:r>
            <a:r>
              <a:rPr lang="fr-FR" sz="800" dirty="0">
                <a:solidFill>
                  <a:srgbClr val="000000"/>
                </a:solidFill>
                <a:latin typeface="Arial" panose="020B0604020202020204" pitchFamily="34" charset="0"/>
                <a:cs typeface="Arial" panose="020B0604020202020204" pitchFamily="34" charset="0"/>
              </a:rPr>
              <a:t> </a:t>
            </a:r>
            <a:r>
              <a:rPr lang="fr-FR" sz="800" b="0" i="0" dirty="0">
                <a:solidFill>
                  <a:srgbClr val="000000"/>
                </a:solidFill>
                <a:effectLst/>
                <a:latin typeface="Arial" panose="020B0604020202020204" pitchFamily="34" charset="0"/>
                <a:cs typeface="Arial" panose="020B0604020202020204" pitchFamily="34" charset="0"/>
              </a:rPr>
              <a:t>en nez de scène, et une gamme étendue de fixations permet de l’installer rapidement et facilement selon des configurations très diverses.</a:t>
            </a:r>
            <a:r>
              <a:rPr lang="fr-FR" sz="800" dirty="0">
                <a:latin typeface="Arial" panose="020B0604020202020204" pitchFamily="34" charset="0"/>
                <a:cs typeface="Arial" panose="020B0604020202020204" pitchFamily="34" charset="0"/>
              </a:rPr>
              <a:t> </a:t>
            </a:r>
            <a:br>
              <a:rPr lang="fr-FR" sz="800" dirty="0">
                <a:latin typeface="Arial" panose="020B0604020202020204" pitchFamily="34" charset="0"/>
                <a:cs typeface="Arial" panose="020B0604020202020204" pitchFamily="34" charset="0"/>
              </a:rPr>
            </a:br>
            <a:endParaRPr sz="800" dirty="0">
              <a:latin typeface="Arial" panose="020B0604020202020204" pitchFamily="34" charset="0"/>
              <a:cs typeface="Arial" panose="020B0604020202020204" pitchFamily="34" charset="0"/>
            </a:endParaRPr>
          </a:p>
        </p:txBody>
      </p:sp>
      <p:sp>
        <p:nvSpPr>
          <p:cNvPr id="11" name="object 11"/>
          <p:cNvSpPr txBox="1"/>
          <p:nvPr/>
        </p:nvSpPr>
        <p:spPr>
          <a:xfrm>
            <a:off x="2061453" y="4575428"/>
            <a:ext cx="2501210" cy="624274"/>
          </a:xfrm>
          <a:prstGeom prst="rect">
            <a:avLst/>
          </a:prstGeom>
        </p:spPr>
        <p:txBody>
          <a:bodyPr vert="horz" wrap="square" lIns="0" tIns="8637" rIns="0" bIns="0" rtlCol="0">
            <a:spAutoFit/>
          </a:bodyPr>
          <a:lstStyle/>
          <a:p>
            <a:pPr marL="8637">
              <a:lnSpc>
                <a:spcPts val="775"/>
              </a:lnSpc>
            </a:pPr>
            <a:r>
              <a:rPr lang="fr-FR" sz="800" b="0" i="0" dirty="0">
                <a:solidFill>
                  <a:srgbClr val="000000"/>
                </a:solidFill>
                <a:effectLst/>
                <a:latin typeface="Arial" panose="020B0604020202020204" pitchFamily="34" charset="0"/>
                <a:cs typeface="Arial" panose="020B0604020202020204" pitchFamily="34" charset="0"/>
              </a:rPr>
              <a:t>Puissante, polyvalente et compacte, la dispersion variable dans les aigus permet de configurer facilement des systèmes d’enceintes de la Série P+ assurant une couverture régulière du public dans des espaces difficiles</a:t>
            </a:r>
            <a:r>
              <a:rPr lang="fr-FR" sz="800" dirty="0">
                <a:latin typeface="Arial" panose="020B0604020202020204" pitchFamily="34" charset="0"/>
                <a:cs typeface="Arial" panose="020B0604020202020204" pitchFamily="34" charset="0"/>
              </a:rPr>
              <a:t> </a:t>
            </a:r>
            <a:br>
              <a:rPr lang="fr-FR" sz="800" dirty="0">
                <a:latin typeface="Arial" panose="020B0604020202020204" pitchFamily="34" charset="0"/>
                <a:cs typeface="Arial" panose="020B0604020202020204" pitchFamily="34" charset="0"/>
              </a:rPr>
            </a:br>
            <a:endParaRPr sz="800" dirty="0">
              <a:latin typeface="Arial" panose="020B0604020202020204" pitchFamily="34" charset="0"/>
              <a:cs typeface="Arial" panose="020B0604020202020204" pitchFamily="34" charset="0"/>
            </a:endParaRPr>
          </a:p>
        </p:txBody>
      </p:sp>
      <p:sp>
        <p:nvSpPr>
          <p:cNvPr id="12" name="object 12"/>
          <p:cNvSpPr txBox="1"/>
          <p:nvPr/>
        </p:nvSpPr>
        <p:spPr>
          <a:xfrm>
            <a:off x="2054713" y="5185095"/>
            <a:ext cx="2320795" cy="726867"/>
          </a:xfrm>
          <a:prstGeom prst="rect">
            <a:avLst/>
          </a:prstGeom>
        </p:spPr>
        <p:txBody>
          <a:bodyPr vert="horz" wrap="square" lIns="0" tIns="8637" rIns="0" bIns="0" rtlCol="0">
            <a:spAutoFit/>
          </a:bodyPr>
          <a:lstStyle/>
          <a:p>
            <a:pPr marL="8637">
              <a:lnSpc>
                <a:spcPts val="775"/>
              </a:lnSpc>
            </a:pPr>
            <a:r>
              <a:rPr lang="fr-FR" sz="800" b="0" i="0" dirty="0">
                <a:solidFill>
                  <a:srgbClr val="000000"/>
                </a:solidFill>
                <a:effectLst/>
                <a:latin typeface="Arial" panose="020B0604020202020204" pitchFamily="34" charset="0"/>
                <a:cs typeface="Arial" panose="020B0604020202020204" pitchFamily="34" charset="0"/>
              </a:rPr>
              <a:t>Les trois systèmes line </a:t>
            </a:r>
            <a:r>
              <a:rPr lang="fr-FR" sz="800" b="0" i="0" dirty="0" err="1">
                <a:solidFill>
                  <a:srgbClr val="000000"/>
                </a:solidFill>
                <a:effectLst/>
                <a:latin typeface="Arial" panose="020B0604020202020204" pitchFamily="34" charset="0"/>
                <a:cs typeface="Arial" panose="020B0604020202020204" pitchFamily="34" charset="0"/>
              </a:rPr>
              <a:t>array</a:t>
            </a:r>
            <a:r>
              <a:rPr lang="fr-FR" sz="800" b="0" i="0" dirty="0">
                <a:solidFill>
                  <a:srgbClr val="000000"/>
                </a:solidFill>
                <a:effectLst/>
                <a:latin typeface="Arial" panose="020B0604020202020204" pitchFamily="34" charset="0"/>
                <a:cs typeface="Arial" panose="020B0604020202020204" pitchFamily="34" charset="0"/>
              </a:rPr>
              <a:t> de la Série GEO M, avec leur </a:t>
            </a:r>
            <a:r>
              <a:rPr lang="fr-FR" sz="800" b="0" i="0" dirty="0" err="1">
                <a:solidFill>
                  <a:srgbClr val="000000"/>
                </a:solidFill>
                <a:effectLst/>
                <a:latin typeface="Arial" panose="020B0604020202020204" pitchFamily="34" charset="0"/>
                <a:cs typeface="Arial" panose="020B0604020202020204" pitchFamily="34" charset="0"/>
              </a:rPr>
              <a:t>sub</a:t>
            </a:r>
            <a:r>
              <a:rPr lang="fr-FR" sz="800" dirty="0">
                <a:solidFill>
                  <a:srgbClr val="000000"/>
                </a:solidFill>
                <a:latin typeface="Arial" panose="020B0604020202020204" pitchFamily="34" charset="0"/>
                <a:cs typeface="Arial" panose="020B0604020202020204" pitchFamily="34" charset="0"/>
              </a:rPr>
              <a:t> </a:t>
            </a:r>
            <a:r>
              <a:rPr lang="fr-FR" sz="800" b="0" i="0" dirty="0">
                <a:solidFill>
                  <a:srgbClr val="000000"/>
                </a:solidFill>
                <a:effectLst/>
                <a:latin typeface="Arial" panose="020B0604020202020204" pitchFamily="34" charset="0"/>
                <a:cs typeface="Arial" panose="020B0604020202020204" pitchFamily="34" charset="0"/>
              </a:rPr>
              <a:t>dédié pour chacun, constituent des solutions parfaitement adaptables aux événements de petite à moyenne envergure. Compacts et puissants, les systèmes GEO M partagent une même signature sonore et des possibilités d’accroche facile.</a:t>
            </a:r>
            <a:endParaRPr sz="800" dirty="0">
              <a:latin typeface="Arial"/>
              <a:cs typeface="Arial"/>
            </a:endParaRPr>
          </a:p>
        </p:txBody>
      </p:sp>
      <p:sp>
        <p:nvSpPr>
          <p:cNvPr id="13" name="object 13"/>
          <p:cNvSpPr txBox="1"/>
          <p:nvPr/>
        </p:nvSpPr>
        <p:spPr>
          <a:xfrm>
            <a:off x="8903537" y="2342384"/>
            <a:ext cx="3175280" cy="748004"/>
          </a:xfrm>
          <a:prstGeom prst="rect">
            <a:avLst/>
          </a:prstGeom>
        </p:spPr>
        <p:txBody>
          <a:bodyPr vert="horz" wrap="square" lIns="0" tIns="31094" rIns="0" bIns="0" rtlCol="0">
            <a:spAutoFit/>
          </a:bodyPr>
          <a:lstStyle/>
          <a:p>
            <a:pPr marL="823564">
              <a:spcBef>
                <a:spcPts val="245"/>
              </a:spcBef>
            </a:pPr>
            <a:r>
              <a:rPr lang="en-US" sz="1090" dirty="0">
                <a:solidFill>
                  <a:srgbClr val="231F20"/>
                </a:solidFill>
                <a:latin typeface="Arial" panose="020B0604020202020204" pitchFamily="34" charset="0"/>
                <a:cs typeface="Arial" panose="020B0604020202020204" pitchFamily="34" charset="0"/>
              </a:rPr>
              <a:t>        </a:t>
            </a:r>
            <a:r>
              <a:rPr sz="1090" dirty="0" err="1">
                <a:solidFill>
                  <a:srgbClr val="231F20"/>
                </a:solidFill>
                <a:latin typeface="Arial" panose="020B0604020202020204" pitchFamily="34" charset="0"/>
                <a:cs typeface="Arial" panose="020B0604020202020204" pitchFamily="34" charset="0"/>
              </a:rPr>
              <a:t>Stadsgehoorzaal</a:t>
            </a:r>
            <a:r>
              <a:rPr sz="1090" dirty="0">
                <a:solidFill>
                  <a:srgbClr val="231F20"/>
                </a:solidFill>
                <a:latin typeface="Arial" panose="020B0604020202020204" pitchFamily="34" charset="0"/>
                <a:cs typeface="Arial" panose="020B0604020202020204" pitchFamily="34" charset="0"/>
              </a:rPr>
              <a:t>, </a:t>
            </a:r>
            <a:r>
              <a:rPr lang="en-US" sz="1090" dirty="0">
                <a:solidFill>
                  <a:srgbClr val="231F20"/>
                </a:solidFill>
                <a:latin typeface="Arial" panose="020B0604020202020204" pitchFamily="34" charset="0"/>
                <a:cs typeface="Arial" panose="020B0604020202020204" pitchFamily="34" charset="0"/>
              </a:rPr>
              <a:t>Pays-Bas</a:t>
            </a:r>
            <a:endParaRPr lang="fr-FR" sz="1090" dirty="0">
              <a:solidFill>
                <a:srgbClr val="231F20"/>
              </a:solidFill>
              <a:latin typeface="Arial" panose="020B0604020202020204" pitchFamily="34" charset="0"/>
              <a:cs typeface="Arial" panose="020B0604020202020204" pitchFamily="34" charset="0"/>
            </a:endParaRPr>
          </a:p>
          <a:p>
            <a:pPr marL="823564">
              <a:spcBef>
                <a:spcPts val="245"/>
              </a:spcBef>
            </a:pPr>
            <a:r>
              <a:rPr lang="fr-FR" sz="680" b="0" i="0" dirty="0">
                <a:solidFill>
                  <a:srgbClr val="000000"/>
                </a:solidFill>
                <a:effectLst/>
                <a:latin typeface="Arial" panose="020B0604020202020204" pitchFamily="34" charset="0"/>
                <a:cs typeface="Arial" panose="020B0604020202020204" pitchFamily="34" charset="0"/>
              </a:rPr>
              <a:t>Des </a:t>
            </a:r>
            <a:r>
              <a:rPr lang="fr-FR" sz="680" b="0" i="0" dirty="0" err="1">
                <a:solidFill>
                  <a:srgbClr val="000000"/>
                </a:solidFill>
                <a:effectLst/>
                <a:latin typeface="Arial" panose="020B0604020202020204" pitchFamily="34" charset="0"/>
                <a:cs typeface="Arial" panose="020B0604020202020204" pitchFamily="34" charset="0"/>
              </a:rPr>
              <a:t>arrays</a:t>
            </a:r>
            <a:r>
              <a:rPr lang="fr-FR" sz="680" b="0" i="0" dirty="0">
                <a:solidFill>
                  <a:srgbClr val="000000"/>
                </a:solidFill>
                <a:effectLst/>
                <a:latin typeface="Arial" panose="020B0604020202020204" pitchFamily="34" charset="0"/>
                <a:cs typeface="Arial" panose="020B0604020202020204" pitchFamily="34" charset="0"/>
              </a:rPr>
              <a:t> G/D de GEO M6 vert olive s’allient à un cluster central de M6 et des ID24 dans les coulisses et deux loges afin d’assurer une couverture sonore régulière du public dans ce théâtre néerlandais</a:t>
            </a:r>
            <a:r>
              <a:rPr lang="fr-FR" sz="680" dirty="0">
                <a:latin typeface="Arial" panose="020B0604020202020204" pitchFamily="34" charset="0"/>
                <a:cs typeface="Arial" panose="020B0604020202020204" pitchFamily="34" charset="0"/>
              </a:rPr>
              <a:t> </a:t>
            </a:r>
            <a:br>
              <a:rPr lang="fr-FR" sz="800" dirty="0"/>
            </a:br>
            <a:endParaRPr sz="680" dirty="0">
              <a:latin typeface="Arial"/>
              <a:cs typeface="Arial"/>
            </a:endParaRPr>
          </a:p>
        </p:txBody>
      </p:sp>
      <p:sp>
        <p:nvSpPr>
          <p:cNvPr id="14" name="object 14"/>
          <p:cNvSpPr txBox="1"/>
          <p:nvPr/>
        </p:nvSpPr>
        <p:spPr>
          <a:xfrm>
            <a:off x="7620932" y="6144738"/>
            <a:ext cx="4441316" cy="747684"/>
          </a:xfrm>
          <a:prstGeom prst="rect">
            <a:avLst/>
          </a:prstGeom>
        </p:spPr>
        <p:txBody>
          <a:bodyPr vert="horz" wrap="square" lIns="0" tIns="31094" rIns="0" bIns="0" rtlCol="0">
            <a:spAutoFit/>
          </a:bodyPr>
          <a:lstStyle/>
          <a:p>
            <a:pPr marL="1050292">
              <a:spcBef>
                <a:spcPts val="245"/>
              </a:spcBef>
            </a:pPr>
            <a:r>
              <a:rPr lang="en-US" sz="1088" dirty="0">
                <a:solidFill>
                  <a:srgbClr val="231F20"/>
                </a:solidFill>
                <a:latin typeface="Arial"/>
                <a:cs typeface="Arial"/>
              </a:rPr>
              <a:t>  Maison </a:t>
            </a:r>
            <a:r>
              <a:rPr sz="1088" dirty="0" err="1">
                <a:solidFill>
                  <a:srgbClr val="231F20"/>
                </a:solidFill>
                <a:latin typeface="Arial"/>
                <a:cs typeface="Arial"/>
              </a:rPr>
              <a:t>Municipal</a:t>
            </a:r>
            <a:r>
              <a:rPr lang="en-US" sz="1088" dirty="0" err="1">
                <a:solidFill>
                  <a:srgbClr val="231F20"/>
                </a:solidFill>
                <a:latin typeface="Arial"/>
                <a:cs typeface="Arial"/>
              </a:rPr>
              <a:t>e</a:t>
            </a:r>
            <a:r>
              <a:rPr sz="1088" dirty="0">
                <a:solidFill>
                  <a:srgbClr val="231F20"/>
                </a:solidFill>
                <a:latin typeface="Arial"/>
                <a:cs typeface="Arial"/>
              </a:rPr>
              <a:t>, Prague,</a:t>
            </a:r>
            <a:r>
              <a:rPr lang="en-US" sz="1088" dirty="0">
                <a:solidFill>
                  <a:srgbClr val="231F20"/>
                </a:solidFill>
                <a:latin typeface="Arial"/>
                <a:cs typeface="Arial"/>
              </a:rPr>
              <a:t> </a:t>
            </a:r>
            <a:r>
              <a:rPr sz="1088" dirty="0" err="1">
                <a:solidFill>
                  <a:srgbClr val="231F20"/>
                </a:solidFill>
                <a:latin typeface="Arial"/>
                <a:cs typeface="Arial"/>
              </a:rPr>
              <a:t>R</a:t>
            </a:r>
            <a:r>
              <a:rPr lang="en-US" sz="1088" dirty="0" err="1">
                <a:solidFill>
                  <a:srgbClr val="231F20"/>
                </a:solidFill>
                <a:latin typeface="Arial"/>
                <a:cs typeface="Arial"/>
              </a:rPr>
              <a:t>é</a:t>
            </a:r>
            <a:r>
              <a:rPr sz="1088" dirty="0" err="1">
                <a:solidFill>
                  <a:srgbClr val="231F20"/>
                </a:solidFill>
                <a:latin typeface="Arial"/>
                <a:cs typeface="Arial"/>
              </a:rPr>
              <a:t>publi</a:t>
            </a:r>
            <a:r>
              <a:rPr lang="en-US" sz="1088" dirty="0" err="1">
                <a:solidFill>
                  <a:srgbClr val="231F20"/>
                </a:solidFill>
                <a:latin typeface="Arial"/>
                <a:cs typeface="Arial"/>
              </a:rPr>
              <a:t>que</a:t>
            </a:r>
            <a:r>
              <a:rPr lang="en-US" sz="1088" dirty="0">
                <a:solidFill>
                  <a:srgbClr val="231F20"/>
                </a:solidFill>
                <a:latin typeface="Arial"/>
                <a:cs typeface="Arial"/>
              </a:rPr>
              <a:t> </a:t>
            </a:r>
            <a:r>
              <a:rPr lang="en-US" sz="1088" dirty="0" err="1">
                <a:solidFill>
                  <a:srgbClr val="231F20"/>
                </a:solidFill>
                <a:latin typeface="Arial"/>
                <a:cs typeface="Arial"/>
              </a:rPr>
              <a:t>Tchèque</a:t>
            </a:r>
            <a:endParaRPr lang="fr-FR" sz="1088" dirty="0">
              <a:latin typeface="Arial"/>
              <a:cs typeface="Arial"/>
            </a:endParaRPr>
          </a:p>
          <a:p>
            <a:pPr marL="1050292">
              <a:spcBef>
                <a:spcPts val="245"/>
              </a:spcBef>
            </a:pPr>
            <a:r>
              <a:rPr lang="fr-FR" sz="680" b="0" i="0" dirty="0">
                <a:solidFill>
                  <a:srgbClr val="000000"/>
                </a:solidFill>
                <a:effectLst/>
                <a:latin typeface="Arial" panose="020B0604020202020204" pitchFamily="34" charset="0"/>
                <a:cs typeface="Arial" panose="020B0604020202020204" pitchFamily="34" charset="0"/>
              </a:rPr>
              <a:t>La Maison municipale de Prague est d’une suprême élégance ; on la considère comme le plus bel exemple d’architecture Art Nouveau en République Tchèque. Elle vient d’installer un système de sonorisation fixe composé d’un line </a:t>
            </a:r>
            <a:r>
              <a:rPr lang="fr-FR" sz="680" b="0" i="0" dirty="0" err="1">
                <a:solidFill>
                  <a:srgbClr val="000000"/>
                </a:solidFill>
                <a:effectLst/>
                <a:latin typeface="Arial" panose="020B0604020202020204" pitchFamily="34" charset="0"/>
                <a:cs typeface="Arial" panose="020B0604020202020204" pitchFamily="34" charset="0"/>
              </a:rPr>
              <a:t>array</a:t>
            </a:r>
            <a:r>
              <a:rPr lang="fr-FR" sz="680" b="0" i="0" dirty="0">
                <a:solidFill>
                  <a:srgbClr val="000000"/>
                </a:solidFill>
                <a:effectLst/>
                <a:latin typeface="Arial" panose="020B0604020202020204" pitchFamily="34" charset="0"/>
                <a:cs typeface="Arial" panose="020B0604020202020204" pitchFamily="34" charset="0"/>
              </a:rPr>
              <a:t> NEXO de la Série STM dans sa célèbre Salle Smetana, d’une jauge de 2000 spectateurs</a:t>
            </a:r>
            <a:r>
              <a:rPr lang="fr-FR" sz="680" dirty="0">
                <a:latin typeface="Arial" panose="020B0604020202020204" pitchFamily="34" charset="0"/>
                <a:cs typeface="Arial" panose="020B0604020202020204" pitchFamily="34" charset="0"/>
              </a:rPr>
              <a:t> </a:t>
            </a:r>
            <a:br>
              <a:rPr lang="fr-FR" sz="800" dirty="0"/>
            </a:br>
            <a:endParaRPr sz="680" dirty="0">
              <a:latin typeface="Arial"/>
              <a:cs typeface="Arial"/>
            </a:endParaRPr>
          </a:p>
        </p:txBody>
      </p:sp>
      <p:sp>
        <p:nvSpPr>
          <p:cNvPr id="15" name="object 15"/>
          <p:cNvSpPr txBox="1"/>
          <p:nvPr/>
        </p:nvSpPr>
        <p:spPr>
          <a:xfrm>
            <a:off x="8082222" y="4225871"/>
            <a:ext cx="3971404" cy="747684"/>
          </a:xfrm>
          <a:prstGeom prst="rect">
            <a:avLst/>
          </a:prstGeom>
        </p:spPr>
        <p:txBody>
          <a:bodyPr vert="horz" wrap="square" lIns="0" tIns="31094" rIns="0" bIns="0" rtlCol="0">
            <a:spAutoFit/>
          </a:bodyPr>
          <a:lstStyle/>
          <a:p>
            <a:pPr marL="1023516">
              <a:spcBef>
                <a:spcPts val="245"/>
              </a:spcBef>
            </a:pPr>
            <a:r>
              <a:rPr lang="en-US" sz="1088" dirty="0">
                <a:solidFill>
                  <a:srgbClr val="231F20"/>
                </a:solidFill>
                <a:latin typeface="Arial"/>
                <a:cs typeface="Arial"/>
              </a:rPr>
              <a:t>                   </a:t>
            </a:r>
            <a:r>
              <a:rPr sz="1088" dirty="0">
                <a:solidFill>
                  <a:srgbClr val="231F20"/>
                </a:solidFill>
                <a:latin typeface="Arial"/>
                <a:cs typeface="Arial"/>
              </a:rPr>
              <a:t>Victoria Theatre, </a:t>
            </a:r>
            <a:r>
              <a:rPr lang="en-US" sz="1088" dirty="0" err="1">
                <a:solidFill>
                  <a:srgbClr val="231F20"/>
                </a:solidFill>
                <a:latin typeface="Arial"/>
                <a:cs typeface="Arial"/>
              </a:rPr>
              <a:t>Royaume</a:t>
            </a:r>
            <a:r>
              <a:rPr lang="en-US" sz="1088" dirty="0">
                <a:solidFill>
                  <a:srgbClr val="231F20"/>
                </a:solidFill>
                <a:latin typeface="Arial"/>
                <a:cs typeface="Arial"/>
              </a:rPr>
              <a:t>-Uni</a:t>
            </a:r>
            <a:endParaRPr lang="fr-FR" sz="1088" dirty="0">
              <a:solidFill>
                <a:srgbClr val="231F20"/>
              </a:solidFill>
              <a:latin typeface="Arial"/>
              <a:cs typeface="Arial"/>
            </a:endParaRPr>
          </a:p>
          <a:p>
            <a:pPr marL="1023516">
              <a:spcBef>
                <a:spcPts val="245"/>
              </a:spcBef>
            </a:pPr>
            <a:r>
              <a:rPr lang="fr-FR" sz="680" b="0" i="0" dirty="0">
                <a:solidFill>
                  <a:srgbClr val="000000"/>
                </a:solidFill>
                <a:effectLst/>
                <a:latin typeface="Arial" panose="020B0604020202020204" pitchFamily="34" charset="0"/>
                <a:cs typeface="Arial" panose="020B0604020202020204" pitchFamily="34" charset="0"/>
              </a:rPr>
              <a:t>Un système line </a:t>
            </a:r>
            <a:r>
              <a:rPr lang="fr-FR" sz="680" b="0" i="0" dirty="0" err="1">
                <a:solidFill>
                  <a:srgbClr val="000000"/>
                </a:solidFill>
                <a:effectLst/>
                <a:latin typeface="Arial" panose="020B0604020202020204" pitchFamily="34" charset="0"/>
                <a:cs typeface="Arial" panose="020B0604020202020204" pitchFamily="34" charset="0"/>
              </a:rPr>
              <a:t>array</a:t>
            </a:r>
            <a:r>
              <a:rPr lang="fr-FR" sz="680" b="0" i="0" dirty="0">
                <a:solidFill>
                  <a:srgbClr val="000000"/>
                </a:solidFill>
                <a:effectLst/>
                <a:latin typeface="Arial" panose="020B0604020202020204" pitchFamily="34" charset="0"/>
                <a:cs typeface="Arial" panose="020B0604020202020204" pitchFamily="34" charset="0"/>
              </a:rPr>
              <a:t> compact de GEO M6 est installé dans la salle principale du Victoria </a:t>
            </a:r>
            <a:r>
              <a:rPr lang="fr-FR" sz="680" b="0" i="0" dirty="0" err="1">
                <a:solidFill>
                  <a:srgbClr val="000000"/>
                </a:solidFill>
                <a:effectLst/>
                <a:latin typeface="Arial" panose="020B0604020202020204" pitchFamily="34" charset="0"/>
                <a:cs typeface="Arial" panose="020B0604020202020204" pitchFamily="34" charset="0"/>
              </a:rPr>
              <a:t>Theatre</a:t>
            </a:r>
            <a:r>
              <a:rPr lang="fr-FR" sz="680" b="0" i="0" dirty="0">
                <a:solidFill>
                  <a:srgbClr val="000000"/>
                </a:solidFill>
                <a:effectLst/>
                <a:latin typeface="Arial" panose="020B0604020202020204" pitchFamily="34" charset="0"/>
                <a:cs typeface="Arial" panose="020B0604020202020204" pitchFamily="34" charset="0"/>
              </a:rPr>
              <a:t> d’Halifax, pour une restitution sonore de haute qualité quelle que soit la programmation, spectacles en direct ou événements divers.</a:t>
            </a:r>
            <a:br>
              <a:rPr lang="fr-FR" sz="680" dirty="0">
                <a:latin typeface="Arial" panose="020B0604020202020204" pitchFamily="34" charset="0"/>
                <a:cs typeface="Arial" panose="020B0604020202020204" pitchFamily="34" charset="0"/>
              </a:rPr>
            </a:br>
            <a:endParaRPr lang="en-US" sz="680" dirty="0">
              <a:latin typeface="Arial" panose="020B0604020202020204" pitchFamily="34" charset="0"/>
              <a:cs typeface="Arial" panose="020B0604020202020204" pitchFamily="34" charset="0"/>
            </a:endParaRPr>
          </a:p>
        </p:txBody>
      </p:sp>
      <p:grpSp>
        <p:nvGrpSpPr>
          <p:cNvPr id="16" name="object 16"/>
          <p:cNvGrpSpPr/>
          <p:nvPr/>
        </p:nvGrpSpPr>
        <p:grpSpPr>
          <a:xfrm>
            <a:off x="1278840" y="1118278"/>
            <a:ext cx="10912931" cy="5146534"/>
            <a:chOff x="-926066" y="1296936"/>
            <a:chExt cx="16046051" cy="7567310"/>
          </a:xfrm>
        </p:grpSpPr>
        <p:pic>
          <p:nvPicPr>
            <p:cNvPr id="17" name="object 17"/>
            <p:cNvPicPr/>
            <p:nvPr/>
          </p:nvPicPr>
          <p:blipFill>
            <a:blip r:embed="rId3" cstate="print"/>
            <a:stretch>
              <a:fillRect/>
            </a:stretch>
          </p:blipFill>
          <p:spPr>
            <a:xfrm>
              <a:off x="9767260" y="6808279"/>
              <a:ext cx="5352725" cy="1855711"/>
            </a:xfrm>
            <a:prstGeom prst="rect">
              <a:avLst/>
            </a:prstGeom>
          </p:spPr>
        </p:pic>
        <p:pic>
          <p:nvPicPr>
            <p:cNvPr id="18" name="object 18"/>
            <p:cNvPicPr/>
            <p:nvPr/>
          </p:nvPicPr>
          <p:blipFill>
            <a:blip r:embed="rId4" cstate="print"/>
            <a:stretch>
              <a:fillRect/>
            </a:stretch>
          </p:blipFill>
          <p:spPr>
            <a:xfrm>
              <a:off x="11495265" y="1296936"/>
              <a:ext cx="3624720" cy="1843595"/>
            </a:xfrm>
            <a:prstGeom prst="rect">
              <a:avLst/>
            </a:prstGeom>
          </p:spPr>
        </p:pic>
        <p:pic>
          <p:nvPicPr>
            <p:cNvPr id="19" name="object 19"/>
            <p:cNvPicPr/>
            <p:nvPr/>
          </p:nvPicPr>
          <p:blipFill>
            <a:blip r:embed="rId5" cstate="print"/>
            <a:stretch>
              <a:fillRect/>
            </a:stretch>
          </p:blipFill>
          <p:spPr>
            <a:xfrm>
              <a:off x="10631259" y="4058983"/>
              <a:ext cx="4488726" cy="1836902"/>
            </a:xfrm>
            <a:prstGeom prst="rect">
              <a:avLst/>
            </a:prstGeom>
          </p:spPr>
        </p:pic>
        <p:sp>
          <p:nvSpPr>
            <p:cNvPr id="20" name="object 20"/>
            <p:cNvSpPr/>
            <p:nvPr/>
          </p:nvSpPr>
          <p:spPr>
            <a:xfrm>
              <a:off x="14466930" y="3053652"/>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1" name="object 21"/>
            <p:cNvSpPr/>
            <p:nvPr/>
          </p:nvSpPr>
          <p:spPr>
            <a:xfrm>
              <a:off x="14466930" y="3053652"/>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2" name="object 22"/>
            <p:cNvPicPr/>
            <p:nvPr/>
          </p:nvPicPr>
          <p:blipFill>
            <a:blip r:embed="rId6" cstate="print"/>
            <a:stretch>
              <a:fillRect/>
            </a:stretch>
          </p:blipFill>
          <p:spPr>
            <a:xfrm>
              <a:off x="14521353" y="3106004"/>
              <a:ext cx="93370" cy="93370"/>
            </a:xfrm>
            <a:prstGeom prst="rect">
              <a:avLst/>
            </a:prstGeom>
          </p:spPr>
        </p:pic>
        <p:sp>
          <p:nvSpPr>
            <p:cNvPr id="23" name="object 23"/>
            <p:cNvSpPr/>
            <p:nvPr/>
          </p:nvSpPr>
          <p:spPr>
            <a:xfrm>
              <a:off x="14466930" y="5784313"/>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4" name="object 24"/>
            <p:cNvSpPr/>
            <p:nvPr/>
          </p:nvSpPr>
          <p:spPr>
            <a:xfrm>
              <a:off x="14466930" y="5784313"/>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5" name="object 25"/>
            <p:cNvPicPr/>
            <p:nvPr/>
          </p:nvPicPr>
          <p:blipFill>
            <a:blip r:embed="rId7" cstate="print"/>
            <a:stretch>
              <a:fillRect/>
            </a:stretch>
          </p:blipFill>
          <p:spPr>
            <a:xfrm>
              <a:off x="14521353" y="5836666"/>
              <a:ext cx="93370" cy="93370"/>
            </a:xfrm>
            <a:prstGeom prst="rect">
              <a:avLst/>
            </a:prstGeom>
          </p:spPr>
        </p:pic>
        <p:sp>
          <p:nvSpPr>
            <p:cNvPr id="26" name="object 26"/>
            <p:cNvSpPr/>
            <p:nvPr/>
          </p:nvSpPr>
          <p:spPr>
            <a:xfrm>
              <a:off x="14466930" y="8588656"/>
              <a:ext cx="202565" cy="275590"/>
            </a:xfrm>
            <a:custGeom>
              <a:avLst/>
              <a:gdLst/>
              <a:ahLst/>
              <a:cxnLst/>
              <a:rect l="l" t="t" r="r" b="b"/>
              <a:pathLst>
                <a:path w="202565" h="275590">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7" name="object 27"/>
            <p:cNvSpPr/>
            <p:nvPr/>
          </p:nvSpPr>
          <p:spPr>
            <a:xfrm>
              <a:off x="14466930" y="8588656"/>
              <a:ext cx="202565" cy="275590"/>
            </a:xfrm>
            <a:custGeom>
              <a:avLst/>
              <a:gdLst/>
              <a:ahLst/>
              <a:cxnLst/>
              <a:rect l="l" t="t" r="r" b="b"/>
              <a:pathLst>
                <a:path w="202565" h="275590">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8" name="object 28"/>
            <p:cNvPicPr/>
            <p:nvPr/>
          </p:nvPicPr>
          <p:blipFill>
            <a:blip r:embed="rId6" cstate="print"/>
            <a:stretch>
              <a:fillRect/>
            </a:stretch>
          </p:blipFill>
          <p:spPr>
            <a:xfrm>
              <a:off x="14521353" y="8641008"/>
              <a:ext cx="93370" cy="93370"/>
            </a:xfrm>
            <a:prstGeom prst="rect">
              <a:avLst/>
            </a:prstGeom>
          </p:spPr>
        </p:pic>
        <p:pic>
          <p:nvPicPr>
            <p:cNvPr id="30" name="object 30"/>
            <p:cNvPicPr/>
            <p:nvPr/>
          </p:nvPicPr>
          <p:blipFill>
            <a:blip r:embed="rId8" cstate="print"/>
            <a:stretch>
              <a:fillRect/>
            </a:stretch>
          </p:blipFill>
          <p:spPr>
            <a:xfrm>
              <a:off x="3929362" y="5775226"/>
              <a:ext cx="819937" cy="1387093"/>
            </a:xfrm>
            <a:prstGeom prst="rect">
              <a:avLst/>
            </a:prstGeom>
          </p:spPr>
        </p:pic>
        <p:pic>
          <p:nvPicPr>
            <p:cNvPr id="31" name="object 31"/>
            <p:cNvPicPr/>
            <p:nvPr/>
          </p:nvPicPr>
          <p:blipFill>
            <a:blip r:embed="rId9" cstate="print"/>
            <a:stretch>
              <a:fillRect/>
            </a:stretch>
          </p:blipFill>
          <p:spPr>
            <a:xfrm>
              <a:off x="3523041" y="7329247"/>
              <a:ext cx="1348497" cy="915054"/>
            </a:xfrm>
            <a:prstGeom prst="rect">
              <a:avLst/>
            </a:prstGeom>
          </p:spPr>
        </p:pic>
        <p:sp>
          <p:nvSpPr>
            <p:cNvPr id="32" name="object 32"/>
            <p:cNvSpPr/>
            <p:nvPr/>
          </p:nvSpPr>
          <p:spPr>
            <a:xfrm>
              <a:off x="-926066" y="1702593"/>
              <a:ext cx="715645" cy="715645"/>
            </a:xfrm>
            <a:custGeom>
              <a:avLst/>
              <a:gdLst/>
              <a:ahLst/>
              <a:cxnLst/>
              <a:rect l="l" t="t" r="r" b="b"/>
              <a:pathLst>
                <a:path w="715644" h="715644">
                  <a:moveTo>
                    <a:pt x="357644" y="0"/>
                  </a:moveTo>
                  <a:lnTo>
                    <a:pt x="309114" y="3264"/>
                  </a:lnTo>
                  <a:lnTo>
                    <a:pt x="262568" y="12775"/>
                  </a:lnTo>
                  <a:lnTo>
                    <a:pt x="218432" y="28105"/>
                  </a:lnTo>
                  <a:lnTo>
                    <a:pt x="177133" y="48829"/>
                  </a:lnTo>
                  <a:lnTo>
                    <a:pt x="139098" y="74520"/>
                  </a:lnTo>
                  <a:lnTo>
                    <a:pt x="104751" y="104752"/>
                  </a:lnTo>
                  <a:lnTo>
                    <a:pt x="74519" y="139100"/>
                  </a:lnTo>
                  <a:lnTo>
                    <a:pt x="48828" y="177137"/>
                  </a:lnTo>
                  <a:lnTo>
                    <a:pt x="28105" y="218438"/>
                  </a:lnTo>
                  <a:lnTo>
                    <a:pt x="12775" y="262575"/>
                  </a:lnTo>
                  <a:lnTo>
                    <a:pt x="3264" y="309123"/>
                  </a:lnTo>
                  <a:lnTo>
                    <a:pt x="0" y="357657"/>
                  </a:lnTo>
                  <a:lnTo>
                    <a:pt x="3264" y="406188"/>
                  </a:lnTo>
                  <a:lnTo>
                    <a:pt x="12775" y="452734"/>
                  </a:lnTo>
                  <a:lnTo>
                    <a:pt x="28105" y="496871"/>
                  </a:lnTo>
                  <a:lnTo>
                    <a:pt x="48828" y="538171"/>
                  </a:lnTo>
                  <a:lnTo>
                    <a:pt x="74519" y="576208"/>
                  </a:lnTo>
                  <a:lnTo>
                    <a:pt x="104751" y="610557"/>
                  </a:lnTo>
                  <a:lnTo>
                    <a:pt x="139098" y="640790"/>
                  </a:lnTo>
                  <a:lnTo>
                    <a:pt x="177133" y="666482"/>
                  </a:lnTo>
                  <a:lnTo>
                    <a:pt x="218432" y="687207"/>
                  </a:lnTo>
                  <a:lnTo>
                    <a:pt x="262568" y="702538"/>
                  </a:lnTo>
                  <a:lnTo>
                    <a:pt x="309114" y="712049"/>
                  </a:lnTo>
                  <a:lnTo>
                    <a:pt x="357644" y="715314"/>
                  </a:lnTo>
                  <a:lnTo>
                    <a:pt x="406178" y="712049"/>
                  </a:lnTo>
                  <a:lnTo>
                    <a:pt x="452726" y="702538"/>
                  </a:lnTo>
                  <a:lnTo>
                    <a:pt x="496864" y="687207"/>
                  </a:lnTo>
                  <a:lnTo>
                    <a:pt x="538164" y="666482"/>
                  </a:lnTo>
                  <a:lnTo>
                    <a:pt x="576201" y="640790"/>
                  </a:lnTo>
                  <a:lnTo>
                    <a:pt x="610549" y="610557"/>
                  </a:lnTo>
                  <a:lnTo>
                    <a:pt x="640781" y="576208"/>
                  </a:lnTo>
                  <a:lnTo>
                    <a:pt x="666472" y="538171"/>
                  </a:lnTo>
                  <a:lnTo>
                    <a:pt x="687196" y="496871"/>
                  </a:lnTo>
                  <a:lnTo>
                    <a:pt x="702526" y="452734"/>
                  </a:lnTo>
                  <a:lnTo>
                    <a:pt x="712037" y="406188"/>
                  </a:lnTo>
                  <a:lnTo>
                    <a:pt x="715302" y="357657"/>
                  </a:lnTo>
                  <a:lnTo>
                    <a:pt x="712037" y="309123"/>
                  </a:lnTo>
                  <a:lnTo>
                    <a:pt x="702526" y="262575"/>
                  </a:lnTo>
                  <a:lnTo>
                    <a:pt x="687196" y="218438"/>
                  </a:lnTo>
                  <a:lnTo>
                    <a:pt x="666472" y="177137"/>
                  </a:lnTo>
                  <a:lnTo>
                    <a:pt x="640781" y="139100"/>
                  </a:lnTo>
                  <a:lnTo>
                    <a:pt x="610549" y="104752"/>
                  </a:lnTo>
                  <a:lnTo>
                    <a:pt x="576201" y="74520"/>
                  </a:lnTo>
                  <a:lnTo>
                    <a:pt x="538164" y="48829"/>
                  </a:lnTo>
                  <a:lnTo>
                    <a:pt x="496864" y="28105"/>
                  </a:lnTo>
                  <a:lnTo>
                    <a:pt x="452726" y="12775"/>
                  </a:lnTo>
                  <a:lnTo>
                    <a:pt x="406178" y="3264"/>
                  </a:lnTo>
                  <a:lnTo>
                    <a:pt x="357644" y="0"/>
                  </a:lnTo>
                  <a:close/>
                </a:path>
              </a:pathLst>
            </a:custGeom>
            <a:solidFill>
              <a:srgbClr val="3A57A7"/>
            </a:solidFill>
          </p:spPr>
          <p:txBody>
            <a:bodyPr wrap="square" lIns="0" tIns="0" rIns="0" bIns="0" rtlCol="0"/>
            <a:lstStyle/>
            <a:p>
              <a:endParaRPr sz="1224" dirty="0"/>
            </a:p>
          </p:txBody>
        </p:sp>
        <p:sp>
          <p:nvSpPr>
            <p:cNvPr id="33" name="object 33"/>
            <p:cNvSpPr/>
            <p:nvPr/>
          </p:nvSpPr>
          <p:spPr>
            <a:xfrm>
              <a:off x="-865339" y="1869539"/>
              <a:ext cx="327660" cy="374650"/>
            </a:xfrm>
            <a:custGeom>
              <a:avLst/>
              <a:gdLst/>
              <a:ahLst/>
              <a:cxnLst/>
              <a:rect l="l" t="t" r="r" b="b"/>
              <a:pathLst>
                <a:path w="327659" h="374650">
                  <a:moveTo>
                    <a:pt x="276127" y="0"/>
                  </a:moveTo>
                  <a:lnTo>
                    <a:pt x="212058" y="6194"/>
                  </a:lnTo>
                  <a:lnTo>
                    <a:pt x="170471" y="14441"/>
                  </a:lnTo>
                  <a:lnTo>
                    <a:pt x="124882" y="27609"/>
                  </a:lnTo>
                  <a:lnTo>
                    <a:pt x="85448" y="43085"/>
                  </a:lnTo>
                  <a:lnTo>
                    <a:pt x="29681" y="74304"/>
                  </a:lnTo>
                  <a:lnTo>
                    <a:pt x="1005" y="105657"/>
                  </a:lnTo>
                  <a:lnTo>
                    <a:pt x="0" y="116234"/>
                  </a:lnTo>
                  <a:lnTo>
                    <a:pt x="2277" y="126873"/>
                  </a:lnTo>
                  <a:lnTo>
                    <a:pt x="32329" y="192982"/>
                  </a:lnTo>
                  <a:lnTo>
                    <a:pt x="65805" y="246599"/>
                  </a:lnTo>
                  <a:lnTo>
                    <a:pt x="100944" y="289001"/>
                  </a:lnTo>
                  <a:lnTo>
                    <a:pt x="135987" y="321465"/>
                  </a:lnTo>
                  <a:lnTo>
                    <a:pt x="169172" y="345269"/>
                  </a:lnTo>
                  <a:lnTo>
                    <a:pt x="222926" y="372008"/>
                  </a:lnTo>
                  <a:lnTo>
                    <a:pt x="234449" y="374166"/>
                  </a:lnTo>
                  <a:lnTo>
                    <a:pt x="245745" y="372497"/>
                  </a:lnTo>
                  <a:lnTo>
                    <a:pt x="278708" y="334432"/>
                  </a:lnTo>
                  <a:lnTo>
                    <a:pt x="310077" y="260380"/>
                  </a:lnTo>
                  <a:lnTo>
                    <a:pt x="321722" y="211705"/>
                  </a:lnTo>
                  <a:lnTo>
                    <a:pt x="327374" y="155952"/>
                  </a:lnTo>
                  <a:lnTo>
                    <a:pt x="324558" y="93640"/>
                  </a:lnTo>
                  <a:lnTo>
                    <a:pt x="310798" y="25285"/>
                  </a:lnTo>
                  <a:lnTo>
                    <a:pt x="276127" y="0"/>
                  </a:lnTo>
                  <a:close/>
                </a:path>
              </a:pathLst>
            </a:custGeom>
            <a:solidFill>
              <a:srgbClr val="FFFFFF"/>
            </a:solidFill>
          </p:spPr>
          <p:txBody>
            <a:bodyPr wrap="square" lIns="0" tIns="0" rIns="0" bIns="0" rtlCol="0"/>
            <a:lstStyle/>
            <a:p>
              <a:endParaRPr sz="1224"/>
            </a:p>
          </p:txBody>
        </p:sp>
        <p:sp>
          <p:nvSpPr>
            <p:cNvPr id="34" name="object 34"/>
            <p:cNvSpPr/>
            <p:nvPr/>
          </p:nvSpPr>
          <p:spPr>
            <a:xfrm>
              <a:off x="-800249" y="1956893"/>
              <a:ext cx="189229" cy="81281"/>
            </a:xfrm>
            <a:custGeom>
              <a:avLst/>
              <a:gdLst/>
              <a:ahLst/>
              <a:cxnLst/>
              <a:rect l="l" t="t" r="r" b="b"/>
              <a:pathLst>
                <a:path w="189229" h="81280">
                  <a:moveTo>
                    <a:pt x="77406" y="49517"/>
                  </a:moveTo>
                  <a:lnTo>
                    <a:pt x="76784" y="37782"/>
                  </a:lnTo>
                  <a:lnTo>
                    <a:pt x="0" y="63842"/>
                  </a:lnTo>
                  <a:lnTo>
                    <a:pt x="6654" y="73533"/>
                  </a:lnTo>
                  <a:lnTo>
                    <a:pt x="17843" y="79489"/>
                  </a:lnTo>
                  <a:lnTo>
                    <a:pt x="32054" y="81241"/>
                  </a:lnTo>
                  <a:lnTo>
                    <a:pt x="47726" y="78320"/>
                  </a:lnTo>
                  <a:lnTo>
                    <a:pt x="61937" y="71094"/>
                  </a:lnTo>
                  <a:lnTo>
                    <a:pt x="72148" y="61061"/>
                  </a:lnTo>
                  <a:lnTo>
                    <a:pt x="77406" y="49517"/>
                  </a:lnTo>
                  <a:close/>
                </a:path>
                <a:path w="189229" h="81280">
                  <a:moveTo>
                    <a:pt x="188734" y="11722"/>
                  </a:moveTo>
                  <a:lnTo>
                    <a:pt x="188125" y="0"/>
                  </a:lnTo>
                  <a:lnTo>
                    <a:pt x="111340" y="26060"/>
                  </a:lnTo>
                  <a:lnTo>
                    <a:pt x="117995" y="35737"/>
                  </a:lnTo>
                  <a:lnTo>
                    <a:pt x="129184" y="41694"/>
                  </a:lnTo>
                  <a:lnTo>
                    <a:pt x="143395" y="43446"/>
                  </a:lnTo>
                  <a:lnTo>
                    <a:pt x="159067" y="40538"/>
                  </a:lnTo>
                  <a:lnTo>
                    <a:pt x="173278" y="33299"/>
                  </a:lnTo>
                  <a:lnTo>
                    <a:pt x="183476" y="23266"/>
                  </a:lnTo>
                  <a:lnTo>
                    <a:pt x="188734" y="11722"/>
                  </a:lnTo>
                  <a:close/>
                </a:path>
              </a:pathLst>
            </a:custGeom>
            <a:solidFill>
              <a:srgbClr val="3A57A7"/>
            </a:solidFill>
          </p:spPr>
          <p:txBody>
            <a:bodyPr wrap="square" lIns="0" tIns="0" rIns="0" bIns="0" rtlCol="0"/>
            <a:lstStyle/>
            <a:p>
              <a:endParaRPr sz="1224"/>
            </a:p>
          </p:txBody>
        </p:sp>
        <p:pic>
          <p:nvPicPr>
            <p:cNvPr id="35" name="object 35"/>
            <p:cNvPicPr/>
            <p:nvPr/>
          </p:nvPicPr>
          <p:blipFill>
            <a:blip r:embed="rId10" cstate="print"/>
            <a:stretch>
              <a:fillRect/>
            </a:stretch>
          </p:blipFill>
          <p:spPr>
            <a:xfrm>
              <a:off x="-729525" y="2074954"/>
              <a:ext cx="139446" cy="78662"/>
            </a:xfrm>
            <a:prstGeom prst="rect">
              <a:avLst/>
            </a:prstGeom>
          </p:spPr>
        </p:pic>
        <p:sp>
          <p:nvSpPr>
            <p:cNvPr id="36" name="object 36"/>
            <p:cNvSpPr/>
            <p:nvPr/>
          </p:nvSpPr>
          <p:spPr>
            <a:xfrm>
              <a:off x="-594582" y="1898035"/>
              <a:ext cx="339725" cy="380366"/>
            </a:xfrm>
            <a:custGeom>
              <a:avLst/>
              <a:gdLst/>
              <a:ahLst/>
              <a:cxnLst/>
              <a:rect l="l" t="t" r="r" b="b"/>
              <a:pathLst>
                <a:path w="339725" h="380364">
                  <a:moveTo>
                    <a:pt x="75271" y="0"/>
                  </a:moveTo>
                  <a:lnTo>
                    <a:pt x="66584" y="0"/>
                  </a:lnTo>
                  <a:lnTo>
                    <a:pt x="58177" y="406"/>
                  </a:lnTo>
                  <a:lnTo>
                    <a:pt x="20249" y="20208"/>
                  </a:lnTo>
                  <a:lnTo>
                    <a:pt x="4579" y="89030"/>
                  </a:lnTo>
                  <a:lnTo>
                    <a:pt x="0" y="144275"/>
                  </a:lnTo>
                  <a:lnTo>
                    <a:pt x="1747" y="197295"/>
                  </a:lnTo>
                  <a:lnTo>
                    <a:pt x="9828" y="247904"/>
                  </a:lnTo>
                  <a:lnTo>
                    <a:pt x="20626" y="285774"/>
                  </a:lnTo>
                  <a:lnTo>
                    <a:pt x="46870" y="343169"/>
                  </a:lnTo>
                  <a:lnTo>
                    <a:pt x="73839" y="375270"/>
                  </a:lnTo>
                  <a:lnTo>
                    <a:pt x="92175" y="379755"/>
                  </a:lnTo>
                  <a:lnTo>
                    <a:pt x="97229" y="379755"/>
                  </a:lnTo>
                  <a:lnTo>
                    <a:pt x="132578" y="365322"/>
                  </a:lnTo>
                  <a:lnTo>
                    <a:pt x="200952" y="321743"/>
                  </a:lnTo>
                  <a:lnTo>
                    <a:pt x="238741" y="287777"/>
                  </a:lnTo>
                  <a:lnTo>
                    <a:pt x="275666" y="244379"/>
                  </a:lnTo>
                  <a:lnTo>
                    <a:pt x="309275" y="190561"/>
                  </a:lnTo>
                  <a:lnTo>
                    <a:pt x="337119" y="125336"/>
                  </a:lnTo>
                  <a:lnTo>
                    <a:pt x="339232" y="112142"/>
                  </a:lnTo>
                  <a:lnTo>
                    <a:pt x="336969" y="99336"/>
                  </a:lnTo>
                  <a:lnTo>
                    <a:pt x="297422" y="64977"/>
                  </a:lnTo>
                  <a:lnTo>
                    <a:pt x="225430" y="31007"/>
                  </a:lnTo>
                  <a:lnTo>
                    <a:pt x="179043" y="15557"/>
                  </a:lnTo>
                  <a:lnTo>
                    <a:pt x="125328" y="3906"/>
                  </a:lnTo>
                  <a:lnTo>
                    <a:pt x="75271" y="0"/>
                  </a:lnTo>
                  <a:close/>
                </a:path>
              </a:pathLst>
            </a:custGeom>
            <a:solidFill>
              <a:srgbClr val="FFFFFF"/>
            </a:solidFill>
          </p:spPr>
          <p:txBody>
            <a:bodyPr wrap="square" lIns="0" tIns="0" rIns="0" bIns="0" rtlCol="0"/>
            <a:lstStyle/>
            <a:p>
              <a:endParaRPr sz="1224"/>
            </a:p>
          </p:txBody>
        </p:sp>
        <p:sp>
          <p:nvSpPr>
            <p:cNvPr id="37" name="object 37"/>
            <p:cNvSpPr/>
            <p:nvPr/>
          </p:nvSpPr>
          <p:spPr>
            <a:xfrm>
              <a:off x="-599664" y="1887876"/>
              <a:ext cx="349885" cy="390524"/>
            </a:xfrm>
            <a:custGeom>
              <a:avLst/>
              <a:gdLst/>
              <a:ahLst/>
              <a:cxnLst/>
              <a:rect l="l" t="t" r="r" b="b"/>
              <a:pathLst>
                <a:path w="349884" h="390525">
                  <a:moveTo>
                    <a:pt x="133019" y="156857"/>
                  </a:moveTo>
                  <a:lnTo>
                    <a:pt x="101815" y="117944"/>
                  </a:lnTo>
                  <a:lnTo>
                    <a:pt x="86004" y="115887"/>
                  </a:lnTo>
                  <a:lnTo>
                    <a:pt x="71907" y="118414"/>
                  </a:lnTo>
                  <a:lnTo>
                    <a:pt x="61048" y="124968"/>
                  </a:lnTo>
                  <a:lnTo>
                    <a:pt x="54940" y="135001"/>
                  </a:lnTo>
                  <a:lnTo>
                    <a:pt x="133019" y="156857"/>
                  </a:lnTo>
                  <a:close/>
                </a:path>
                <a:path w="349884" h="390525">
                  <a:moveTo>
                    <a:pt x="246240" y="188556"/>
                  </a:moveTo>
                  <a:lnTo>
                    <a:pt x="215036" y="149644"/>
                  </a:lnTo>
                  <a:lnTo>
                    <a:pt x="199224" y="147586"/>
                  </a:lnTo>
                  <a:lnTo>
                    <a:pt x="185127" y="150114"/>
                  </a:lnTo>
                  <a:lnTo>
                    <a:pt x="174269" y="156667"/>
                  </a:lnTo>
                  <a:lnTo>
                    <a:pt x="168160" y="166700"/>
                  </a:lnTo>
                  <a:lnTo>
                    <a:pt x="246240" y="188556"/>
                  </a:lnTo>
                  <a:close/>
                </a:path>
                <a:path w="349884" h="390525">
                  <a:moveTo>
                    <a:pt x="349402" y="117170"/>
                  </a:moveTo>
                  <a:lnTo>
                    <a:pt x="346849" y="102730"/>
                  </a:lnTo>
                  <a:lnTo>
                    <a:pt x="339775" y="89877"/>
                  </a:lnTo>
                  <a:lnTo>
                    <a:pt x="339229" y="89395"/>
                  </a:lnTo>
                  <a:lnTo>
                    <a:pt x="339229" y="117271"/>
                  </a:lnTo>
                  <a:lnTo>
                    <a:pt x="337400" y="128778"/>
                  </a:lnTo>
                  <a:lnTo>
                    <a:pt x="310070" y="192925"/>
                  </a:lnTo>
                  <a:lnTo>
                    <a:pt x="277139" y="245910"/>
                  </a:lnTo>
                  <a:lnTo>
                    <a:pt x="240944" y="288683"/>
                  </a:lnTo>
                  <a:lnTo>
                    <a:pt x="203796" y="322237"/>
                  </a:lnTo>
                  <a:lnTo>
                    <a:pt x="168059" y="347535"/>
                  </a:lnTo>
                  <a:lnTo>
                    <a:pt x="110096" y="377278"/>
                  </a:lnTo>
                  <a:lnTo>
                    <a:pt x="101561" y="379755"/>
                  </a:lnTo>
                  <a:lnTo>
                    <a:pt x="97269" y="379755"/>
                  </a:lnTo>
                  <a:lnTo>
                    <a:pt x="54686" y="342798"/>
                  </a:lnTo>
                  <a:lnTo>
                    <a:pt x="25692" y="274129"/>
                  </a:lnTo>
                  <a:lnTo>
                    <a:pt x="15151" y="227533"/>
                  </a:lnTo>
                  <a:lnTo>
                    <a:pt x="10160" y="172681"/>
                  </a:lnTo>
                  <a:lnTo>
                    <a:pt x="12890" y="109537"/>
                  </a:lnTo>
                  <a:lnTo>
                    <a:pt x="25514" y="38011"/>
                  </a:lnTo>
                  <a:lnTo>
                    <a:pt x="55892" y="11328"/>
                  </a:lnTo>
                  <a:lnTo>
                    <a:pt x="70866" y="10160"/>
                  </a:lnTo>
                  <a:lnTo>
                    <a:pt x="80378" y="10160"/>
                  </a:lnTo>
                  <a:lnTo>
                    <a:pt x="124917" y="13347"/>
                  </a:lnTo>
                  <a:lnTo>
                    <a:pt x="182765" y="25527"/>
                  </a:lnTo>
                  <a:lnTo>
                    <a:pt x="227812" y="40462"/>
                  </a:lnTo>
                  <a:lnTo>
                    <a:pt x="266763" y="57188"/>
                  </a:lnTo>
                  <a:lnTo>
                    <a:pt x="323113" y="88303"/>
                  </a:lnTo>
                  <a:lnTo>
                    <a:pt x="339229" y="117271"/>
                  </a:lnTo>
                  <a:lnTo>
                    <a:pt x="339229" y="89395"/>
                  </a:lnTo>
                  <a:lnTo>
                    <a:pt x="302221" y="64020"/>
                  </a:lnTo>
                  <a:lnTo>
                    <a:pt x="230162" y="30454"/>
                  </a:lnTo>
                  <a:lnTo>
                    <a:pt x="185508" y="15748"/>
                  </a:lnTo>
                  <a:lnTo>
                    <a:pt x="131114" y="3962"/>
                  </a:lnTo>
                  <a:lnTo>
                    <a:pt x="80378" y="0"/>
                  </a:lnTo>
                  <a:lnTo>
                    <a:pt x="73774" y="76"/>
                  </a:lnTo>
                  <a:lnTo>
                    <a:pt x="29845" y="12128"/>
                  </a:lnTo>
                  <a:lnTo>
                    <a:pt x="4622" y="93497"/>
                  </a:lnTo>
                  <a:lnTo>
                    <a:pt x="0" y="149326"/>
                  </a:lnTo>
                  <a:lnTo>
                    <a:pt x="1778" y="202920"/>
                  </a:lnTo>
                  <a:lnTo>
                    <a:pt x="9969" y="254114"/>
                  </a:lnTo>
                  <a:lnTo>
                    <a:pt x="20929" y="292557"/>
                  </a:lnTo>
                  <a:lnTo>
                    <a:pt x="47599" y="350850"/>
                  </a:lnTo>
                  <a:lnTo>
                    <a:pt x="76606" y="384860"/>
                  </a:lnTo>
                  <a:lnTo>
                    <a:pt x="97269" y="389915"/>
                  </a:lnTo>
                  <a:lnTo>
                    <a:pt x="102984" y="389915"/>
                  </a:lnTo>
                  <a:lnTo>
                    <a:pt x="108572" y="388835"/>
                  </a:lnTo>
                  <a:lnTo>
                    <a:pt x="113868" y="386702"/>
                  </a:lnTo>
                  <a:lnTo>
                    <a:pt x="129260" y="379755"/>
                  </a:lnTo>
                  <a:lnTo>
                    <a:pt x="139877" y="374967"/>
                  </a:lnTo>
                  <a:lnTo>
                    <a:pt x="209130" y="330835"/>
                  </a:lnTo>
                  <a:lnTo>
                    <a:pt x="247408" y="296456"/>
                  </a:lnTo>
                  <a:lnTo>
                    <a:pt x="284797" y="252526"/>
                  </a:lnTo>
                  <a:lnTo>
                    <a:pt x="318833" y="198056"/>
                  </a:lnTo>
                  <a:lnTo>
                    <a:pt x="347027" y="132041"/>
                  </a:lnTo>
                  <a:lnTo>
                    <a:pt x="349402" y="117170"/>
                  </a:lnTo>
                  <a:close/>
                </a:path>
              </a:pathLst>
            </a:custGeom>
            <a:solidFill>
              <a:srgbClr val="3A57A7"/>
            </a:solidFill>
          </p:spPr>
          <p:txBody>
            <a:bodyPr wrap="square" lIns="0" tIns="0" rIns="0" bIns="0" rtlCol="0"/>
            <a:lstStyle/>
            <a:p>
              <a:endParaRPr sz="1224"/>
            </a:p>
          </p:txBody>
        </p:sp>
        <p:pic>
          <p:nvPicPr>
            <p:cNvPr id="38" name="object 38"/>
            <p:cNvPicPr/>
            <p:nvPr/>
          </p:nvPicPr>
          <p:blipFill>
            <a:blip r:embed="rId11" cstate="print"/>
            <a:stretch>
              <a:fillRect/>
            </a:stretch>
          </p:blipFill>
          <p:spPr>
            <a:xfrm>
              <a:off x="-539636" y="2120005"/>
              <a:ext cx="141858" cy="67224"/>
            </a:xfrm>
            <a:prstGeom prst="rect">
              <a:avLst/>
            </a:prstGeom>
          </p:spPr>
        </p:pic>
      </p:grpSp>
      <p:sp>
        <p:nvSpPr>
          <p:cNvPr id="39" name="object 39"/>
          <p:cNvSpPr txBox="1"/>
          <p:nvPr/>
        </p:nvSpPr>
        <p:spPr>
          <a:xfrm>
            <a:off x="858000" y="3489155"/>
            <a:ext cx="2573725" cy="224165"/>
          </a:xfrm>
          <a:prstGeom prst="rect">
            <a:avLst/>
          </a:prstGeom>
        </p:spPr>
        <p:txBody>
          <a:bodyPr vert="horz" wrap="square" lIns="0" tIns="8637" rIns="0" bIns="0" rtlCol="0">
            <a:spAutoFit/>
          </a:bodyPr>
          <a:lstStyle/>
          <a:p>
            <a:pPr marL="8637" algn="ctr">
              <a:spcBef>
                <a:spcPts val="68"/>
              </a:spcBef>
            </a:pPr>
            <a:r>
              <a:rPr lang="en-US" sz="1400" dirty="0" err="1">
                <a:solidFill>
                  <a:srgbClr val="231F20"/>
                </a:solidFill>
                <a:latin typeface="Arial"/>
                <a:cs typeface="Arial"/>
              </a:rPr>
              <a:t>Systèmes</a:t>
            </a:r>
            <a:r>
              <a:rPr lang="en-US" sz="1400" dirty="0">
                <a:solidFill>
                  <a:srgbClr val="231F20"/>
                </a:solidFill>
                <a:latin typeface="Arial"/>
                <a:cs typeface="Arial"/>
              </a:rPr>
              <a:t> </a:t>
            </a:r>
            <a:r>
              <a:rPr sz="1400" dirty="0" err="1">
                <a:solidFill>
                  <a:srgbClr val="231F20"/>
                </a:solidFill>
                <a:latin typeface="Arial"/>
                <a:cs typeface="Arial"/>
              </a:rPr>
              <a:t>Recomm</a:t>
            </a:r>
            <a:r>
              <a:rPr lang="en-US" sz="1400" dirty="0" err="1">
                <a:solidFill>
                  <a:srgbClr val="231F20"/>
                </a:solidFill>
                <a:latin typeface="Arial"/>
                <a:cs typeface="Arial"/>
              </a:rPr>
              <a:t>andés</a:t>
            </a:r>
            <a:endParaRPr sz="1400" dirty="0">
              <a:latin typeface="Arial"/>
              <a:cs typeface="Arial"/>
            </a:endParaRPr>
          </a:p>
        </p:txBody>
      </p:sp>
      <p:pic>
        <p:nvPicPr>
          <p:cNvPr id="41" name="object 41"/>
          <p:cNvPicPr/>
          <p:nvPr/>
        </p:nvPicPr>
        <p:blipFill>
          <a:blip r:embed="rId12" cstate="print"/>
          <a:stretch>
            <a:fillRect/>
          </a:stretch>
        </p:blipFill>
        <p:spPr>
          <a:xfrm>
            <a:off x="3841868" y="6039815"/>
            <a:ext cx="1147178" cy="708979"/>
          </a:xfrm>
          <a:prstGeom prst="rect">
            <a:avLst/>
          </a:prstGeom>
        </p:spPr>
      </p:pic>
      <p:sp>
        <p:nvSpPr>
          <p:cNvPr id="42" name="object 42"/>
          <p:cNvSpPr txBox="1"/>
          <p:nvPr/>
        </p:nvSpPr>
        <p:spPr>
          <a:xfrm>
            <a:off x="1286630"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30</a:t>
            </a:r>
            <a:endParaRPr sz="612">
              <a:latin typeface="Arial"/>
              <a:cs typeface="Arial"/>
            </a:endParaRPr>
          </a:p>
        </p:txBody>
      </p:sp>
      <p:sp>
        <p:nvSpPr>
          <p:cNvPr id="43" name="object 43"/>
          <p:cNvSpPr txBox="1"/>
          <p:nvPr/>
        </p:nvSpPr>
        <p:spPr>
          <a:xfrm>
            <a:off x="10809559"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31</a:t>
            </a:r>
            <a:endParaRPr sz="612">
              <a:latin typeface="Arial"/>
              <a:cs typeface="Arial"/>
            </a:endParaRPr>
          </a:p>
        </p:txBody>
      </p:sp>
      <p:sp>
        <p:nvSpPr>
          <p:cNvPr id="44" name="object 12">
            <a:extLst>
              <a:ext uri="{FF2B5EF4-FFF2-40B4-BE49-F238E27FC236}">
                <a16:creationId xmlns:a16="http://schemas.microsoft.com/office/drawing/2014/main" id="{92D620B1-8631-DA4B-8A65-C968D3367730}"/>
              </a:ext>
            </a:extLst>
          </p:cNvPr>
          <p:cNvSpPr txBox="1"/>
          <p:nvPr/>
        </p:nvSpPr>
        <p:spPr>
          <a:xfrm>
            <a:off x="2053867" y="5944712"/>
            <a:ext cx="1940511" cy="932051"/>
          </a:xfrm>
          <a:prstGeom prst="rect">
            <a:avLst/>
          </a:prstGeom>
        </p:spPr>
        <p:txBody>
          <a:bodyPr vert="horz" wrap="square" lIns="0" tIns="8637" rIns="0" bIns="0" rtlCol="0">
            <a:spAutoFit/>
          </a:bodyPr>
          <a:lstStyle/>
          <a:p>
            <a:pPr marL="8637">
              <a:lnSpc>
                <a:spcPts val="775"/>
              </a:lnSpc>
            </a:pPr>
            <a:r>
              <a:rPr lang="fr-FR" sz="800" b="0" i="0" dirty="0">
                <a:solidFill>
                  <a:srgbClr val="000000"/>
                </a:solidFill>
                <a:effectLst/>
                <a:latin typeface="Arial" panose="020B0604020202020204" pitchFamily="34" charset="0"/>
                <a:cs typeface="Arial" panose="020B0604020202020204" pitchFamily="34" charset="0"/>
              </a:rPr>
              <a:t>Composée des modules Main, Bass, </a:t>
            </a:r>
            <a:r>
              <a:rPr lang="fr-FR" sz="800" b="0" i="0" dirty="0" err="1">
                <a:solidFill>
                  <a:srgbClr val="000000"/>
                </a:solidFill>
                <a:effectLst/>
                <a:latin typeface="Arial" panose="020B0604020202020204" pitchFamily="34" charset="0"/>
                <a:cs typeface="Arial" panose="020B0604020202020204" pitchFamily="34" charset="0"/>
              </a:rPr>
              <a:t>Sub</a:t>
            </a:r>
            <a:r>
              <a:rPr lang="fr-FR" sz="800" b="0" i="0" dirty="0">
                <a:solidFill>
                  <a:srgbClr val="000000"/>
                </a:solidFill>
                <a:effectLst/>
                <a:latin typeface="Arial" panose="020B0604020202020204" pitchFamily="34" charset="0"/>
                <a:cs typeface="Arial" panose="020B0604020202020204" pitchFamily="34" charset="0"/>
              </a:rPr>
              <a:t> et Omni de largeur identique, d’une philosophie vraiment modulaire, la Série STM s’utilise avec des solutions</a:t>
            </a:r>
            <a:r>
              <a:rPr lang="fr-FR" sz="800" dirty="0">
                <a:solidFill>
                  <a:srgbClr val="000000"/>
                </a:solidFill>
                <a:latin typeface="Arial" panose="020B0604020202020204" pitchFamily="34" charset="0"/>
                <a:cs typeface="Arial" panose="020B0604020202020204" pitchFamily="34" charset="0"/>
              </a:rPr>
              <a:t> </a:t>
            </a:r>
            <a:r>
              <a:rPr lang="fr-FR" sz="800" b="0" i="0" dirty="0">
                <a:solidFill>
                  <a:srgbClr val="000000"/>
                </a:solidFill>
                <a:effectLst/>
                <a:latin typeface="Arial" panose="020B0604020202020204" pitchFamily="34" charset="0"/>
                <a:cs typeface="Arial" panose="020B0604020202020204" pitchFamily="34" charset="0"/>
              </a:rPr>
              <a:t>d’amplification en réseau ‘Plug and Play’ facilitant la configuration et l’installation d’un système de sonorisation parfait, quelle que soit l’envergure de l’événement</a:t>
            </a:r>
            <a:r>
              <a:rPr lang="fr-FR" sz="800" dirty="0">
                <a:latin typeface="Arial" panose="020B0604020202020204" pitchFamily="34" charset="0"/>
                <a:cs typeface="Arial" panose="020B0604020202020204" pitchFamily="34" charset="0"/>
              </a:rPr>
              <a:t> </a:t>
            </a:r>
            <a:br>
              <a:rPr lang="fr-FR" sz="800" dirty="0"/>
            </a:br>
            <a:endParaRPr sz="800" dirty="0">
              <a:latin typeface="Arial"/>
              <a:cs typeface="Arial"/>
            </a:endParaRPr>
          </a:p>
        </p:txBody>
      </p:sp>
      <p:pic>
        <p:nvPicPr>
          <p:cNvPr id="45" name="Image 44">
            <a:extLst>
              <a:ext uri="{FF2B5EF4-FFF2-40B4-BE49-F238E27FC236}">
                <a16:creationId xmlns:a16="http://schemas.microsoft.com/office/drawing/2014/main" id="{2D74136E-AEEF-AA4C-9004-9A3325FAE692}"/>
              </a:ext>
            </a:extLst>
          </p:cNvPr>
          <p:cNvPicPr>
            <a:picLocks noChangeAspect="1"/>
          </p:cNvPicPr>
          <p:nvPr/>
        </p:nvPicPr>
        <p:blipFill>
          <a:blip r:embed="rId13"/>
          <a:stretch>
            <a:fillRect/>
          </a:stretch>
        </p:blipFill>
        <p:spPr>
          <a:xfrm>
            <a:off x="557275" y="4042024"/>
            <a:ext cx="821342" cy="296485"/>
          </a:xfrm>
          <a:prstGeom prst="rect">
            <a:avLst/>
          </a:prstGeom>
        </p:spPr>
      </p:pic>
      <p:pic>
        <p:nvPicPr>
          <p:cNvPr id="46" name="Image 45">
            <a:extLst>
              <a:ext uri="{FF2B5EF4-FFF2-40B4-BE49-F238E27FC236}">
                <a16:creationId xmlns:a16="http://schemas.microsoft.com/office/drawing/2014/main" id="{690EB117-12F3-5C41-A4FA-04A9BEC1142E}"/>
              </a:ext>
            </a:extLst>
          </p:cNvPr>
          <p:cNvPicPr>
            <a:picLocks noChangeAspect="1"/>
          </p:cNvPicPr>
          <p:nvPr/>
        </p:nvPicPr>
        <p:blipFill>
          <a:blip r:embed="rId14"/>
          <a:stretch>
            <a:fillRect/>
          </a:stretch>
        </p:blipFill>
        <p:spPr>
          <a:xfrm>
            <a:off x="557275" y="4637723"/>
            <a:ext cx="744107" cy="247074"/>
          </a:xfrm>
          <a:prstGeom prst="rect">
            <a:avLst/>
          </a:prstGeom>
        </p:spPr>
      </p:pic>
      <p:pic>
        <p:nvPicPr>
          <p:cNvPr id="47" name="Image 46">
            <a:extLst>
              <a:ext uri="{FF2B5EF4-FFF2-40B4-BE49-F238E27FC236}">
                <a16:creationId xmlns:a16="http://schemas.microsoft.com/office/drawing/2014/main" id="{686350A3-EBE8-DE40-A1DF-CF05F764566C}"/>
              </a:ext>
            </a:extLst>
          </p:cNvPr>
          <p:cNvPicPr>
            <a:picLocks noChangeAspect="1"/>
          </p:cNvPicPr>
          <p:nvPr/>
        </p:nvPicPr>
        <p:blipFill>
          <a:blip r:embed="rId15"/>
          <a:stretch>
            <a:fillRect/>
          </a:stretch>
        </p:blipFill>
        <p:spPr>
          <a:xfrm>
            <a:off x="619231" y="5294439"/>
            <a:ext cx="622662" cy="494572"/>
          </a:xfrm>
          <a:prstGeom prst="rect">
            <a:avLst/>
          </a:prstGeom>
        </p:spPr>
      </p:pic>
      <p:pic>
        <p:nvPicPr>
          <p:cNvPr id="48" name="Image 47">
            <a:extLst>
              <a:ext uri="{FF2B5EF4-FFF2-40B4-BE49-F238E27FC236}">
                <a16:creationId xmlns:a16="http://schemas.microsoft.com/office/drawing/2014/main" id="{56AA4F21-D2E1-1D40-BE41-600E0C89F957}"/>
              </a:ext>
            </a:extLst>
          </p:cNvPr>
          <p:cNvPicPr>
            <a:picLocks noChangeAspect="1"/>
          </p:cNvPicPr>
          <p:nvPr/>
        </p:nvPicPr>
        <p:blipFill>
          <a:blip r:embed="rId16"/>
          <a:stretch>
            <a:fillRect/>
          </a:stretch>
        </p:blipFill>
        <p:spPr>
          <a:xfrm>
            <a:off x="557275" y="6270767"/>
            <a:ext cx="721565" cy="247073"/>
          </a:xfrm>
          <a:prstGeom prst="rect">
            <a:avLst/>
          </a:prstGeom>
        </p:spPr>
      </p:pic>
      <p:sp>
        <p:nvSpPr>
          <p:cNvPr id="49" name="Title 1">
            <a:extLst>
              <a:ext uri="{FF2B5EF4-FFF2-40B4-BE49-F238E27FC236}">
                <a16:creationId xmlns:a16="http://schemas.microsoft.com/office/drawing/2014/main" id="{A4571CD3-8070-D14A-8554-40F51224EFCB}"/>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pic>
        <p:nvPicPr>
          <p:cNvPr id="40" name="Image 39" descr="Une image contenant personne, blanc&#10;&#10;Description générée automatiquement">
            <a:extLst>
              <a:ext uri="{FF2B5EF4-FFF2-40B4-BE49-F238E27FC236}">
                <a16:creationId xmlns:a16="http://schemas.microsoft.com/office/drawing/2014/main" id="{CE2A5000-65E7-4CE7-A90B-77061E659263}"/>
              </a:ext>
            </a:extLst>
          </p:cNvPr>
          <p:cNvPicPr>
            <a:picLocks noChangeAspect="1"/>
          </p:cNvPicPr>
          <p:nvPr/>
        </p:nvPicPr>
        <p:blipFill>
          <a:blip r:embed="rId17"/>
          <a:stretch>
            <a:fillRect/>
          </a:stretch>
        </p:blipFill>
        <p:spPr>
          <a:xfrm>
            <a:off x="5137200" y="3476104"/>
            <a:ext cx="226574" cy="1023628"/>
          </a:xfrm>
          <a:prstGeom prst="rect">
            <a:avLst/>
          </a:prstGeom>
        </p:spPr>
      </p:pic>
    </p:spTree>
    <p:extLst>
      <p:ext uri="{BB962C8B-B14F-4D97-AF65-F5344CB8AC3E}">
        <p14:creationId xmlns:p14="http://schemas.microsoft.com/office/powerpoint/2010/main" val="126242988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98053" y="923986"/>
            <a:ext cx="7744779" cy="5931358"/>
            <a:chOff x="0" y="972007"/>
            <a:chExt cx="11628005" cy="8751011"/>
          </a:xfrm>
        </p:grpSpPr>
        <p:sp>
          <p:nvSpPr>
            <p:cNvPr id="3" name="object 3"/>
            <p:cNvSpPr/>
            <p:nvPr/>
          </p:nvSpPr>
          <p:spPr>
            <a:xfrm>
              <a:off x="0" y="5410461"/>
              <a:ext cx="5736590" cy="4309774"/>
            </a:xfrm>
            <a:custGeom>
              <a:avLst/>
              <a:gdLst/>
              <a:ahLst/>
              <a:cxnLst/>
              <a:rect l="l" t="t" r="r" b="b"/>
              <a:pathLst>
                <a:path w="5736590" h="3411220">
                  <a:moveTo>
                    <a:pt x="5735993" y="0"/>
                  </a:moveTo>
                  <a:lnTo>
                    <a:pt x="0" y="0"/>
                  </a:lnTo>
                  <a:lnTo>
                    <a:pt x="0" y="3410991"/>
                  </a:lnTo>
                  <a:lnTo>
                    <a:pt x="5735993" y="3410991"/>
                  </a:lnTo>
                  <a:lnTo>
                    <a:pt x="5735993" y="0"/>
                  </a:lnTo>
                  <a:close/>
                </a:path>
              </a:pathLst>
            </a:custGeom>
            <a:solidFill>
              <a:srgbClr val="F1F2F2"/>
            </a:solidFill>
          </p:spPr>
          <p:txBody>
            <a:bodyPr wrap="square" lIns="0" tIns="0" rIns="0" bIns="0" rtlCol="0"/>
            <a:lstStyle/>
            <a:p>
              <a:endParaRPr sz="1224" dirty="0"/>
            </a:p>
          </p:txBody>
        </p:sp>
        <p:sp>
          <p:nvSpPr>
            <p:cNvPr id="4" name="object 4"/>
            <p:cNvSpPr/>
            <p:nvPr/>
          </p:nvSpPr>
          <p:spPr>
            <a:xfrm>
              <a:off x="0" y="7271918"/>
              <a:ext cx="5327650" cy="1130300"/>
            </a:xfrm>
            <a:custGeom>
              <a:avLst/>
              <a:gdLst/>
              <a:ahLst/>
              <a:cxnLst/>
              <a:rect l="l" t="t" r="r" b="b"/>
              <a:pathLst>
                <a:path w="5327650" h="1130300">
                  <a:moveTo>
                    <a:pt x="5327154" y="1104290"/>
                  </a:moveTo>
                  <a:lnTo>
                    <a:pt x="0" y="1104290"/>
                  </a:lnTo>
                  <a:lnTo>
                    <a:pt x="0" y="1129690"/>
                  </a:lnTo>
                  <a:lnTo>
                    <a:pt x="5327154" y="1129690"/>
                  </a:lnTo>
                  <a:lnTo>
                    <a:pt x="5327154" y="1104290"/>
                  </a:lnTo>
                  <a:close/>
                </a:path>
                <a:path w="5327650" h="1130300">
                  <a:moveTo>
                    <a:pt x="5327154" y="0"/>
                  </a:moveTo>
                  <a:lnTo>
                    <a:pt x="0" y="0"/>
                  </a:lnTo>
                  <a:lnTo>
                    <a:pt x="0" y="25400"/>
                  </a:lnTo>
                  <a:lnTo>
                    <a:pt x="5327154" y="25400"/>
                  </a:lnTo>
                  <a:lnTo>
                    <a:pt x="5327154" y="0"/>
                  </a:lnTo>
                  <a:close/>
                </a:path>
              </a:pathLst>
            </a:custGeom>
            <a:solidFill>
              <a:srgbClr val="FFFFFF"/>
            </a:solidFill>
          </p:spPr>
          <p:txBody>
            <a:bodyPr wrap="square" lIns="0" tIns="0" rIns="0" bIns="0" rtlCol="0"/>
            <a:lstStyle/>
            <a:p>
              <a:endParaRPr sz="1224"/>
            </a:p>
          </p:txBody>
        </p:sp>
        <p:pic>
          <p:nvPicPr>
            <p:cNvPr id="5" name="object 5"/>
            <p:cNvPicPr/>
            <p:nvPr/>
          </p:nvPicPr>
          <p:blipFill>
            <a:blip r:embed="rId2" cstate="print"/>
            <a:stretch>
              <a:fillRect/>
            </a:stretch>
          </p:blipFill>
          <p:spPr>
            <a:xfrm>
              <a:off x="4224006" y="972007"/>
              <a:ext cx="7403999" cy="8751011"/>
            </a:xfrm>
            <a:prstGeom prst="rect">
              <a:avLst/>
            </a:prstGeom>
          </p:spPr>
        </p:pic>
      </p:grpSp>
      <p:sp>
        <p:nvSpPr>
          <p:cNvPr id="6" name="object 6"/>
          <p:cNvSpPr txBox="1"/>
          <p:nvPr/>
        </p:nvSpPr>
        <p:spPr>
          <a:xfrm>
            <a:off x="1254805" y="326849"/>
            <a:ext cx="606769" cy="134269"/>
          </a:xfrm>
          <a:prstGeom prst="rect">
            <a:avLst/>
          </a:prstGeom>
        </p:spPr>
        <p:txBody>
          <a:bodyPr vert="horz" wrap="square" lIns="0" tIns="8637" rIns="0" bIns="0" rtlCol="0">
            <a:spAutoFit/>
          </a:bodyPr>
          <a:lstStyle/>
          <a:p>
            <a:pPr marL="8637">
              <a:spcBef>
                <a:spcPts val="68"/>
              </a:spcBef>
            </a:pPr>
            <a:r>
              <a:rPr sz="816" spc="-105" dirty="0">
                <a:solidFill>
                  <a:srgbClr val="FFFFFF"/>
                </a:solidFill>
                <a:latin typeface="Arial"/>
                <a:cs typeface="Arial"/>
              </a:rPr>
              <a:t>Globa</a:t>
            </a:r>
            <a:r>
              <a:rPr sz="816" spc="-37" dirty="0">
                <a:solidFill>
                  <a:srgbClr val="FFFFFF"/>
                </a:solidFill>
                <a:latin typeface="Arial"/>
                <a:cs typeface="Arial"/>
              </a:rPr>
              <a:t>l</a:t>
            </a:r>
            <a:r>
              <a:rPr sz="816" spc="-58" dirty="0">
                <a:solidFill>
                  <a:srgbClr val="FFFFFF"/>
                </a:solidFill>
                <a:latin typeface="Arial"/>
                <a:cs typeface="Arial"/>
              </a:rPr>
              <a:t> </a:t>
            </a:r>
            <a:r>
              <a:rPr sz="816" spc="-82" dirty="0">
                <a:solidFill>
                  <a:srgbClr val="FFFFFF"/>
                </a:solidFill>
                <a:latin typeface="Arial"/>
                <a:cs typeface="Arial"/>
              </a:rPr>
              <a:t>Solutions</a:t>
            </a:r>
            <a:endParaRPr sz="816">
              <a:latin typeface="Arial"/>
              <a:cs typeface="Arial"/>
            </a:endParaRPr>
          </a:p>
        </p:txBody>
      </p:sp>
      <p:sp>
        <p:nvSpPr>
          <p:cNvPr id="8" name="object 8"/>
          <p:cNvSpPr txBox="1">
            <a:spLocks noGrp="1"/>
          </p:cNvSpPr>
          <p:nvPr>
            <p:ph type="title"/>
          </p:nvPr>
        </p:nvSpPr>
        <p:spPr>
          <a:xfrm>
            <a:off x="2028061" y="1234311"/>
            <a:ext cx="2098848" cy="846002"/>
          </a:xfrm>
          <a:prstGeom prst="rect">
            <a:avLst/>
          </a:prstGeom>
        </p:spPr>
        <p:txBody>
          <a:bodyPr vert="horz" wrap="square" lIns="0" tIns="8637" rIns="0" bIns="0" rtlCol="0" anchor="ctr">
            <a:spAutoFit/>
          </a:bodyPr>
          <a:lstStyle/>
          <a:p>
            <a:pPr marL="8637" algn="ctr">
              <a:lnSpc>
                <a:spcPct val="100000"/>
              </a:lnSpc>
              <a:spcBef>
                <a:spcPts val="68"/>
              </a:spcBef>
            </a:pPr>
            <a:r>
              <a:rPr sz="5441" dirty="0">
                <a:latin typeface="Arial" panose="020B0604020202020204" pitchFamily="34" charset="0"/>
                <a:cs typeface="Arial" panose="020B0604020202020204" pitchFamily="34" charset="0"/>
              </a:rPr>
              <a:t>Clubs</a:t>
            </a:r>
          </a:p>
        </p:txBody>
      </p:sp>
      <p:sp>
        <p:nvSpPr>
          <p:cNvPr id="9" name="object 9"/>
          <p:cNvSpPr txBox="1"/>
          <p:nvPr/>
        </p:nvSpPr>
        <p:spPr>
          <a:xfrm>
            <a:off x="375947" y="2091526"/>
            <a:ext cx="5405782" cy="1270605"/>
          </a:xfrm>
          <a:prstGeom prst="rect">
            <a:avLst/>
          </a:prstGeom>
        </p:spPr>
        <p:txBody>
          <a:bodyPr vert="horz" wrap="square" lIns="0" tIns="8637" rIns="0" bIns="0" rtlCol="0">
            <a:spAutoFit/>
          </a:bodyPr>
          <a:lstStyle/>
          <a:p>
            <a:pPr marL="8637" algn="ctr"/>
            <a:r>
              <a:rPr lang="fr-FR" sz="1800" b="0" i="0" dirty="0">
                <a:solidFill>
                  <a:srgbClr val="000000"/>
                </a:solidFill>
                <a:effectLst/>
                <a:latin typeface="HelveticaNeueLTPro-LtCn"/>
              </a:rPr>
              <a:t>Vibrez au rythme du son</a:t>
            </a:r>
            <a:r>
              <a:rPr lang="fr-FR" sz="900" dirty="0"/>
              <a:t> </a:t>
            </a:r>
            <a:br>
              <a:rPr lang="fr-FR" sz="900" dirty="0"/>
            </a:br>
            <a:r>
              <a:rPr lang="fr-FR" sz="1100" b="0" i="0" dirty="0">
                <a:solidFill>
                  <a:srgbClr val="000000"/>
                </a:solidFill>
                <a:effectLst/>
                <a:latin typeface="Arial" panose="020B0604020202020204" pitchFamily="34" charset="0"/>
                <a:cs typeface="Arial" panose="020B0604020202020204" pitchFamily="34" charset="0"/>
              </a:rPr>
              <a:t>Rien de surprenant à découvrir des systèmes NEXO pour faire vivre les dancefloors du monde entier. Grâce à des enceintes compactes, d’une bande passante étendue et de puissance admissible élevée, les night clubs bénéficient d’un son de haute qualité, quelle que soit leur taille, et les caractéristiques de directivité maîtrisée des produits NEXO aident à respecter les réglementations d’émergence sonore en vigueur.</a:t>
            </a:r>
            <a:r>
              <a:rPr lang="fr-FR" sz="1100" dirty="0">
                <a:latin typeface="Arial" panose="020B0604020202020204" pitchFamily="34" charset="0"/>
                <a:cs typeface="Arial" panose="020B0604020202020204" pitchFamily="34" charset="0"/>
              </a:rPr>
              <a:t> </a:t>
            </a:r>
            <a:br>
              <a:rPr lang="fr-FR" sz="900" dirty="0"/>
            </a:br>
            <a:endParaRPr sz="900" dirty="0">
              <a:latin typeface="Arial"/>
              <a:cs typeface="Arial"/>
            </a:endParaRPr>
          </a:p>
        </p:txBody>
      </p:sp>
      <p:sp>
        <p:nvSpPr>
          <p:cNvPr id="10" name="object 10"/>
          <p:cNvSpPr txBox="1"/>
          <p:nvPr/>
        </p:nvSpPr>
        <p:spPr>
          <a:xfrm>
            <a:off x="2078697" y="4026650"/>
            <a:ext cx="2609613" cy="521682"/>
          </a:xfrm>
          <a:prstGeom prst="rect">
            <a:avLst/>
          </a:prstGeom>
        </p:spPr>
        <p:txBody>
          <a:bodyPr vert="horz" wrap="square" lIns="0" tIns="8637" rIns="0" bIns="0" rtlCol="0">
            <a:spAutoFit/>
          </a:bodyPr>
          <a:lstStyle/>
          <a:p>
            <a:pPr marL="8637">
              <a:lnSpc>
                <a:spcPts val="775"/>
              </a:lnSpc>
            </a:pPr>
            <a:r>
              <a:rPr lang="fr-FR" sz="700" b="0" i="0" dirty="0">
                <a:solidFill>
                  <a:srgbClr val="000000"/>
                </a:solidFill>
                <a:effectLst/>
                <a:latin typeface="Arial" panose="020B0604020202020204" pitchFamily="34" charset="0"/>
                <a:cs typeface="Arial" panose="020B0604020202020204" pitchFamily="34" charset="0"/>
              </a:rPr>
              <a:t>Compactes, puissantes, d’une polyvalence unique – grâce à un système ingénieur permettant de faire varier la dispersion dans les aigues, la Série P+ est idéale pour configurer des systèmes de clubs assurant un son de haute qualité dans toute la salle.</a:t>
            </a:r>
            <a:r>
              <a:rPr lang="fr-FR" sz="700" dirty="0">
                <a:latin typeface="Arial" panose="020B0604020202020204" pitchFamily="34" charset="0"/>
                <a:cs typeface="Arial" panose="020B0604020202020204" pitchFamily="34" charset="0"/>
              </a:rPr>
              <a:t> </a:t>
            </a:r>
            <a:br>
              <a:rPr lang="fr-FR" sz="800" dirty="0">
                <a:latin typeface="Arial" panose="020B0604020202020204" pitchFamily="34" charset="0"/>
                <a:cs typeface="Arial" panose="020B0604020202020204" pitchFamily="34" charset="0"/>
              </a:rPr>
            </a:br>
            <a:endParaRPr sz="800" dirty="0">
              <a:latin typeface="Arial" panose="020B0604020202020204" pitchFamily="34" charset="0"/>
              <a:cs typeface="Arial" panose="020B0604020202020204" pitchFamily="34" charset="0"/>
            </a:endParaRPr>
          </a:p>
        </p:txBody>
      </p:sp>
      <p:sp>
        <p:nvSpPr>
          <p:cNvPr id="11" name="object 11"/>
          <p:cNvSpPr txBox="1"/>
          <p:nvPr/>
        </p:nvSpPr>
        <p:spPr>
          <a:xfrm>
            <a:off x="8310362" y="2404394"/>
            <a:ext cx="3411585" cy="643040"/>
          </a:xfrm>
          <a:prstGeom prst="rect">
            <a:avLst/>
          </a:prstGeom>
        </p:spPr>
        <p:txBody>
          <a:bodyPr vert="horz" wrap="square" lIns="0" tIns="31094" rIns="0" bIns="0" rtlCol="0">
            <a:spAutoFit/>
          </a:bodyPr>
          <a:lstStyle/>
          <a:p>
            <a:pPr marL="1132346" algn="r">
              <a:spcBef>
                <a:spcPts val="245"/>
              </a:spcBef>
            </a:pPr>
            <a:r>
              <a:rPr sz="1088" dirty="0">
                <a:solidFill>
                  <a:srgbClr val="231F20"/>
                </a:solidFill>
                <a:latin typeface="Arial"/>
                <a:cs typeface="Arial"/>
              </a:rPr>
              <a:t>V Livehouse, Chin</a:t>
            </a:r>
            <a:r>
              <a:rPr lang="en-US" sz="1088" dirty="0">
                <a:solidFill>
                  <a:srgbClr val="231F20"/>
                </a:solidFill>
                <a:latin typeface="Arial"/>
                <a:cs typeface="Arial"/>
              </a:rPr>
              <a:t>e</a:t>
            </a:r>
            <a:endParaRPr lang="fr-FR" sz="1088" dirty="0">
              <a:latin typeface="Arial"/>
              <a:cs typeface="Arial"/>
            </a:endParaRPr>
          </a:p>
          <a:p>
            <a:pPr marL="1132346" algn="r">
              <a:spcBef>
                <a:spcPts val="245"/>
              </a:spcBef>
            </a:pPr>
            <a:r>
              <a:rPr lang="fr-FR" sz="680" b="0" i="0" dirty="0">
                <a:solidFill>
                  <a:srgbClr val="000000"/>
                </a:solidFill>
                <a:effectLst/>
                <a:latin typeface="Arial" panose="020B0604020202020204" pitchFamily="34" charset="0"/>
                <a:cs typeface="Arial" panose="020B0604020202020204" pitchFamily="34" charset="0"/>
              </a:rPr>
              <a:t>Des caissons LS18 complètent un système principal STM et des enceintes Série PS en front </a:t>
            </a:r>
            <a:r>
              <a:rPr lang="fr-FR" sz="680" b="0" i="0" dirty="0" err="1">
                <a:solidFill>
                  <a:srgbClr val="000000"/>
                </a:solidFill>
                <a:effectLst/>
                <a:latin typeface="Arial" panose="020B0604020202020204" pitchFamily="34" charset="0"/>
                <a:cs typeface="Arial" panose="020B0604020202020204" pitchFamily="34" charset="0"/>
              </a:rPr>
              <a:t>fill</a:t>
            </a:r>
            <a:r>
              <a:rPr lang="fr-FR" sz="680" b="0" i="0" dirty="0">
                <a:solidFill>
                  <a:srgbClr val="000000"/>
                </a:solidFill>
                <a:effectLst/>
                <a:latin typeface="Arial" panose="020B0604020202020204" pitchFamily="34" charset="0"/>
                <a:cs typeface="Arial" panose="020B0604020202020204" pitchFamily="34" charset="0"/>
              </a:rPr>
              <a:t> et retours de scène dans ce club de </a:t>
            </a:r>
            <a:r>
              <a:rPr lang="fr-FR" sz="680" b="0" i="0" dirty="0" err="1">
                <a:solidFill>
                  <a:srgbClr val="000000"/>
                </a:solidFill>
                <a:effectLst/>
                <a:latin typeface="Arial" panose="020B0604020202020204" pitchFamily="34" charset="0"/>
                <a:cs typeface="Arial" panose="020B0604020202020204" pitchFamily="34" charset="0"/>
              </a:rPr>
              <a:t>Shanghaï</a:t>
            </a:r>
            <a:r>
              <a:rPr lang="fr-FR" sz="680" dirty="0">
                <a:latin typeface="Arial" panose="020B0604020202020204" pitchFamily="34" charset="0"/>
                <a:cs typeface="Arial" panose="020B0604020202020204" pitchFamily="34" charset="0"/>
              </a:rPr>
              <a:t> </a:t>
            </a:r>
            <a:br>
              <a:rPr lang="fr-FR" sz="680" dirty="0">
                <a:latin typeface="Arial" panose="020B0604020202020204" pitchFamily="34" charset="0"/>
                <a:cs typeface="Arial" panose="020B0604020202020204" pitchFamily="34" charset="0"/>
              </a:rPr>
            </a:br>
            <a:r>
              <a:rPr sz="680" dirty="0">
                <a:solidFill>
                  <a:srgbClr val="231F20"/>
                </a:solidFill>
                <a:latin typeface="Arial"/>
                <a:cs typeface="Arial"/>
              </a:rPr>
              <a:t>.</a:t>
            </a:r>
            <a:endParaRPr sz="680" dirty="0">
              <a:latin typeface="Arial"/>
              <a:cs typeface="Arial"/>
            </a:endParaRPr>
          </a:p>
        </p:txBody>
      </p:sp>
      <p:sp>
        <p:nvSpPr>
          <p:cNvPr id="12" name="object 12"/>
          <p:cNvSpPr txBox="1"/>
          <p:nvPr/>
        </p:nvSpPr>
        <p:spPr>
          <a:xfrm>
            <a:off x="7353989" y="6163435"/>
            <a:ext cx="4367958" cy="747684"/>
          </a:xfrm>
          <a:prstGeom prst="rect">
            <a:avLst/>
          </a:prstGeom>
        </p:spPr>
        <p:txBody>
          <a:bodyPr vert="horz" wrap="square" lIns="0" tIns="31094" rIns="0" bIns="0" rtlCol="0">
            <a:spAutoFit/>
          </a:bodyPr>
          <a:lstStyle/>
          <a:p>
            <a:pPr marL="1533115" algn="r">
              <a:spcBef>
                <a:spcPts val="245"/>
              </a:spcBef>
            </a:pPr>
            <a:r>
              <a:rPr sz="1088" dirty="0">
                <a:solidFill>
                  <a:srgbClr val="231F20"/>
                </a:solidFill>
                <a:latin typeface="Arial"/>
                <a:cs typeface="Arial"/>
              </a:rPr>
              <a:t>Jolly Joker Vadistanbul, </a:t>
            </a:r>
            <a:r>
              <a:rPr sz="1088" dirty="0" err="1">
                <a:solidFill>
                  <a:srgbClr val="231F20"/>
                </a:solidFill>
                <a:latin typeface="Arial"/>
                <a:cs typeface="Arial"/>
              </a:rPr>
              <a:t>Tur</a:t>
            </a:r>
            <a:r>
              <a:rPr lang="en-US" sz="1088" dirty="0" err="1">
                <a:solidFill>
                  <a:srgbClr val="231F20"/>
                </a:solidFill>
                <a:latin typeface="Arial"/>
                <a:cs typeface="Arial"/>
              </a:rPr>
              <a:t>quie</a:t>
            </a:r>
            <a:endParaRPr lang="fr-FR" sz="1088" dirty="0">
              <a:solidFill>
                <a:srgbClr val="231F20"/>
              </a:solidFill>
              <a:latin typeface="Arial"/>
              <a:cs typeface="Arial"/>
            </a:endParaRPr>
          </a:p>
          <a:p>
            <a:pPr marL="1533115" algn="r">
              <a:spcBef>
                <a:spcPts val="245"/>
              </a:spcBef>
            </a:pPr>
            <a:r>
              <a:rPr lang="fr-FR" sz="680" b="0" i="0" dirty="0">
                <a:solidFill>
                  <a:srgbClr val="000000"/>
                </a:solidFill>
                <a:effectLst/>
                <a:latin typeface="Arial" panose="020B0604020202020204" pitchFamily="34" charset="0"/>
                <a:cs typeface="Arial" panose="020B0604020202020204" pitchFamily="34" charset="0"/>
              </a:rPr>
              <a:t>L’un des plus grands night clubs d’Istanbul, appartenant au groupe d’établissements Jolly Joker, le </a:t>
            </a:r>
            <a:r>
              <a:rPr lang="fr-FR" sz="680" b="0" i="0" dirty="0" err="1">
                <a:solidFill>
                  <a:srgbClr val="000000"/>
                </a:solidFill>
                <a:effectLst/>
                <a:latin typeface="Arial" panose="020B0604020202020204" pitchFamily="34" charset="0"/>
                <a:cs typeface="Arial" panose="020B0604020202020204" pitchFamily="34" charset="0"/>
              </a:rPr>
              <a:t>Vadistanbul</a:t>
            </a:r>
            <a:r>
              <a:rPr lang="fr-FR" sz="680" b="0" i="0" dirty="0">
                <a:solidFill>
                  <a:srgbClr val="000000"/>
                </a:solidFill>
                <a:effectLst/>
                <a:latin typeface="Arial" panose="020B0604020202020204" pitchFamily="34" charset="0"/>
                <a:cs typeface="Arial" panose="020B0604020202020204" pitchFamily="34" charset="0"/>
              </a:rPr>
              <a:t> crée un impact majeur dans le monde des spectacles de la ville, grâce un système line </a:t>
            </a:r>
            <a:r>
              <a:rPr lang="fr-FR" sz="680" b="0" i="0" dirty="0" err="1">
                <a:solidFill>
                  <a:srgbClr val="000000"/>
                </a:solidFill>
                <a:effectLst/>
                <a:latin typeface="Arial" panose="020B0604020202020204" pitchFamily="34" charset="0"/>
                <a:cs typeface="Arial" panose="020B0604020202020204" pitchFamily="34" charset="0"/>
              </a:rPr>
              <a:t>array</a:t>
            </a:r>
            <a:r>
              <a:rPr lang="fr-FR" sz="680" dirty="0">
                <a:solidFill>
                  <a:srgbClr val="000000"/>
                </a:solidFill>
                <a:latin typeface="Arial" panose="020B0604020202020204" pitchFamily="34" charset="0"/>
                <a:cs typeface="Arial" panose="020B0604020202020204" pitchFamily="34" charset="0"/>
              </a:rPr>
              <a:t> </a:t>
            </a:r>
            <a:r>
              <a:rPr lang="fr-FR" sz="680" b="0" i="0" dirty="0">
                <a:solidFill>
                  <a:srgbClr val="000000"/>
                </a:solidFill>
                <a:effectLst/>
                <a:latin typeface="Arial" panose="020B0604020202020204" pitchFamily="34" charset="0"/>
                <a:cs typeface="Arial" panose="020B0604020202020204" pitchFamily="34" charset="0"/>
              </a:rPr>
              <a:t>modulaire NEXO STM de haut niveau</a:t>
            </a:r>
            <a:r>
              <a:rPr lang="fr-FR" sz="680" dirty="0">
                <a:latin typeface="Arial" panose="020B0604020202020204" pitchFamily="34" charset="0"/>
                <a:cs typeface="Arial" panose="020B0604020202020204" pitchFamily="34" charset="0"/>
              </a:rPr>
              <a:t> </a:t>
            </a:r>
            <a:br>
              <a:rPr lang="fr-FR" sz="800" dirty="0"/>
            </a:br>
            <a:endParaRPr sz="680" dirty="0">
              <a:latin typeface="Arial"/>
              <a:cs typeface="Arial"/>
            </a:endParaRPr>
          </a:p>
        </p:txBody>
      </p:sp>
      <p:sp>
        <p:nvSpPr>
          <p:cNvPr id="13" name="object 13"/>
          <p:cNvSpPr txBox="1"/>
          <p:nvPr/>
        </p:nvSpPr>
        <p:spPr>
          <a:xfrm>
            <a:off x="7379777" y="4314478"/>
            <a:ext cx="4367957" cy="538396"/>
          </a:xfrm>
          <a:prstGeom prst="rect">
            <a:avLst/>
          </a:prstGeom>
        </p:spPr>
        <p:txBody>
          <a:bodyPr vert="horz" wrap="square" lIns="0" tIns="31094" rIns="0" bIns="0" rtlCol="0">
            <a:spAutoFit/>
          </a:bodyPr>
          <a:lstStyle/>
          <a:p>
            <a:pPr marL="1578461" algn="r">
              <a:spcBef>
                <a:spcPts val="245"/>
              </a:spcBef>
            </a:pPr>
            <a:r>
              <a:rPr sz="1088" dirty="0">
                <a:solidFill>
                  <a:srgbClr val="231F20"/>
                </a:solidFill>
                <a:latin typeface="Arial"/>
                <a:cs typeface="Arial"/>
              </a:rPr>
              <a:t>Crobar, Argentin</a:t>
            </a:r>
            <a:r>
              <a:rPr lang="en-US" sz="1088" dirty="0">
                <a:solidFill>
                  <a:srgbClr val="231F20"/>
                </a:solidFill>
                <a:latin typeface="Arial"/>
                <a:cs typeface="Arial"/>
              </a:rPr>
              <a:t>e</a:t>
            </a:r>
            <a:endParaRPr lang="fr-FR" sz="1088" dirty="0">
              <a:solidFill>
                <a:srgbClr val="231F20"/>
              </a:solidFill>
              <a:latin typeface="Arial"/>
              <a:cs typeface="Arial"/>
            </a:endParaRPr>
          </a:p>
          <a:p>
            <a:pPr marL="1578461" algn="r">
              <a:spcBef>
                <a:spcPts val="245"/>
              </a:spcBef>
            </a:pPr>
            <a:r>
              <a:rPr lang="fr-FR" sz="680" b="0" i="0" dirty="0">
                <a:solidFill>
                  <a:srgbClr val="000000"/>
                </a:solidFill>
                <a:effectLst/>
                <a:latin typeface="Arial" panose="020B0604020202020204" pitchFamily="34" charset="0"/>
                <a:cs typeface="Arial" panose="020B0604020202020204" pitchFamily="34" charset="0"/>
              </a:rPr>
              <a:t>John </a:t>
            </a:r>
            <a:r>
              <a:rPr lang="fr-FR" sz="680" b="0" i="0" dirty="0" err="1">
                <a:solidFill>
                  <a:srgbClr val="000000"/>
                </a:solidFill>
                <a:effectLst/>
                <a:latin typeface="Arial" panose="020B0604020202020204" pitchFamily="34" charset="0"/>
                <a:cs typeface="Arial" panose="020B0604020202020204" pitchFamily="34" charset="0"/>
              </a:rPr>
              <a:t>Digweed</a:t>
            </a:r>
            <a:r>
              <a:rPr lang="fr-FR" sz="680" b="0" i="0" dirty="0">
                <a:solidFill>
                  <a:srgbClr val="000000"/>
                </a:solidFill>
                <a:effectLst/>
                <a:latin typeface="Arial" panose="020B0604020202020204" pitchFamily="34" charset="0"/>
                <a:cs typeface="Arial" panose="020B0604020202020204" pitchFamily="34" charset="0"/>
              </a:rPr>
              <a:t> a utilisé des stacks de STM de triple largeur posés au sol pour créer un son impressionnant au Crobar, à Buenos Aires</a:t>
            </a:r>
            <a:r>
              <a:rPr lang="fr-FR" sz="680" dirty="0">
                <a:latin typeface="Arial" panose="020B0604020202020204" pitchFamily="34" charset="0"/>
                <a:cs typeface="Arial" panose="020B0604020202020204" pitchFamily="34" charset="0"/>
              </a:rPr>
              <a:t> </a:t>
            </a:r>
            <a:br>
              <a:rPr lang="fr-FR" sz="680" dirty="0">
                <a:latin typeface="Arial" panose="020B0604020202020204" pitchFamily="34" charset="0"/>
                <a:cs typeface="Arial" panose="020B0604020202020204" pitchFamily="34" charset="0"/>
              </a:rPr>
            </a:br>
            <a:endParaRPr sz="680" dirty="0">
              <a:latin typeface="Arial" panose="020B0604020202020204" pitchFamily="34" charset="0"/>
              <a:cs typeface="Arial" panose="020B0604020202020204" pitchFamily="34" charset="0"/>
            </a:endParaRPr>
          </a:p>
        </p:txBody>
      </p:sp>
      <p:sp>
        <p:nvSpPr>
          <p:cNvPr id="14" name="object 14"/>
          <p:cNvSpPr txBox="1"/>
          <p:nvPr/>
        </p:nvSpPr>
        <p:spPr>
          <a:xfrm>
            <a:off x="10831580" y="4700468"/>
            <a:ext cx="1201747" cy="113365"/>
          </a:xfrm>
          <a:prstGeom prst="rect">
            <a:avLst/>
          </a:prstGeom>
        </p:spPr>
        <p:txBody>
          <a:bodyPr vert="horz" wrap="square" lIns="0" tIns="8637" rIns="0" bIns="0" rtlCol="0">
            <a:spAutoFit/>
          </a:bodyPr>
          <a:lstStyle/>
          <a:p>
            <a:pPr marL="8637">
              <a:spcBef>
                <a:spcPts val="68"/>
              </a:spcBef>
            </a:pPr>
            <a:r>
              <a:rPr sz="680" spc="-65" dirty="0">
                <a:solidFill>
                  <a:srgbClr val="231F20"/>
                </a:solidFill>
                <a:latin typeface="Arial"/>
                <a:cs typeface="Arial"/>
              </a:rPr>
              <a:t>.</a:t>
            </a:r>
            <a:endParaRPr sz="680" dirty="0">
              <a:latin typeface="Arial"/>
              <a:cs typeface="Arial"/>
            </a:endParaRPr>
          </a:p>
        </p:txBody>
      </p:sp>
      <p:grpSp>
        <p:nvGrpSpPr>
          <p:cNvPr id="15" name="object 15"/>
          <p:cNvGrpSpPr/>
          <p:nvPr/>
        </p:nvGrpSpPr>
        <p:grpSpPr>
          <a:xfrm>
            <a:off x="1458046" y="1143645"/>
            <a:ext cx="10733831" cy="5557217"/>
            <a:chOff x="-662717" y="1296936"/>
            <a:chExt cx="15782702" cy="8171167"/>
          </a:xfrm>
        </p:grpSpPr>
        <p:pic>
          <p:nvPicPr>
            <p:cNvPr id="16" name="object 16"/>
            <p:cNvPicPr/>
            <p:nvPr/>
          </p:nvPicPr>
          <p:blipFill>
            <a:blip r:embed="rId3" cstate="print"/>
            <a:stretch>
              <a:fillRect/>
            </a:stretch>
          </p:blipFill>
          <p:spPr>
            <a:xfrm>
              <a:off x="9767252" y="6808279"/>
              <a:ext cx="5352733" cy="1855711"/>
            </a:xfrm>
            <a:prstGeom prst="rect">
              <a:avLst/>
            </a:prstGeom>
          </p:spPr>
        </p:pic>
        <p:pic>
          <p:nvPicPr>
            <p:cNvPr id="17" name="object 17"/>
            <p:cNvPicPr/>
            <p:nvPr/>
          </p:nvPicPr>
          <p:blipFill>
            <a:blip r:embed="rId4" cstate="print"/>
            <a:stretch>
              <a:fillRect/>
            </a:stretch>
          </p:blipFill>
          <p:spPr>
            <a:xfrm>
              <a:off x="11495265" y="1296936"/>
              <a:ext cx="3624720" cy="1843595"/>
            </a:xfrm>
            <a:prstGeom prst="rect">
              <a:avLst/>
            </a:prstGeom>
          </p:spPr>
        </p:pic>
        <p:pic>
          <p:nvPicPr>
            <p:cNvPr id="18" name="object 18"/>
            <p:cNvPicPr/>
            <p:nvPr/>
          </p:nvPicPr>
          <p:blipFill>
            <a:blip r:embed="rId5" cstate="print"/>
            <a:stretch>
              <a:fillRect/>
            </a:stretch>
          </p:blipFill>
          <p:spPr>
            <a:xfrm>
              <a:off x="10631259" y="4058983"/>
              <a:ext cx="4488726" cy="1836902"/>
            </a:xfrm>
            <a:prstGeom prst="rect">
              <a:avLst/>
            </a:prstGeom>
          </p:spPr>
        </p:pic>
        <p:sp>
          <p:nvSpPr>
            <p:cNvPr id="19" name="object 19"/>
            <p:cNvSpPr/>
            <p:nvPr/>
          </p:nvSpPr>
          <p:spPr>
            <a:xfrm>
              <a:off x="14466931" y="3053652"/>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0" name="object 20"/>
            <p:cNvSpPr/>
            <p:nvPr/>
          </p:nvSpPr>
          <p:spPr>
            <a:xfrm>
              <a:off x="14466931" y="3053652"/>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1" name="object 21"/>
            <p:cNvPicPr/>
            <p:nvPr/>
          </p:nvPicPr>
          <p:blipFill>
            <a:blip r:embed="rId6" cstate="print"/>
            <a:stretch>
              <a:fillRect/>
            </a:stretch>
          </p:blipFill>
          <p:spPr>
            <a:xfrm>
              <a:off x="14521352" y="3106004"/>
              <a:ext cx="93370" cy="93370"/>
            </a:xfrm>
            <a:prstGeom prst="rect">
              <a:avLst/>
            </a:prstGeom>
          </p:spPr>
        </p:pic>
        <p:sp>
          <p:nvSpPr>
            <p:cNvPr id="22" name="object 22"/>
            <p:cNvSpPr/>
            <p:nvPr/>
          </p:nvSpPr>
          <p:spPr>
            <a:xfrm>
              <a:off x="14466931" y="5784313"/>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3" name="object 23"/>
            <p:cNvSpPr/>
            <p:nvPr/>
          </p:nvSpPr>
          <p:spPr>
            <a:xfrm>
              <a:off x="14466931" y="5784313"/>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4" name="object 24"/>
            <p:cNvPicPr/>
            <p:nvPr/>
          </p:nvPicPr>
          <p:blipFill>
            <a:blip r:embed="rId7" cstate="print"/>
            <a:stretch>
              <a:fillRect/>
            </a:stretch>
          </p:blipFill>
          <p:spPr>
            <a:xfrm>
              <a:off x="14521352" y="5836666"/>
              <a:ext cx="93370" cy="93370"/>
            </a:xfrm>
            <a:prstGeom prst="rect">
              <a:avLst/>
            </a:prstGeom>
          </p:spPr>
        </p:pic>
        <p:sp>
          <p:nvSpPr>
            <p:cNvPr id="25" name="object 25"/>
            <p:cNvSpPr/>
            <p:nvPr/>
          </p:nvSpPr>
          <p:spPr>
            <a:xfrm>
              <a:off x="14466931" y="8588656"/>
              <a:ext cx="202565" cy="275590"/>
            </a:xfrm>
            <a:custGeom>
              <a:avLst/>
              <a:gdLst/>
              <a:ahLst/>
              <a:cxnLst/>
              <a:rect l="l" t="t" r="r" b="b"/>
              <a:pathLst>
                <a:path w="202565" h="275590">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6" name="object 26"/>
            <p:cNvSpPr/>
            <p:nvPr/>
          </p:nvSpPr>
          <p:spPr>
            <a:xfrm>
              <a:off x="14466931" y="8588656"/>
              <a:ext cx="202565" cy="275590"/>
            </a:xfrm>
            <a:custGeom>
              <a:avLst/>
              <a:gdLst/>
              <a:ahLst/>
              <a:cxnLst/>
              <a:rect l="l" t="t" r="r" b="b"/>
              <a:pathLst>
                <a:path w="202565" h="275590">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7" name="object 27"/>
            <p:cNvPicPr/>
            <p:nvPr/>
          </p:nvPicPr>
          <p:blipFill>
            <a:blip r:embed="rId6" cstate="print"/>
            <a:stretch>
              <a:fillRect/>
            </a:stretch>
          </p:blipFill>
          <p:spPr>
            <a:xfrm>
              <a:off x="14521352" y="8641008"/>
              <a:ext cx="93370" cy="93370"/>
            </a:xfrm>
            <a:prstGeom prst="rect">
              <a:avLst/>
            </a:prstGeom>
          </p:spPr>
        </p:pic>
        <p:pic>
          <p:nvPicPr>
            <p:cNvPr id="28" name="object 28"/>
            <p:cNvPicPr/>
            <p:nvPr/>
          </p:nvPicPr>
          <p:blipFill>
            <a:blip r:embed="rId8" cstate="print"/>
            <a:stretch>
              <a:fillRect/>
            </a:stretch>
          </p:blipFill>
          <p:spPr>
            <a:xfrm>
              <a:off x="4057806" y="4853207"/>
              <a:ext cx="819937" cy="1387094"/>
            </a:xfrm>
            <a:prstGeom prst="rect">
              <a:avLst/>
            </a:prstGeom>
          </p:spPr>
        </p:pic>
        <p:pic>
          <p:nvPicPr>
            <p:cNvPr id="29" name="object 29"/>
            <p:cNvPicPr/>
            <p:nvPr/>
          </p:nvPicPr>
          <p:blipFill>
            <a:blip r:embed="rId9" cstate="print"/>
            <a:stretch>
              <a:fillRect/>
            </a:stretch>
          </p:blipFill>
          <p:spPr>
            <a:xfrm>
              <a:off x="2946407" y="7268373"/>
              <a:ext cx="1686776" cy="1042462"/>
            </a:xfrm>
            <a:prstGeom prst="rect">
              <a:avLst/>
            </a:prstGeom>
          </p:spPr>
        </p:pic>
        <p:pic>
          <p:nvPicPr>
            <p:cNvPr id="30" name="object 30"/>
            <p:cNvPicPr/>
            <p:nvPr/>
          </p:nvPicPr>
          <p:blipFill>
            <a:blip r:embed="rId10" cstate="print"/>
            <a:stretch>
              <a:fillRect/>
            </a:stretch>
          </p:blipFill>
          <p:spPr>
            <a:xfrm>
              <a:off x="3125895" y="8536228"/>
              <a:ext cx="1166594" cy="931875"/>
            </a:xfrm>
            <a:prstGeom prst="rect">
              <a:avLst/>
            </a:prstGeom>
          </p:spPr>
        </p:pic>
        <p:sp>
          <p:nvSpPr>
            <p:cNvPr id="31" name="object 31"/>
            <p:cNvSpPr/>
            <p:nvPr/>
          </p:nvSpPr>
          <p:spPr>
            <a:xfrm>
              <a:off x="-662717" y="1703771"/>
              <a:ext cx="715645" cy="715645"/>
            </a:xfrm>
            <a:custGeom>
              <a:avLst/>
              <a:gdLst/>
              <a:ahLst/>
              <a:cxnLst/>
              <a:rect l="l" t="t" r="r" b="b"/>
              <a:pathLst>
                <a:path w="715644" h="715644">
                  <a:moveTo>
                    <a:pt x="357657" y="0"/>
                  </a:moveTo>
                  <a:lnTo>
                    <a:pt x="309126" y="3265"/>
                  </a:lnTo>
                  <a:lnTo>
                    <a:pt x="262579" y="12776"/>
                  </a:lnTo>
                  <a:lnTo>
                    <a:pt x="218443" y="28107"/>
                  </a:lnTo>
                  <a:lnTo>
                    <a:pt x="177143" y="48831"/>
                  </a:lnTo>
                  <a:lnTo>
                    <a:pt x="139106" y="74524"/>
                  </a:lnTo>
                  <a:lnTo>
                    <a:pt x="104757" y="104757"/>
                  </a:lnTo>
                  <a:lnTo>
                    <a:pt x="74524" y="139106"/>
                  </a:lnTo>
                  <a:lnTo>
                    <a:pt x="48831" y="177143"/>
                  </a:lnTo>
                  <a:lnTo>
                    <a:pt x="28107" y="218443"/>
                  </a:lnTo>
                  <a:lnTo>
                    <a:pt x="12776" y="262579"/>
                  </a:lnTo>
                  <a:lnTo>
                    <a:pt x="3265" y="309126"/>
                  </a:lnTo>
                  <a:lnTo>
                    <a:pt x="0" y="357657"/>
                  </a:lnTo>
                  <a:lnTo>
                    <a:pt x="3265" y="406188"/>
                  </a:lnTo>
                  <a:lnTo>
                    <a:pt x="12776" y="452734"/>
                  </a:lnTo>
                  <a:lnTo>
                    <a:pt x="28107" y="496871"/>
                  </a:lnTo>
                  <a:lnTo>
                    <a:pt x="48831" y="538171"/>
                  </a:lnTo>
                  <a:lnTo>
                    <a:pt x="74524" y="576208"/>
                  </a:lnTo>
                  <a:lnTo>
                    <a:pt x="104757" y="610557"/>
                  </a:lnTo>
                  <a:lnTo>
                    <a:pt x="139106" y="640790"/>
                  </a:lnTo>
                  <a:lnTo>
                    <a:pt x="177143" y="666482"/>
                  </a:lnTo>
                  <a:lnTo>
                    <a:pt x="218443" y="687207"/>
                  </a:lnTo>
                  <a:lnTo>
                    <a:pt x="262579" y="702538"/>
                  </a:lnTo>
                  <a:lnTo>
                    <a:pt x="309126" y="712049"/>
                  </a:lnTo>
                  <a:lnTo>
                    <a:pt x="357657" y="715314"/>
                  </a:lnTo>
                  <a:lnTo>
                    <a:pt x="406188" y="712049"/>
                  </a:lnTo>
                  <a:lnTo>
                    <a:pt x="452734" y="702538"/>
                  </a:lnTo>
                  <a:lnTo>
                    <a:pt x="496871" y="687207"/>
                  </a:lnTo>
                  <a:lnTo>
                    <a:pt x="538171" y="666482"/>
                  </a:lnTo>
                  <a:lnTo>
                    <a:pt x="576208" y="640790"/>
                  </a:lnTo>
                  <a:lnTo>
                    <a:pt x="610557" y="610557"/>
                  </a:lnTo>
                  <a:lnTo>
                    <a:pt x="640790" y="576208"/>
                  </a:lnTo>
                  <a:lnTo>
                    <a:pt x="666482" y="538171"/>
                  </a:lnTo>
                  <a:lnTo>
                    <a:pt x="687207" y="496871"/>
                  </a:lnTo>
                  <a:lnTo>
                    <a:pt x="702538" y="452734"/>
                  </a:lnTo>
                  <a:lnTo>
                    <a:pt x="712049" y="406188"/>
                  </a:lnTo>
                  <a:lnTo>
                    <a:pt x="715314" y="357657"/>
                  </a:lnTo>
                  <a:lnTo>
                    <a:pt x="712049" y="309126"/>
                  </a:lnTo>
                  <a:lnTo>
                    <a:pt x="702538" y="262579"/>
                  </a:lnTo>
                  <a:lnTo>
                    <a:pt x="687207" y="218443"/>
                  </a:lnTo>
                  <a:lnTo>
                    <a:pt x="666482" y="177143"/>
                  </a:lnTo>
                  <a:lnTo>
                    <a:pt x="640790" y="139106"/>
                  </a:lnTo>
                  <a:lnTo>
                    <a:pt x="610557" y="104757"/>
                  </a:lnTo>
                  <a:lnTo>
                    <a:pt x="576208" y="74524"/>
                  </a:lnTo>
                  <a:lnTo>
                    <a:pt x="538171" y="48831"/>
                  </a:lnTo>
                  <a:lnTo>
                    <a:pt x="496871" y="28107"/>
                  </a:lnTo>
                  <a:lnTo>
                    <a:pt x="452734" y="12776"/>
                  </a:lnTo>
                  <a:lnTo>
                    <a:pt x="406188" y="3265"/>
                  </a:lnTo>
                  <a:lnTo>
                    <a:pt x="357657" y="0"/>
                  </a:lnTo>
                  <a:close/>
                </a:path>
              </a:pathLst>
            </a:custGeom>
            <a:solidFill>
              <a:srgbClr val="3A57A7"/>
            </a:solidFill>
          </p:spPr>
          <p:txBody>
            <a:bodyPr wrap="square" lIns="0" tIns="0" rIns="0" bIns="0" rtlCol="0"/>
            <a:lstStyle/>
            <a:p>
              <a:endParaRPr sz="1224" dirty="0"/>
            </a:p>
          </p:txBody>
        </p:sp>
        <p:sp>
          <p:nvSpPr>
            <p:cNvPr id="32" name="object 32"/>
            <p:cNvSpPr/>
            <p:nvPr/>
          </p:nvSpPr>
          <p:spPr>
            <a:xfrm>
              <a:off x="-409624" y="1840927"/>
              <a:ext cx="233045" cy="150495"/>
            </a:xfrm>
            <a:custGeom>
              <a:avLst/>
              <a:gdLst/>
              <a:ahLst/>
              <a:cxnLst/>
              <a:rect l="l" t="t" r="r" b="b"/>
              <a:pathLst>
                <a:path w="233044" h="150494">
                  <a:moveTo>
                    <a:pt x="42125" y="24638"/>
                  </a:moveTo>
                  <a:lnTo>
                    <a:pt x="25717" y="27952"/>
                  </a:lnTo>
                  <a:lnTo>
                    <a:pt x="12331" y="36982"/>
                  </a:lnTo>
                  <a:lnTo>
                    <a:pt x="3302" y="50380"/>
                  </a:lnTo>
                  <a:lnTo>
                    <a:pt x="0" y="66776"/>
                  </a:lnTo>
                  <a:lnTo>
                    <a:pt x="3302" y="83185"/>
                  </a:lnTo>
                  <a:lnTo>
                    <a:pt x="12331" y="96570"/>
                  </a:lnTo>
                  <a:lnTo>
                    <a:pt x="25717" y="105600"/>
                  </a:lnTo>
                  <a:lnTo>
                    <a:pt x="42125" y="108902"/>
                  </a:lnTo>
                  <a:lnTo>
                    <a:pt x="42125" y="24638"/>
                  </a:lnTo>
                  <a:close/>
                </a:path>
                <a:path w="233044" h="150494">
                  <a:moveTo>
                    <a:pt x="177800" y="31991"/>
                  </a:moveTo>
                  <a:lnTo>
                    <a:pt x="166014" y="18846"/>
                  </a:lnTo>
                  <a:lnTo>
                    <a:pt x="151472" y="8750"/>
                  </a:lnTo>
                  <a:lnTo>
                    <a:pt x="134708" y="2286"/>
                  </a:lnTo>
                  <a:lnTo>
                    <a:pt x="116281" y="0"/>
                  </a:lnTo>
                  <a:lnTo>
                    <a:pt x="97853" y="2286"/>
                  </a:lnTo>
                  <a:lnTo>
                    <a:pt x="81089" y="8750"/>
                  </a:lnTo>
                  <a:lnTo>
                    <a:pt x="66548" y="18846"/>
                  </a:lnTo>
                  <a:lnTo>
                    <a:pt x="54775" y="31991"/>
                  </a:lnTo>
                  <a:lnTo>
                    <a:pt x="54775" y="118503"/>
                  </a:lnTo>
                  <a:lnTo>
                    <a:pt x="66548" y="131660"/>
                  </a:lnTo>
                  <a:lnTo>
                    <a:pt x="81089" y="141757"/>
                  </a:lnTo>
                  <a:lnTo>
                    <a:pt x="97853" y="148221"/>
                  </a:lnTo>
                  <a:lnTo>
                    <a:pt x="116281" y="150495"/>
                  </a:lnTo>
                  <a:lnTo>
                    <a:pt x="134708" y="148221"/>
                  </a:lnTo>
                  <a:lnTo>
                    <a:pt x="151472" y="141757"/>
                  </a:lnTo>
                  <a:lnTo>
                    <a:pt x="166014" y="131660"/>
                  </a:lnTo>
                  <a:lnTo>
                    <a:pt x="177800" y="118503"/>
                  </a:lnTo>
                  <a:lnTo>
                    <a:pt x="177800" y="31991"/>
                  </a:lnTo>
                  <a:close/>
                </a:path>
                <a:path w="233044" h="150494">
                  <a:moveTo>
                    <a:pt x="232575" y="66776"/>
                  </a:moveTo>
                  <a:lnTo>
                    <a:pt x="229260" y="50380"/>
                  </a:lnTo>
                  <a:lnTo>
                    <a:pt x="220230" y="36982"/>
                  </a:lnTo>
                  <a:lnTo>
                    <a:pt x="206832" y="27952"/>
                  </a:lnTo>
                  <a:lnTo>
                    <a:pt x="190436" y="24650"/>
                  </a:lnTo>
                  <a:lnTo>
                    <a:pt x="190436" y="108915"/>
                  </a:lnTo>
                  <a:lnTo>
                    <a:pt x="206832" y="105600"/>
                  </a:lnTo>
                  <a:lnTo>
                    <a:pt x="220230" y="96570"/>
                  </a:lnTo>
                  <a:lnTo>
                    <a:pt x="229260" y="83172"/>
                  </a:lnTo>
                  <a:lnTo>
                    <a:pt x="232575" y="66776"/>
                  </a:lnTo>
                  <a:close/>
                </a:path>
              </a:pathLst>
            </a:custGeom>
            <a:solidFill>
              <a:srgbClr val="FFFFFF"/>
            </a:solidFill>
          </p:spPr>
          <p:txBody>
            <a:bodyPr wrap="square" lIns="0" tIns="0" rIns="0" bIns="0" rtlCol="0"/>
            <a:lstStyle/>
            <a:p>
              <a:endParaRPr sz="1224"/>
            </a:p>
          </p:txBody>
        </p:sp>
        <p:sp>
          <p:nvSpPr>
            <p:cNvPr id="33" name="object 33"/>
            <p:cNvSpPr/>
            <p:nvPr/>
          </p:nvSpPr>
          <p:spPr>
            <a:xfrm>
              <a:off x="-382003" y="1804570"/>
              <a:ext cx="172085" cy="89535"/>
            </a:xfrm>
            <a:custGeom>
              <a:avLst/>
              <a:gdLst/>
              <a:ahLst/>
              <a:cxnLst/>
              <a:rect l="l" t="t" r="r" b="b"/>
              <a:pathLst>
                <a:path w="172084" h="89535">
                  <a:moveTo>
                    <a:pt x="0" y="89319"/>
                  </a:moveTo>
                  <a:lnTo>
                    <a:pt x="6754" y="54553"/>
                  </a:lnTo>
                  <a:lnTo>
                    <a:pt x="25174" y="26162"/>
                  </a:lnTo>
                  <a:lnTo>
                    <a:pt x="52495" y="7019"/>
                  </a:lnTo>
                  <a:lnTo>
                    <a:pt x="85953" y="0"/>
                  </a:lnTo>
                  <a:lnTo>
                    <a:pt x="119411" y="7019"/>
                  </a:lnTo>
                  <a:lnTo>
                    <a:pt x="146732" y="26162"/>
                  </a:lnTo>
                  <a:lnTo>
                    <a:pt x="165152" y="54553"/>
                  </a:lnTo>
                  <a:lnTo>
                    <a:pt x="171907" y="89319"/>
                  </a:lnTo>
                </a:path>
              </a:pathLst>
            </a:custGeom>
            <a:ln w="15557">
              <a:solidFill>
                <a:srgbClr val="FFFFFF"/>
              </a:solidFill>
            </a:ln>
          </p:spPr>
          <p:txBody>
            <a:bodyPr wrap="square" lIns="0" tIns="0" rIns="0" bIns="0" rtlCol="0"/>
            <a:lstStyle/>
            <a:p>
              <a:endParaRPr sz="1224" dirty="0"/>
            </a:p>
          </p:txBody>
        </p:sp>
        <p:sp>
          <p:nvSpPr>
            <p:cNvPr id="34" name="object 34"/>
            <p:cNvSpPr/>
            <p:nvPr/>
          </p:nvSpPr>
          <p:spPr>
            <a:xfrm>
              <a:off x="-521152" y="1865344"/>
              <a:ext cx="436246" cy="390524"/>
            </a:xfrm>
            <a:custGeom>
              <a:avLst/>
              <a:gdLst/>
              <a:ahLst/>
              <a:cxnLst/>
              <a:rect l="l" t="t" r="r" b="b"/>
              <a:pathLst>
                <a:path w="436244" h="390525">
                  <a:moveTo>
                    <a:pt x="206616" y="366166"/>
                  </a:moveTo>
                  <a:lnTo>
                    <a:pt x="199758" y="359308"/>
                  </a:lnTo>
                  <a:lnTo>
                    <a:pt x="13462" y="359308"/>
                  </a:lnTo>
                  <a:lnTo>
                    <a:pt x="6604" y="366166"/>
                  </a:lnTo>
                  <a:lnTo>
                    <a:pt x="6604" y="383082"/>
                  </a:lnTo>
                  <a:lnTo>
                    <a:pt x="13462" y="389940"/>
                  </a:lnTo>
                  <a:lnTo>
                    <a:pt x="191300" y="389940"/>
                  </a:lnTo>
                  <a:lnTo>
                    <a:pt x="199758" y="389940"/>
                  </a:lnTo>
                  <a:lnTo>
                    <a:pt x="206616" y="383082"/>
                  </a:lnTo>
                  <a:lnTo>
                    <a:pt x="206616" y="366166"/>
                  </a:lnTo>
                  <a:close/>
                </a:path>
                <a:path w="436244" h="390525">
                  <a:moveTo>
                    <a:pt x="435876" y="247370"/>
                  </a:moveTo>
                  <a:lnTo>
                    <a:pt x="435241" y="238417"/>
                  </a:lnTo>
                  <a:lnTo>
                    <a:pt x="431304" y="230339"/>
                  </a:lnTo>
                  <a:lnTo>
                    <a:pt x="426186" y="225844"/>
                  </a:lnTo>
                  <a:lnTo>
                    <a:pt x="425411" y="224967"/>
                  </a:lnTo>
                  <a:lnTo>
                    <a:pt x="335648" y="158445"/>
                  </a:lnTo>
                  <a:lnTo>
                    <a:pt x="327228" y="154495"/>
                  </a:lnTo>
                  <a:lnTo>
                    <a:pt x="323748" y="154343"/>
                  </a:lnTo>
                  <a:lnTo>
                    <a:pt x="323748" y="154203"/>
                  </a:lnTo>
                  <a:lnTo>
                    <a:pt x="320573" y="154203"/>
                  </a:lnTo>
                  <a:lnTo>
                    <a:pt x="318262" y="154101"/>
                  </a:lnTo>
                  <a:lnTo>
                    <a:pt x="317969" y="154203"/>
                  </a:lnTo>
                  <a:lnTo>
                    <a:pt x="154749" y="154203"/>
                  </a:lnTo>
                  <a:lnTo>
                    <a:pt x="78435" y="115646"/>
                  </a:lnTo>
                  <a:lnTo>
                    <a:pt x="45605" y="16014"/>
                  </a:lnTo>
                  <a:lnTo>
                    <a:pt x="40995" y="7937"/>
                  </a:lnTo>
                  <a:lnTo>
                    <a:pt x="33909" y="2438"/>
                  </a:lnTo>
                  <a:lnTo>
                    <a:pt x="25260" y="0"/>
                  </a:lnTo>
                  <a:lnTo>
                    <a:pt x="16027" y="1104"/>
                  </a:lnTo>
                  <a:lnTo>
                    <a:pt x="7937" y="5702"/>
                  </a:lnTo>
                  <a:lnTo>
                    <a:pt x="2438" y="12801"/>
                  </a:lnTo>
                  <a:lnTo>
                    <a:pt x="0" y="21450"/>
                  </a:lnTo>
                  <a:lnTo>
                    <a:pt x="1104" y="30683"/>
                  </a:lnTo>
                  <a:lnTo>
                    <a:pt x="36080" y="136791"/>
                  </a:lnTo>
                  <a:lnTo>
                    <a:pt x="37058" y="138518"/>
                  </a:lnTo>
                  <a:lnTo>
                    <a:pt x="37198" y="139598"/>
                  </a:lnTo>
                  <a:lnTo>
                    <a:pt x="41579" y="147447"/>
                  </a:lnTo>
                  <a:lnTo>
                    <a:pt x="48882" y="153200"/>
                  </a:lnTo>
                  <a:lnTo>
                    <a:pt x="148602" y="203581"/>
                  </a:lnTo>
                  <a:lnTo>
                    <a:pt x="148945" y="203682"/>
                  </a:lnTo>
                  <a:lnTo>
                    <a:pt x="148945" y="335864"/>
                  </a:lnTo>
                  <a:lnTo>
                    <a:pt x="323748" y="335864"/>
                  </a:lnTo>
                  <a:lnTo>
                    <a:pt x="323748" y="207949"/>
                  </a:lnTo>
                  <a:lnTo>
                    <a:pt x="381812" y="250977"/>
                  </a:lnTo>
                  <a:lnTo>
                    <a:pt x="336473" y="329514"/>
                  </a:lnTo>
                  <a:lnTo>
                    <a:pt x="333514" y="338328"/>
                  </a:lnTo>
                  <a:lnTo>
                    <a:pt x="334137" y="347294"/>
                  </a:lnTo>
                  <a:lnTo>
                    <a:pt x="338074" y="355371"/>
                  </a:lnTo>
                  <a:lnTo>
                    <a:pt x="342531" y="359308"/>
                  </a:lnTo>
                  <a:lnTo>
                    <a:pt x="235102" y="359308"/>
                  </a:lnTo>
                  <a:lnTo>
                    <a:pt x="228244" y="366166"/>
                  </a:lnTo>
                  <a:lnTo>
                    <a:pt x="228244" y="383082"/>
                  </a:lnTo>
                  <a:lnTo>
                    <a:pt x="235102" y="389940"/>
                  </a:lnTo>
                  <a:lnTo>
                    <a:pt x="412940" y="389940"/>
                  </a:lnTo>
                  <a:lnTo>
                    <a:pt x="421398" y="389940"/>
                  </a:lnTo>
                  <a:lnTo>
                    <a:pt x="428256" y="383082"/>
                  </a:lnTo>
                  <a:lnTo>
                    <a:pt x="428256" y="366166"/>
                  </a:lnTo>
                  <a:lnTo>
                    <a:pt x="421398" y="359308"/>
                  </a:lnTo>
                  <a:lnTo>
                    <a:pt x="371424" y="359308"/>
                  </a:lnTo>
                  <a:lnTo>
                    <a:pt x="377037" y="352945"/>
                  </a:lnTo>
                  <a:lnTo>
                    <a:pt x="432904" y="256184"/>
                  </a:lnTo>
                  <a:lnTo>
                    <a:pt x="435876" y="247370"/>
                  </a:lnTo>
                  <a:close/>
                </a:path>
              </a:pathLst>
            </a:custGeom>
            <a:solidFill>
              <a:srgbClr val="FFFFFF"/>
            </a:solidFill>
          </p:spPr>
          <p:txBody>
            <a:bodyPr wrap="square" lIns="0" tIns="0" rIns="0" bIns="0" rtlCol="0"/>
            <a:lstStyle/>
            <a:p>
              <a:endParaRPr sz="1224" dirty="0"/>
            </a:p>
          </p:txBody>
        </p:sp>
      </p:grpSp>
      <p:sp>
        <p:nvSpPr>
          <p:cNvPr id="35" name="object 35"/>
          <p:cNvSpPr txBox="1"/>
          <p:nvPr/>
        </p:nvSpPr>
        <p:spPr>
          <a:xfrm>
            <a:off x="812842" y="3510946"/>
            <a:ext cx="2600081" cy="259880"/>
          </a:xfrm>
          <a:prstGeom prst="rect">
            <a:avLst/>
          </a:prstGeom>
        </p:spPr>
        <p:txBody>
          <a:bodyPr vert="horz" wrap="square" lIns="0" tIns="8637" rIns="0" bIns="0" rtlCol="0">
            <a:spAutoFit/>
          </a:bodyPr>
          <a:lstStyle/>
          <a:p>
            <a:pPr marL="8637" algn="ctr">
              <a:spcBef>
                <a:spcPts val="68"/>
              </a:spcBef>
            </a:pPr>
            <a:r>
              <a:rPr lang="en-US" sz="1632" dirty="0" err="1">
                <a:solidFill>
                  <a:srgbClr val="231F20"/>
                </a:solidFill>
                <a:latin typeface="Arial"/>
                <a:cs typeface="Arial"/>
              </a:rPr>
              <a:t>Systèmes</a:t>
            </a:r>
            <a:r>
              <a:rPr lang="en-US" sz="1632" dirty="0">
                <a:solidFill>
                  <a:srgbClr val="231F20"/>
                </a:solidFill>
                <a:latin typeface="Arial"/>
                <a:cs typeface="Arial"/>
              </a:rPr>
              <a:t> </a:t>
            </a:r>
            <a:r>
              <a:rPr sz="1632" dirty="0" err="1">
                <a:solidFill>
                  <a:srgbClr val="231F20"/>
                </a:solidFill>
                <a:latin typeface="Arial"/>
                <a:cs typeface="Arial"/>
              </a:rPr>
              <a:t>Recomm</a:t>
            </a:r>
            <a:r>
              <a:rPr lang="en-US" sz="1632" dirty="0" err="1">
                <a:solidFill>
                  <a:srgbClr val="231F20"/>
                </a:solidFill>
                <a:latin typeface="Arial"/>
                <a:cs typeface="Arial"/>
              </a:rPr>
              <a:t>andés</a:t>
            </a:r>
            <a:endParaRPr sz="1632" dirty="0">
              <a:latin typeface="Arial"/>
              <a:cs typeface="Arial"/>
            </a:endParaRPr>
          </a:p>
        </p:txBody>
      </p:sp>
      <p:sp>
        <p:nvSpPr>
          <p:cNvPr id="38" name="object 38"/>
          <p:cNvSpPr txBox="1"/>
          <p:nvPr/>
        </p:nvSpPr>
        <p:spPr>
          <a:xfrm>
            <a:off x="1286630"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32</a:t>
            </a:r>
            <a:endParaRPr sz="612">
              <a:latin typeface="Arial"/>
              <a:cs typeface="Arial"/>
            </a:endParaRPr>
          </a:p>
        </p:txBody>
      </p:sp>
      <p:sp>
        <p:nvSpPr>
          <p:cNvPr id="39" name="object 39"/>
          <p:cNvSpPr txBox="1"/>
          <p:nvPr/>
        </p:nvSpPr>
        <p:spPr>
          <a:xfrm>
            <a:off x="10809559"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33</a:t>
            </a:r>
            <a:endParaRPr sz="612">
              <a:latin typeface="Arial"/>
              <a:cs typeface="Arial"/>
            </a:endParaRPr>
          </a:p>
        </p:txBody>
      </p:sp>
      <p:sp>
        <p:nvSpPr>
          <p:cNvPr id="36" name="object 36"/>
          <p:cNvSpPr txBox="1"/>
          <p:nvPr/>
        </p:nvSpPr>
        <p:spPr>
          <a:xfrm>
            <a:off x="2079404" y="5317685"/>
            <a:ext cx="1888875" cy="624274"/>
          </a:xfrm>
          <a:prstGeom prst="rect">
            <a:avLst/>
          </a:prstGeom>
        </p:spPr>
        <p:txBody>
          <a:bodyPr vert="horz" wrap="square" lIns="0" tIns="8637" rIns="0" bIns="0" rtlCol="0">
            <a:spAutoFit/>
          </a:bodyPr>
          <a:lstStyle/>
          <a:p>
            <a:pPr marL="8637">
              <a:lnSpc>
                <a:spcPts val="775"/>
              </a:lnSpc>
            </a:pPr>
            <a:r>
              <a:rPr lang="fr-FR" sz="700" b="0" i="0" dirty="0">
                <a:solidFill>
                  <a:srgbClr val="000000"/>
                </a:solidFill>
                <a:effectLst/>
                <a:latin typeface="Arial" panose="020B0604020202020204" pitchFamily="34" charset="0"/>
                <a:cs typeface="Arial" panose="020B0604020202020204" pitchFamily="34" charset="0"/>
              </a:rPr>
              <a:t>Choix privilégié de nombreux DJ de haut niveau, ce système vraiment modulaire peut se configurer en stacks posés au sol ou se suspendre en </a:t>
            </a:r>
            <a:r>
              <a:rPr lang="fr-FR" sz="700" b="0" i="0" dirty="0" err="1">
                <a:solidFill>
                  <a:srgbClr val="000000"/>
                </a:solidFill>
                <a:effectLst/>
                <a:latin typeface="Arial" panose="020B0604020202020204" pitchFamily="34" charset="0"/>
                <a:cs typeface="Arial" panose="020B0604020202020204" pitchFamily="34" charset="0"/>
              </a:rPr>
              <a:t>arrays</a:t>
            </a:r>
            <a:r>
              <a:rPr lang="fr-FR" sz="700" b="0" i="0" dirty="0">
                <a:solidFill>
                  <a:srgbClr val="000000"/>
                </a:solidFill>
                <a:effectLst/>
                <a:latin typeface="Arial" panose="020B0604020202020204" pitchFamily="34" charset="0"/>
                <a:cs typeface="Arial" panose="020B0604020202020204" pitchFamily="34" charset="0"/>
              </a:rPr>
              <a:t> afin de créer un système de haute puissance de qualité ultime.</a:t>
            </a:r>
            <a:r>
              <a:rPr lang="fr-FR" sz="700" dirty="0">
                <a:latin typeface="Arial" panose="020B0604020202020204" pitchFamily="34" charset="0"/>
                <a:cs typeface="Arial" panose="020B0604020202020204" pitchFamily="34" charset="0"/>
              </a:rPr>
              <a:t> </a:t>
            </a:r>
            <a:br>
              <a:rPr lang="fr-FR" sz="800" dirty="0">
                <a:latin typeface="Arial" panose="020B0604020202020204" pitchFamily="34" charset="0"/>
                <a:cs typeface="Arial" panose="020B0604020202020204" pitchFamily="34" charset="0"/>
              </a:rPr>
            </a:br>
            <a:endParaRPr sz="800" dirty="0">
              <a:latin typeface="Arial" panose="020B0604020202020204" pitchFamily="34" charset="0"/>
              <a:cs typeface="Arial" panose="020B0604020202020204" pitchFamily="34" charset="0"/>
            </a:endParaRPr>
          </a:p>
        </p:txBody>
      </p:sp>
      <p:sp>
        <p:nvSpPr>
          <p:cNvPr id="37" name="object 37"/>
          <p:cNvSpPr txBox="1"/>
          <p:nvPr/>
        </p:nvSpPr>
        <p:spPr>
          <a:xfrm>
            <a:off x="2078697" y="6007756"/>
            <a:ext cx="2000282" cy="829459"/>
          </a:xfrm>
          <a:prstGeom prst="rect">
            <a:avLst/>
          </a:prstGeom>
        </p:spPr>
        <p:txBody>
          <a:bodyPr vert="horz" wrap="square" lIns="0" tIns="8637" rIns="0" bIns="0" rtlCol="0">
            <a:spAutoFit/>
          </a:bodyPr>
          <a:lstStyle/>
          <a:p>
            <a:pPr marL="8637">
              <a:lnSpc>
                <a:spcPts val="775"/>
              </a:lnSpc>
            </a:pPr>
            <a:r>
              <a:rPr lang="fr-FR" sz="700" b="0" i="0" dirty="0">
                <a:solidFill>
                  <a:srgbClr val="000000"/>
                </a:solidFill>
                <a:effectLst/>
                <a:latin typeface="Arial" panose="020B0604020202020204" pitchFamily="34" charset="0"/>
                <a:cs typeface="Arial" panose="020B0604020202020204" pitchFamily="34" charset="0"/>
              </a:rPr>
              <a:t>Compacts et puissants, les </a:t>
            </a:r>
            <a:r>
              <a:rPr lang="fr-FR" sz="700" b="0" i="0" dirty="0" err="1">
                <a:solidFill>
                  <a:srgbClr val="000000"/>
                </a:solidFill>
                <a:effectLst/>
                <a:latin typeface="Arial" panose="020B0604020202020204" pitchFamily="34" charset="0"/>
                <a:cs typeface="Arial" panose="020B0604020202020204" pitchFamily="34" charset="0"/>
              </a:rPr>
              <a:t>subs</a:t>
            </a:r>
            <a:r>
              <a:rPr lang="fr-FR" sz="700" b="0" i="0" dirty="0">
                <a:solidFill>
                  <a:srgbClr val="000000"/>
                </a:solidFill>
                <a:effectLst/>
                <a:latin typeface="Arial" panose="020B0604020202020204" pitchFamily="34" charset="0"/>
                <a:cs typeface="Arial" panose="020B0604020202020204" pitchFamily="34" charset="0"/>
              </a:rPr>
              <a:t> NEXO combinent contrôle de directivité et polyvalence. Les solutions d’amplification/ traitement NEXO proposent des </a:t>
            </a:r>
            <a:r>
              <a:rPr lang="fr-FR" sz="700" b="0" i="0" dirty="0" err="1">
                <a:solidFill>
                  <a:srgbClr val="000000"/>
                </a:solidFill>
                <a:effectLst/>
                <a:latin typeface="Arial" panose="020B0604020202020204" pitchFamily="34" charset="0"/>
                <a:cs typeface="Arial" panose="020B0604020202020204" pitchFamily="34" charset="0"/>
              </a:rPr>
              <a:t>presets</a:t>
            </a:r>
            <a:r>
              <a:rPr lang="fr-FR" sz="700" dirty="0">
                <a:solidFill>
                  <a:srgbClr val="000000"/>
                </a:solidFill>
                <a:latin typeface="Arial" panose="020B0604020202020204" pitchFamily="34" charset="0"/>
                <a:cs typeface="Arial" panose="020B0604020202020204" pitchFamily="34" charset="0"/>
              </a:rPr>
              <a:t> </a:t>
            </a:r>
            <a:r>
              <a:rPr lang="fr-FR" sz="700" b="0" i="0" dirty="0">
                <a:solidFill>
                  <a:srgbClr val="000000"/>
                </a:solidFill>
                <a:effectLst/>
                <a:latin typeface="Arial" panose="020B0604020202020204" pitchFamily="34" charset="0"/>
                <a:cs typeface="Arial" panose="020B0604020202020204" pitchFamily="34" charset="0"/>
              </a:rPr>
              <a:t>linéaires en phase pour tous les </a:t>
            </a:r>
            <a:r>
              <a:rPr lang="fr-FR" sz="700" b="0" i="0" dirty="0" err="1">
                <a:solidFill>
                  <a:srgbClr val="000000"/>
                </a:solidFill>
                <a:effectLst/>
                <a:latin typeface="Arial" panose="020B0604020202020204" pitchFamily="34" charset="0"/>
                <a:cs typeface="Arial" panose="020B0604020202020204" pitchFamily="34" charset="0"/>
              </a:rPr>
              <a:t>subs</a:t>
            </a:r>
            <a:r>
              <a:rPr lang="fr-FR" sz="700" b="0" i="0" dirty="0">
                <a:solidFill>
                  <a:srgbClr val="000000"/>
                </a:solidFill>
                <a:effectLst/>
                <a:latin typeface="Arial" panose="020B0604020202020204" pitchFamily="34" charset="0"/>
                <a:cs typeface="Arial" panose="020B0604020202020204" pitchFamily="34" charset="0"/>
              </a:rPr>
              <a:t> NEXO, et des systèmes de rigging de grande souplesse facilitent le déploiement en stacks ou en accroche.</a:t>
            </a:r>
            <a:br>
              <a:rPr lang="fr-FR" sz="800" dirty="0"/>
            </a:br>
            <a:endParaRPr sz="800" dirty="0">
              <a:latin typeface="Arial"/>
              <a:cs typeface="Arial"/>
            </a:endParaRPr>
          </a:p>
        </p:txBody>
      </p:sp>
      <p:sp>
        <p:nvSpPr>
          <p:cNvPr id="40" name="Rectangle 39">
            <a:extLst>
              <a:ext uri="{FF2B5EF4-FFF2-40B4-BE49-F238E27FC236}">
                <a16:creationId xmlns:a16="http://schemas.microsoft.com/office/drawing/2014/main" id="{22FC6F30-72D5-3249-88BF-88A54983F3B2}"/>
              </a:ext>
            </a:extLst>
          </p:cNvPr>
          <p:cNvSpPr/>
          <p:nvPr/>
        </p:nvSpPr>
        <p:spPr>
          <a:xfrm>
            <a:off x="458492" y="6207077"/>
            <a:ext cx="1161857" cy="259045"/>
          </a:xfrm>
          <a:prstGeom prst="rect">
            <a:avLst/>
          </a:prstGeom>
        </p:spPr>
        <p:txBody>
          <a:bodyPr wrap="none">
            <a:spAutoFit/>
          </a:bodyPr>
          <a:lstStyle/>
          <a:p>
            <a:pPr marL="8637">
              <a:lnSpc>
                <a:spcPts val="1265"/>
              </a:lnSpc>
              <a:spcBef>
                <a:spcPts val="68"/>
              </a:spcBef>
            </a:pPr>
            <a:r>
              <a:rPr lang="fr-FR" sz="1400" dirty="0" err="1">
                <a:solidFill>
                  <a:schemeClr val="bg2">
                    <a:lumMod val="25000"/>
                  </a:schemeClr>
                </a:solidFill>
                <a:latin typeface="Arial"/>
                <a:cs typeface="Arial"/>
              </a:rPr>
              <a:t>Subs</a:t>
            </a:r>
            <a:r>
              <a:rPr lang="fr-FR" sz="1400" dirty="0">
                <a:solidFill>
                  <a:schemeClr val="bg2">
                    <a:lumMod val="25000"/>
                  </a:schemeClr>
                </a:solidFill>
                <a:latin typeface="Arial"/>
                <a:cs typeface="Arial"/>
              </a:rPr>
              <a:t> NEXO</a:t>
            </a:r>
          </a:p>
        </p:txBody>
      </p:sp>
      <p:pic>
        <p:nvPicPr>
          <p:cNvPr id="41" name="Image 40">
            <a:extLst>
              <a:ext uri="{FF2B5EF4-FFF2-40B4-BE49-F238E27FC236}">
                <a16:creationId xmlns:a16="http://schemas.microsoft.com/office/drawing/2014/main" id="{02762D98-6F2A-5E49-A5E8-04BCF23B1086}"/>
              </a:ext>
            </a:extLst>
          </p:cNvPr>
          <p:cNvPicPr>
            <a:picLocks noChangeAspect="1"/>
          </p:cNvPicPr>
          <p:nvPr/>
        </p:nvPicPr>
        <p:blipFill>
          <a:blip r:embed="rId11"/>
          <a:stretch>
            <a:fillRect/>
          </a:stretch>
        </p:blipFill>
        <p:spPr>
          <a:xfrm>
            <a:off x="592319" y="5491914"/>
            <a:ext cx="721565" cy="247073"/>
          </a:xfrm>
          <a:prstGeom prst="rect">
            <a:avLst/>
          </a:prstGeom>
        </p:spPr>
      </p:pic>
      <p:pic>
        <p:nvPicPr>
          <p:cNvPr id="42" name="Image 41">
            <a:extLst>
              <a:ext uri="{FF2B5EF4-FFF2-40B4-BE49-F238E27FC236}">
                <a16:creationId xmlns:a16="http://schemas.microsoft.com/office/drawing/2014/main" id="{862941FF-F16C-364F-811D-AA9E642CDC3A}"/>
              </a:ext>
            </a:extLst>
          </p:cNvPr>
          <p:cNvPicPr>
            <a:picLocks noChangeAspect="1"/>
          </p:cNvPicPr>
          <p:nvPr/>
        </p:nvPicPr>
        <p:blipFill>
          <a:blip r:embed="rId12"/>
          <a:stretch>
            <a:fillRect/>
          </a:stretch>
        </p:blipFill>
        <p:spPr>
          <a:xfrm>
            <a:off x="581049" y="4048930"/>
            <a:ext cx="744107" cy="247074"/>
          </a:xfrm>
          <a:prstGeom prst="rect">
            <a:avLst/>
          </a:prstGeom>
        </p:spPr>
      </p:pic>
      <p:sp>
        <p:nvSpPr>
          <p:cNvPr id="43" name="Title 1">
            <a:extLst>
              <a:ext uri="{FF2B5EF4-FFF2-40B4-BE49-F238E27FC236}">
                <a16:creationId xmlns:a16="http://schemas.microsoft.com/office/drawing/2014/main" id="{F94C12FB-B274-9C49-8B94-D8AE8B0E5900}"/>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sp>
        <p:nvSpPr>
          <p:cNvPr id="7" name="ZoneTexte 6">
            <a:extLst>
              <a:ext uri="{FF2B5EF4-FFF2-40B4-BE49-F238E27FC236}">
                <a16:creationId xmlns:a16="http://schemas.microsoft.com/office/drawing/2014/main" id="{0F27E997-8EE4-4E6E-BA8F-78F170AC56F5}"/>
              </a:ext>
            </a:extLst>
          </p:cNvPr>
          <p:cNvSpPr txBox="1"/>
          <p:nvPr/>
        </p:nvSpPr>
        <p:spPr>
          <a:xfrm>
            <a:off x="1998053" y="4484472"/>
            <a:ext cx="2758423" cy="738664"/>
          </a:xfrm>
          <a:prstGeom prst="rect">
            <a:avLst/>
          </a:prstGeom>
          <a:noFill/>
        </p:spPr>
        <p:txBody>
          <a:bodyPr wrap="square" rtlCol="0">
            <a:spAutoFit/>
          </a:bodyPr>
          <a:lstStyle/>
          <a:p>
            <a:r>
              <a:rPr lang="fr-FR" sz="700" b="0" i="0" dirty="0">
                <a:solidFill>
                  <a:srgbClr val="242021"/>
                </a:solidFill>
                <a:effectLst/>
                <a:latin typeface="Arial" panose="020B0604020202020204" pitchFamily="34" charset="0"/>
                <a:cs typeface="Arial" panose="020B0604020202020204" pitchFamily="34" charset="0"/>
              </a:rPr>
              <a:t>Les haut-parleurs de source ponctuelle de la série PS originale de NEXO ont connu un énorme succès dans les clubs. La série </a:t>
            </a:r>
            <a:r>
              <a:rPr lang="fr-FR" sz="700" b="0" i="0" dirty="0" err="1">
                <a:solidFill>
                  <a:srgbClr val="242021"/>
                </a:solidFill>
                <a:effectLst/>
                <a:latin typeface="Arial" panose="020B0604020202020204" pitchFamily="34" charset="0"/>
                <a:cs typeface="Arial" panose="020B0604020202020204" pitchFamily="34" charset="0"/>
              </a:rPr>
              <a:t>ePS</a:t>
            </a:r>
            <a:r>
              <a:rPr lang="fr-FR" sz="700" b="0" i="0" dirty="0">
                <a:solidFill>
                  <a:srgbClr val="242021"/>
                </a:solidFill>
                <a:effectLst/>
                <a:latin typeface="Arial" panose="020B0604020202020204" pitchFamily="34" charset="0"/>
                <a:cs typeface="Arial" panose="020B0604020202020204" pitchFamily="34" charset="0"/>
              </a:rPr>
              <a:t>, composée de trois enceintes principales et de deux subwoofers, s'appuie sur ce succès avec une approche " sans fioritures " qui rend l'ingénierie et les performances légendaires de NEXO accessibles à un plus grand nombre de salles. </a:t>
            </a:r>
            <a:endParaRPr lang="en-US" sz="700" dirty="0">
              <a:latin typeface="Arial" panose="020B0604020202020204" pitchFamily="34" charset="0"/>
              <a:cs typeface="Arial" panose="020B0604020202020204" pitchFamily="34" charset="0"/>
            </a:endParaRPr>
          </a:p>
        </p:txBody>
      </p:sp>
      <p:cxnSp>
        <p:nvCxnSpPr>
          <p:cNvPr id="45" name="Connecteur droit 44">
            <a:extLst>
              <a:ext uri="{FF2B5EF4-FFF2-40B4-BE49-F238E27FC236}">
                <a16:creationId xmlns:a16="http://schemas.microsoft.com/office/drawing/2014/main" id="{D6C6596D-79EE-4D30-A83D-54B6C5CC7E6C}"/>
              </a:ext>
            </a:extLst>
          </p:cNvPr>
          <p:cNvCxnSpPr>
            <a:cxnSpLocks/>
          </p:cNvCxnSpPr>
          <p:nvPr/>
        </p:nvCxnSpPr>
        <p:spPr>
          <a:xfrm flipV="1">
            <a:off x="1989664" y="4499522"/>
            <a:ext cx="3548457" cy="10117"/>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pic>
        <p:nvPicPr>
          <p:cNvPr id="51" name="Image 50" descr="Une image contenant texte, sombre&#10;&#10;Description générée automatiquement">
            <a:extLst>
              <a:ext uri="{FF2B5EF4-FFF2-40B4-BE49-F238E27FC236}">
                <a16:creationId xmlns:a16="http://schemas.microsoft.com/office/drawing/2014/main" id="{D016F5B1-CB95-4AC1-A01B-F3C2422DA8B8}"/>
              </a:ext>
            </a:extLst>
          </p:cNvPr>
          <p:cNvPicPr>
            <a:picLocks noChangeAspect="1"/>
          </p:cNvPicPr>
          <p:nvPr/>
        </p:nvPicPr>
        <p:blipFill>
          <a:blip r:embed="rId13"/>
          <a:stretch>
            <a:fillRect/>
          </a:stretch>
        </p:blipFill>
        <p:spPr>
          <a:xfrm>
            <a:off x="4686040" y="4504357"/>
            <a:ext cx="557640" cy="689653"/>
          </a:xfrm>
          <a:prstGeom prst="rect">
            <a:avLst/>
          </a:prstGeom>
        </p:spPr>
      </p:pic>
      <p:pic>
        <p:nvPicPr>
          <p:cNvPr id="53" name="Image 52" descr="Une image contenant texte, clipart&#10;&#10;Description générée automatiquement">
            <a:extLst>
              <a:ext uri="{FF2B5EF4-FFF2-40B4-BE49-F238E27FC236}">
                <a16:creationId xmlns:a16="http://schemas.microsoft.com/office/drawing/2014/main" id="{BC18D4A6-C67E-4D61-9FCC-D236FD73CECC}"/>
              </a:ext>
            </a:extLst>
          </p:cNvPr>
          <p:cNvPicPr>
            <a:picLocks noChangeAspect="1"/>
          </p:cNvPicPr>
          <p:nvPr/>
        </p:nvPicPr>
        <p:blipFill>
          <a:blip r:embed="rId14"/>
          <a:stretch>
            <a:fillRect/>
          </a:stretch>
        </p:blipFill>
        <p:spPr>
          <a:xfrm>
            <a:off x="581049" y="4649818"/>
            <a:ext cx="675671" cy="410795"/>
          </a:xfrm>
          <a:prstGeom prst="rect">
            <a:avLst/>
          </a:prstGeom>
        </p:spPr>
      </p:pic>
    </p:spTree>
    <p:extLst>
      <p:ext uri="{BB962C8B-B14F-4D97-AF65-F5344CB8AC3E}">
        <p14:creationId xmlns:p14="http://schemas.microsoft.com/office/powerpoint/2010/main" val="324094026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84595" y="3913840"/>
            <a:ext cx="5324245" cy="2938402"/>
            <a:chOff x="0" y="5508798"/>
            <a:chExt cx="6803867" cy="4320539"/>
          </a:xfrm>
        </p:grpSpPr>
        <p:sp>
          <p:nvSpPr>
            <p:cNvPr id="3" name="object 3"/>
            <p:cNvSpPr/>
            <p:nvPr/>
          </p:nvSpPr>
          <p:spPr>
            <a:xfrm>
              <a:off x="1067277" y="5508798"/>
              <a:ext cx="5736590" cy="4320539"/>
            </a:xfrm>
            <a:custGeom>
              <a:avLst/>
              <a:gdLst/>
              <a:ahLst/>
              <a:cxnLst/>
              <a:rect l="l" t="t" r="r" b="b"/>
              <a:pathLst>
                <a:path w="5736590" h="4320540">
                  <a:moveTo>
                    <a:pt x="5735993" y="0"/>
                  </a:moveTo>
                  <a:lnTo>
                    <a:pt x="0" y="0"/>
                  </a:lnTo>
                  <a:lnTo>
                    <a:pt x="0" y="4320006"/>
                  </a:lnTo>
                  <a:lnTo>
                    <a:pt x="5735993" y="4320006"/>
                  </a:lnTo>
                  <a:lnTo>
                    <a:pt x="5735993" y="0"/>
                  </a:lnTo>
                  <a:close/>
                </a:path>
              </a:pathLst>
            </a:custGeom>
            <a:solidFill>
              <a:srgbClr val="F1F2F2"/>
            </a:solidFill>
          </p:spPr>
          <p:txBody>
            <a:bodyPr wrap="square" lIns="0" tIns="0" rIns="0" bIns="0" rtlCol="0"/>
            <a:lstStyle/>
            <a:p>
              <a:endParaRPr sz="1224"/>
            </a:p>
          </p:txBody>
        </p:sp>
        <p:sp>
          <p:nvSpPr>
            <p:cNvPr id="4" name="object 4"/>
            <p:cNvSpPr/>
            <p:nvPr/>
          </p:nvSpPr>
          <p:spPr>
            <a:xfrm>
              <a:off x="0" y="6364680"/>
              <a:ext cx="5327650" cy="1821180"/>
            </a:xfrm>
            <a:custGeom>
              <a:avLst/>
              <a:gdLst/>
              <a:ahLst/>
              <a:cxnLst/>
              <a:rect l="l" t="t" r="r" b="b"/>
              <a:pathLst>
                <a:path w="5327650" h="1821179">
                  <a:moveTo>
                    <a:pt x="5327154" y="1795526"/>
                  </a:moveTo>
                  <a:lnTo>
                    <a:pt x="0" y="1795526"/>
                  </a:lnTo>
                  <a:lnTo>
                    <a:pt x="0" y="1820926"/>
                  </a:lnTo>
                  <a:lnTo>
                    <a:pt x="5327154" y="1820926"/>
                  </a:lnTo>
                  <a:lnTo>
                    <a:pt x="5327154" y="1795526"/>
                  </a:lnTo>
                  <a:close/>
                </a:path>
                <a:path w="5327650" h="1821179">
                  <a:moveTo>
                    <a:pt x="5327154" y="813993"/>
                  </a:moveTo>
                  <a:lnTo>
                    <a:pt x="0" y="813993"/>
                  </a:lnTo>
                  <a:lnTo>
                    <a:pt x="0" y="839393"/>
                  </a:lnTo>
                  <a:lnTo>
                    <a:pt x="5327154" y="839393"/>
                  </a:lnTo>
                  <a:lnTo>
                    <a:pt x="5327154" y="813993"/>
                  </a:lnTo>
                  <a:close/>
                </a:path>
                <a:path w="5327650" h="1821179">
                  <a:moveTo>
                    <a:pt x="5327154" y="0"/>
                  </a:moveTo>
                  <a:lnTo>
                    <a:pt x="0" y="0"/>
                  </a:lnTo>
                  <a:lnTo>
                    <a:pt x="0" y="25400"/>
                  </a:lnTo>
                  <a:lnTo>
                    <a:pt x="5327154" y="25400"/>
                  </a:lnTo>
                  <a:lnTo>
                    <a:pt x="5327154" y="0"/>
                  </a:lnTo>
                  <a:close/>
                </a:path>
              </a:pathLst>
            </a:custGeom>
            <a:solidFill>
              <a:srgbClr val="FFFFFF"/>
            </a:solidFill>
          </p:spPr>
          <p:txBody>
            <a:bodyPr wrap="square" lIns="0" tIns="0" rIns="0" bIns="0" rtlCol="0"/>
            <a:lstStyle/>
            <a:p>
              <a:endParaRPr sz="1224"/>
            </a:p>
          </p:txBody>
        </p:sp>
      </p:grpSp>
      <p:sp>
        <p:nvSpPr>
          <p:cNvPr id="5" name="object 5"/>
          <p:cNvSpPr txBox="1"/>
          <p:nvPr/>
        </p:nvSpPr>
        <p:spPr>
          <a:xfrm>
            <a:off x="1254805" y="326849"/>
            <a:ext cx="606769" cy="134269"/>
          </a:xfrm>
          <a:prstGeom prst="rect">
            <a:avLst/>
          </a:prstGeom>
        </p:spPr>
        <p:txBody>
          <a:bodyPr vert="horz" wrap="square" lIns="0" tIns="8637" rIns="0" bIns="0" rtlCol="0">
            <a:spAutoFit/>
          </a:bodyPr>
          <a:lstStyle/>
          <a:p>
            <a:pPr marL="8637">
              <a:spcBef>
                <a:spcPts val="68"/>
              </a:spcBef>
            </a:pPr>
            <a:r>
              <a:rPr sz="816" spc="-105" dirty="0">
                <a:solidFill>
                  <a:srgbClr val="FFFFFF"/>
                </a:solidFill>
                <a:latin typeface="Arial"/>
                <a:cs typeface="Arial"/>
              </a:rPr>
              <a:t>Globa</a:t>
            </a:r>
            <a:r>
              <a:rPr sz="816" spc="-37" dirty="0">
                <a:solidFill>
                  <a:srgbClr val="FFFFFF"/>
                </a:solidFill>
                <a:latin typeface="Arial"/>
                <a:cs typeface="Arial"/>
              </a:rPr>
              <a:t>l</a:t>
            </a:r>
            <a:r>
              <a:rPr sz="816" spc="-58" dirty="0">
                <a:solidFill>
                  <a:srgbClr val="FFFFFF"/>
                </a:solidFill>
                <a:latin typeface="Arial"/>
                <a:cs typeface="Arial"/>
              </a:rPr>
              <a:t> </a:t>
            </a:r>
            <a:r>
              <a:rPr sz="816" spc="-82" dirty="0">
                <a:solidFill>
                  <a:srgbClr val="FFFFFF"/>
                </a:solidFill>
                <a:latin typeface="Arial"/>
                <a:cs typeface="Arial"/>
              </a:rPr>
              <a:t>Solutions</a:t>
            </a:r>
            <a:endParaRPr sz="816">
              <a:latin typeface="Arial"/>
              <a:cs typeface="Arial"/>
            </a:endParaRPr>
          </a:p>
        </p:txBody>
      </p:sp>
      <p:sp>
        <p:nvSpPr>
          <p:cNvPr id="7" name="object 7"/>
          <p:cNvSpPr txBox="1"/>
          <p:nvPr/>
        </p:nvSpPr>
        <p:spPr>
          <a:xfrm>
            <a:off x="1419881" y="4007019"/>
            <a:ext cx="3463726" cy="521682"/>
          </a:xfrm>
          <a:prstGeom prst="rect">
            <a:avLst/>
          </a:prstGeom>
        </p:spPr>
        <p:txBody>
          <a:bodyPr vert="horz" wrap="square" lIns="0" tIns="8637" rIns="0" bIns="0" rtlCol="0">
            <a:spAutoFit/>
          </a:bodyPr>
          <a:lstStyle/>
          <a:p>
            <a:pPr marL="8637">
              <a:lnSpc>
                <a:spcPts val="775"/>
              </a:lnSpc>
            </a:pPr>
            <a:r>
              <a:rPr lang="fr-FR" sz="800" b="0" i="0" dirty="0">
                <a:solidFill>
                  <a:srgbClr val="000000"/>
                </a:solidFill>
                <a:effectLst/>
                <a:latin typeface="Arial" panose="020B0604020202020204" pitchFamily="34" charset="0"/>
                <a:cs typeface="Arial" panose="020B0604020202020204" pitchFamily="34" charset="0"/>
              </a:rPr>
              <a:t>Chic, élégante et compacte, l’enceinte NEXO ID24 est disponible dans une gamme de couleurs personnalisées et bénéficie d’une gamme complète de supports, horizontaux ou verticaux. Les </a:t>
            </a:r>
            <a:r>
              <a:rPr lang="fr-FR" sz="800" b="0" i="0" dirty="0" err="1">
                <a:solidFill>
                  <a:srgbClr val="000000"/>
                </a:solidFill>
                <a:effectLst/>
                <a:latin typeface="Arial" panose="020B0604020202020204" pitchFamily="34" charset="0"/>
                <a:cs typeface="Arial" panose="020B0604020202020204" pitchFamily="34" charset="0"/>
              </a:rPr>
              <a:t>subs</a:t>
            </a:r>
            <a:r>
              <a:rPr lang="fr-FR" sz="800" b="0" i="0" dirty="0">
                <a:solidFill>
                  <a:srgbClr val="000000"/>
                </a:solidFill>
                <a:effectLst/>
                <a:latin typeface="Arial" panose="020B0604020202020204" pitchFamily="34" charset="0"/>
                <a:cs typeface="Arial" panose="020B0604020202020204" pitchFamily="34" charset="0"/>
              </a:rPr>
              <a:t> dédiés, 1 x 10” et 2 x 10”, sont tout aussi discrets.</a:t>
            </a:r>
            <a:r>
              <a:rPr lang="fr-FR" sz="800" dirty="0">
                <a:latin typeface="Arial" panose="020B0604020202020204" pitchFamily="34" charset="0"/>
                <a:cs typeface="Arial" panose="020B0604020202020204" pitchFamily="34" charset="0"/>
              </a:rPr>
              <a:t> </a:t>
            </a:r>
            <a:br>
              <a:rPr lang="fr-FR" sz="800" dirty="0">
                <a:latin typeface="Arial" panose="020B0604020202020204" pitchFamily="34" charset="0"/>
                <a:cs typeface="Arial" panose="020B0604020202020204" pitchFamily="34" charset="0"/>
              </a:rPr>
            </a:br>
            <a:endParaRPr lang="fr-FR" sz="800" dirty="0">
              <a:latin typeface="Arial" panose="020B0604020202020204" pitchFamily="34" charset="0"/>
              <a:cs typeface="Arial" panose="020B0604020202020204" pitchFamily="34" charset="0"/>
            </a:endParaRPr>
          </a:p>
        </p:txBody>
      </p:sp>
      <p:sp>
        <p:nvSpPr>
          <p:cNvPr id="8" name="object 8"/>
          <p:cNvSpPr txBox="1"/>
          <p:nvPr/>
        </p:nvSpPr>
        <p:spPr>
          <a:xfrm>
            <a:off x="1414011" y="4592674"/>
            <a:ext cx="2742923" cy="521682"/>
          </a:xfrm>
          <a:prstGeom prst="rect">
            <a:avLst/>
          </a:prstGeom>
        </p:spPr>
        <p:txBody>
          <a:bodyPr vert="horz" wrap="square" lIns="0" tIns="8637" rIns="0" bIns="0" rtlCol="0">
            <a:spAutoFit/>
          </a:bodyPr>
          <a:lstStyle/>
          <a:p>
            <a:pPr marL="8637">
              <a:lnSpc>
                <a:spcPts val="775"/>
              </a:lnSpc>
            </a:pPr>
            <a:r>
              <a:rPr lang="fr-FR" sz="800" b="0" i="0" dirty="0">
                <a:solidFill>
                  <a:srgbClr val="000000"/>
                </a:solidFill>
                <a:effectLst/>
                <a:latin typeface="Arial" panose="020B0604020202020204" pitchFamily="34" charset="0"/>
                <a:cs typeface="Arial" panose="020B0604020202020204" pitchFamily="34" charset="0"/>
              </a:rPr>
              <a:t>Avec leurs formes courbes élégantes, leur couverture variable dans les aigus et leur gamme complète de supports, les enceintes de la Série P+ permettent de constituer un système aussi esthétique que performant.</a:t>
            </a:r>
            <a:r>
              <a:rPr lang="fr-FR" sz="800" dirty="0">
                <a:latin typeface="Arial" panose="020B0604020202020204" pitchFamily="34" charset="0"/>
                <a:cs typeface="Arial" panose="020B0604020202020204" pitchFamily="34" charset="0"/>
              </a:rPr>
              <a:t> </a:t>
            </a:r>
            <a:br>
              <a:rPr lang="fr-FR" sz="800" dirty="0"/>
            </a:br>
            <a:endParaRPr sz="800" dirty="0">
              <a:latin typeface="Arial"/>
              <a:cs typeface="Arial"/>
            </a:endParaRPr>
          </a:p>
        </p:txBody>
      </p:sp>
      <p:sp>
        <p:nvSpPr>
          <p:cNvPr id="9" name="object 9"/>
          <p:cNvSpPr txBox="1"/>
          <p:nvPr/>
        </p:nvSpPr>
        <p:spPr>
          <a:xfrm>
            <a:off x="1421178" y="5144558"/>
            <a:ext cx="2627927" cy="624852"/>
          </a:xfrm>
          <a:prstGeom prst="rect">
            <a:avLst/>
          </a:prstGeom>
        </p:spPr>
        <p:txBody>
          <a:bodyPr vert="horz" wrap="square" lIns="0" tIns="8637" rIns="0" bIns="0" rtlCol="0">
            <a:spAutoFit/>
          </a:bodyPr>
          <a:lstStyle/>
          <a:p>
            <a:pPr marL="8637">
              <a:lnSpc>
                <a:spcPts val="775"/>
              </a:lnSpc>
            </a:pPr>
            <a:r>
              <a:rPr lang="fr-FR" sz="800" b="0" i="0" dirty="0">
                <a:solidFill>
                  <a:srgbClr val="242021"/>
                </a:solidFill>
                <a:effectLst/>
                <a:latin typeface="Arial" panose="020B0604020202020204" pitchFamily="34" charset="0"/>
                <a:cs typeface="Arial" panose="020B0604020202020204" pitchFamily="34" charset="0"/>
              </a:rPr>
              <a:t>Une gamme de trois enceintes principales et de deux subwoofers, combinée à une gamme restreinte mais flexible de matériel de montage, constitue une solution " sans fioritures " pour un son de haute qualité dans les bars et les restaurants.</a:t>
            </a:r>
            <a:r>
              <a:rPr lang="en-US" sz="800" b="0" i="0" dirty="0">
                <a:solidFill>
                  <a:srgbClr val="242021"/>
                </a:solidFill>
                <a:effectLst/>
                <a:latin typeface="Arial" panose="020B0604020202020204" pitchFamily="34" charset="0"/>
                <a:cs typeface="Arial" panose="020B0604020202020204" pitchFamily="34" charset="0"/>
              </a:rPr>
              <a:t>.</a:t>
            </a:r>
            <a:r>
              <a:rPr lang="en-US" sz="800" dirty="0">
                <a:latin typeface="Arial" panose="020B0604020202020204" pitchFamily="34" charset="0"/>
                <a:cs typeface="Arial" panose="020B0604020202020204" pitchFamily="34" charset="0"/>
              </a:rPr>
              <a:t> </a:t>
            </a:r>
            <a:br>
              <a:rPr lang="en-US" sz="900" dirty="0">
                <a:latin typeface="Arial" panose="020B0604020202020204" pitchFamily="34" charset="0"/>
                <a:cs typeface="Arial" panose="020B0604020202020204" pitchFamily="34" charset="0"/>
              </a:rPr>
            </a:br>
            <a:endParaRPr sz="900" dirty="0">
              <a:latin typeface="Arial" panose="020B0604020202020204" pitchFamily="34" charset="0"/>
              <a:cs typeface="Arial" panose="020B0604020202020204" pitchFamily="34" charset="0"/>
            </a:endParaRPr>
          </a:p>
        </p:txBody>
      </p:sp>
      <p:sp>
        <p:nvSpPr>
          <p:cNvPr id="10" name="object 10"/>
          <p:cNvSpPr txBox="1"/>
          <p:nvPr/>
        </p:nvSpPr>
        <p:spPr>
          <a:xfrm>
            <a:off x="1422603" y="5928869"/>
            <a:ext cx="2347200" cy="726867"/>
          </a:xfrm>
          <a:prstGeom prst="rect">
            <a:avLst/>
          </a:prstGeom>
        </p:spPr>
        <p:txBody>
          <a:bodyPr vert="horz" wrap="square" lIns="0" tIns="8637" rIns="0" bIns="0" rtlCol="0">
            <a:spAutoFit/>
          </a:bodyPr>
          <a:lstStyle/>
          <a:p>
            <a:pPr marL="8637">
              <a:lnSpc>
                <a:spcPts val="775"/>
              </a:lnSpc>
            </a:pPr>
            <a:r>
              <a:rPr lang="fr-FR" sz="800" b="0" i="0" dirty="0">
                <a:solidFill>
                  <a:srgbClr val="000000"/>
                </a:solidFill>
                <a:effectLst/>
                <a:latin typeface="Arial" panose="020B0604020202020204" pitchFamily="34" charset="0"/>
                <a:cs typeface="Arial" panose="020B0604020202020204" pitchFamily="34" charset="0"/>
              </a:rPr>
              <a:t>Compactes, rigging intégré, supports élégants, couleurs RAL personnalisées : les enceintes GEO M6 apportent la technologie ,avancée de line </a:t>
            </a:r>
            <a:r>
              <a:rPr lang="fr-FR" sz="800" b="0" i="0" dirty="0" err="1">
                <a:solidFill>
                  <a:srgbClr val="000000"/>
                </a:solidFill>
                <a:effectLst/>
                <a:latin typeface="Arial" panose="020B0604020202020204" pitchFamily="34" charset="0"/>
                <a:cs typeface="Arial" panose="020B0604020202020204" pitchFamily="34" charset="0"/>
              </a:rPr>
              <a:t>array</a:t>
            </a:r>
            <a:r>
              <a:rPr lang="fr-FR" sz="800" dirty="0">
                <a:solidFill>
                  <a:srgbClr val="000000"/>
                </a:solidFill>
                <a:latin typeface="Arial" panose="020B0604020202020204" pitchFamily="34" charset="0"/>
                <a:cs typeface="Arial" panose="020B0604020202020204" pitchFamily="34" charset="0"/>
              </a:rPr>
              <a:t> </a:t>
            </a:r>
            <a:r>
              <a:rPr lang="fr-FR" sz="800" b="0" i="0" dirty="0">
                <a:solidFill>
                  <a:srgbClr val="000000"/>
                </a:solidFill>
                <a:effectLst/>
                <a:latin typeface="Arial" panose="020B0604020202020204" pitchFamily="34" charset="0"/>
                <a:cs typeface="Arial" panose="020B0604020202020204" pitchFamily="34" charset="0"/>
              </a:rPr>
              <a:t>NEXO en un système certifié TÜV ne mesurant que 373 mm de largeur</a:t>
            </a:r>
            <a:r>
              <a:rPr lang="fr-FR" sz="800" dirty="0">
                <a:latin typeface="Arial" panose="020B0604020202020204" pitchFamily="34" charset="0"/>
                <a:cs typeface="Arial" panose="020B0604020202020204" pitchFamily="34" charset="0"/>
              </a:rPr>
              <a:t> </a:t>
            </a:r>
            <a:br>
              <a:rPr lang="fr-FR" sz="800" dirty="0">
                <a:latin typeface="Arial" panose="020B0604020202020204" pitchFamily="34" charset="0"/>
                <a:cs typeface="Arial" panose="020B0604020202020204" pitchFamily="34" charset="0"/>
              </a:rPr>
            </a:br>
            <a:br>
              <a:rPr lang="en-US" sz="800" dirty="0"/>
            </a:br>
            <a:endParaRPr sz="800" dirty="0">
              <a:latin typeface="Arial"/>
              <a:cs typeface="Arial"/>
            </a:endParaRPr>
          </a:p>
        </p:txBody>
      </p:sp>
      <p:sp>
        <p:nvSpPr>
          <p:cNvPr id="11" name="object 11"/>
          <p:cNvSpPr txBox="1"/>
          <p:nvPr/>
        </p:nvSpPr>
        <p:spPr>
          <a:xfrm>
            <a:off x="1286630" y="3600292"/>
            <a:ext cx="1787053" cy="177998"/>
          </a:xfrm>
          <a:prstGeom prst="rect">
            <a:avLst/>
          </a:prstGeom>
        </p:spPr>
        <p:txBody>
          <a:bodyPr vert="horz" wrap="square" lIns="0" tIns="8637" rIns="0" bIns="0" rtlCol="0">
            <a:spAutoFit/>
          </a:bodyPr>
          <a:lstStyle/>
          <a:p>
            <a:pPr marL="8637" algn="ctr">
              <a:spcBef>
                <a:spcPts val="68"/>
              </a:spcBef>
            </a:pPr>
            <a:r>
              <a:rPr lang="en-US" sz="1100" dirty="0" err="1">
                <a:solidFill>
                  <a:srgbClr val="231F20"/>
                </a:solidFill>
                <a:latin typeface="Arial"/>
                <a:cs typeface="Arial"/>
              </a:rPr>
              <a:t>Systèmes</a:t>
            </a:r>
            <a:r>
              <a:rPr lang="en-US" sz="1100" dirty="0">
                <a:solidFill>
                  <a:srgbClr val="231F20"/>
                </a:solidFill>
                <a:latin typeface="Arial"/>
                <a:cs typeface="Arial"/>
              </a:rPr>
              <a:t> </a:t>
            </a:r>
            <a:r>
              <a:rPr sz="1100" dirty="0" err="1">
                <a:solidFill>
                  <a:srgbClr val="231F20"/>
                </a:solidFill>
                <a:latin typeface="Arial"/>
                <a:cs typeface="Arial"/>
              </a:rPr>
              <a:t>Recomm</a:t>
            </a:r>
            <a:r>
              <a:rPr lang="en-US" sz="1100" dirty="0" err="1">
                <a:solidFill>
                  <a:srgbClr val="231F20"/>
                </a:solidFill>
                <a:latin typeface="Arial"/>
                <a:cs typeface="Arial"/>
              </a:rPr>
              <a:t>andés</a:t>
            </a:r>
            <a:endParaRPr sz="1100" dirty="0">
              <a:latin typeface="Arial"/>
              <a:cs typeface="Arial"/>
            </a:endParaRPr>
          </a:p>
        </p:txBody>
      </p:sp>
      <p:grpSp>
        <p:nvGrpSpPr>
          <p:cNvPr id="12" name="object 12"/>
          <p:cNvGrpSpPr/>
          <p:nvPr/>
        </p:nvGrpSpPr>
        <p:grpSpPr>
          <a:xfrm>
            <a:off x="4639907" y="931553"/>
            <a:ext cx="5226121" cy="5926448"/>
            <a:chOff x="3812909" y="972007"/>
            <a:chExt cx="7815096" cy="8750985"/>
          </a:xfrm>
        </p:grpSpPr>
        <p:pic>
          <p:nvPicPr>
            <p:cNvPr id="13" name="object 13"/>
            <p:cNvPicPr/>
            <p:nvPr/>
          </p:nvPicPr>
          <p:blipFill>
            <a:blip r:embed="rId2" cstate="print"/>
            <a:stretch>
              <a:fillRect/>
            </a:stretch>
          </p:blipFill>
          <p:spPr>
            <a:xfrm>
              <a:off x="3812909" y="5804960"/>
              <a:ext cx="825312" cy="1396201"/>
            </a:xfrm>
            <a:prstGeom prst="rect">
              <a:avLst/>
            </a:prstGeom>
          </p:spPr>
        </p:pic>
        <p:pic>
          <p:nvPicPr>
            <p:cNvPr id="15" name="object 15"/>
            <p:cNvPicPr/>
            <p:nvPr/>
          </p:nvPicPr>
          <p:blipFill>
            <a:blip r:embed="rId3" cstate="print"/>
            <a:stretch>
              <a:fillRect/>
            </a:stretch>
          </p:blipFill>
          <p:spPr>
            <a:xfrm>
              <a:off x="4224007" y="972007"/>
              <a:ext cx="7403998" cy="8750985"/>
            </a:xfrm>
            <a:prstGeom prst="rect">
              <a:avLst/>
            </a:prstGeom>
          </p:spPr>
        </p:pic>
      </p:grpSp>
      <p:sp>
        <p:nvSpPr>
          <p:cNvPr id="16" name="object 16"/>
          <p:cNvSpPr txBox="1">
            <a:spLocks noGrp="1"/>
          </p:cNvSpPr>
          <p:nvPr>
            <p:ph type="title"/>
          </p:nvPr>
        </p:nvSpPr>
        <p:spPr>
          <a:xfrm>
            <a:off x="651095" y="1297341"/>
            <a:ext cx="5242734" cy="685157"/>
          </a:xfrm>
          <a:prstGeom prst="rect">
            <a:avLst/>
          </a:prstGeom>
        </p:spPr>
        <p:txBody>
          <a:bodyPr vert="horz" wrap="square" lIns="0" tIns="224569" rIns="0" bIns="0" rtlCol="0" anchor="ctr">
            <a:spAutoFit/>
          </a:bodyPr>
          <a:lstStyle/>
          <a:p>
            <a:pPr marL="8637" marR="3455" indent="663342" algn="ctr">
              <a:lnSpc>
                <a:spcPct val="74000"/>
              </a:lnSpc>
              <a:spcBef>
                <a:spcPts val="1768"/>
              </a:spcBef>
            </a:pPr>
            <a:r>
              <a:rPr sz="4000" dirty="0">
                <a:latin typeface="Arial" panose="020B0604020202020204" pitchFamily="34" charset="0"/>
                <a:cs typeface="Arial" panose="020B0604020202020204" pitchFamily="34" charset="0"/>
              </a:rPr>
              <a:t>Bars &amp; </a:t>
            </a:r>
            <a:r>
              <a:rPr sz="4000" dirty="0">
                <a:solidFill>
                  <a:srgbClr val="3A57A7"/>
                </a:solidFill>
                <a:latin typeface="Arial" panose="020B0604020202020204" pitchFamily="34" charset="0"/>
                <a:cs typeface="Arial" panose="020B0604020202020204" pitchFamily="34" charset="0"/>
              </a:rPr>
              <a:t>Restaurants</a:t>
            </a:r>
            <a:endParaRPr sz="4000" dirty="0">
              <a:latin typeface="Arial" panose="020B0604020202020204" pitchFamily="34" charset="0"/>
              <a:cs typeface="Arial" panose="020B0604020202020204" pitchFamily="34" charset="0"/>
            </a:endParaRPr>
          </a:p>
        </p:txBody>
      </p:sp>
      <p:sp>
        <p:nvSpPr>
          <p:cNvPr id="17" name="object 17"/>
          <p:cNvSpPr txBox="1"/>
          <p:nvPr/>
        </p:nvSpPr>
        <p:spPr>
          <a:xfrm>
            <a:off x="219970" y="2137850"/>
            <a:ext cx="5843125" cy="1396089"/>
          </a:xfrm>
          <a:prstGeom prst="rect">
            <a:avLst/>
          </a:prstGeom>
        </p:spPr>
        <p:txBody>
          <a:bodyPr vert="horz" wrap="square" lIns="0" tIns="8637" rIns="0" bIns="0" rtlCol="0">
            <a:spAutoFit/>
          </a:bodyPr>
          <a:lstStyle/>
          <a:p>
            <a:pPr marL="8637" algn="ctr">
              <a:spcBef>
                <a:spcPts val="68"/>
              </a:spcBef>
            </a:pPr>
            <a:r>
              <a:rPr lang="en-US" sz="1632" dirty="0" err="1">
                <a:solidFill>
                  <a:srgbClr val="231F20"/>
                </a:solidFill>
                <a:latin typeface="Arial"/>
                <a:cs typeface="Arial"/>
              </a:rPr>
              <a:t>Emettre</a:t>
            </a:r>
            <a:r>
              <a:rPr lang="en-US" sz="1632" dirty="0">
                <a:solidFill>
                  <a:srgbClr val="231F20"/>
                </a:solidFill>
                <a:latin typeface="Arial"/>
                <a:cs typeface="Arial"/>
              </a:rPr>
              <a:t> des </a:t>
            </a:r>
            <a:r>
              <a:rPr lang="en-US" sz="1632" dirty="0" err="1">
                <a:solidFill>
                  <a:srgbClr val="231F20"/>
                </a:solidFill>
                <a:latin typeface="Arial"/>
                <a:cs typeface="Arial"/>
              </a:rPr>
              <a:t>ondes</a:t>
            </a:r>
            <a:r>
              <a:rPr lang="en-US" sz="1632" dirty="0">
                <a:solidFill>
                  <a:srgbClr val="231F20"/>
                </a:solidFill>
                <a:latin typeface="Arial"/>
                <a:cs typeface="Arial"/>
              </a:rPr>
              <a:t> positives</a:t>
            </a:r>
          </a:p>
          <a:p>
            <a:pPr marL="8637" algn="ctr">
              <a:spcBef>
                <a:spcPts val="68"/>
              </a:spcBef>
            </a:pPr>
            <a:r>
              <a:rPr lang="fr-FR" sz="900" b="0" i="0" dirty="0">
                <a:solidFill>
                  <a:srgbClr val="000000"/>
                </a:solidFill>
                <a:effectLst/>
                <a:latin typeface="Arial" panose="020B0604020202020204" pitchFamily="34" charset="0"/>
                <a:cs typeface="Arial" panose="020B0604020202020204" pitchFamily="34" charset="0"/>
              </a:rPr>
              <a:t>Les technologies brevetées NEXO assurent une meilleure compacité que les autres enceintes de même catégorie – ce qui est parfait pour les bars et les restaurants, où la discrétion visuelle constitue un aspect important. De plus, de nombreuses enceintes NEXO sont disponibles en nuances RAL personnalisées, pour mieux se fondre dans le décor intérieur. La clarté à volume sonore modéré est aussi une caractéristique NEXO, tout comme l’aisance à niveau élevé, lorsque le dîner est terminé et que le DJ arrive. Grâce à une gamme très étendue, les installateurs peuvent créer facilement des systèmes assurant une couverture sonore parfaitement homogène sur toute la salle, sans points morts qui peuvent casser l’ambiance.</a:t>
            </a:r>
            <a:r>
              <a:rPr lang="fr-FR" sz="900" dirty="0">
                <a:latin typeface="Arial" panose="020B0604020202020204" pitchFamily="34" charset="0"/>
                <a:cs typeface="Arial" panose="020B0604020202020204" pitchFamily="34" charset="0"/>
              </a:rPr>
              <a:t> </a:t>
            </a:r>
            <a:br>
              <a:rPr lang="fr-FR" sz="1000" dirty="0">
                <a:latin typeface="Arial" panose="020B0604020202020204" pitchFamily="34" charset="0"/>
                <a:cs typeface="Arial" panose="020B0604020202020204" pitchFamily="34" charset="0"/>
              </a:rPr>
            </a:br>
            <a:endParaRPr sz="1000" dirty="0">
              <a:latin typeface="Arial" panose="020B0604020202020204" pitchFamily="34" charset="0"/>
              <a:cs typeface="Arial" panose="020B0604020202020204" pitchFamily="34" charset="0"/>
            </a:endParaRPr>
          </a:p>
        </p:txBody>
      </p:sp>
      <p:sp>
        <p:nvSpPr>
          <p:cNvPr id="18" name="object 18"/>
          <p:cNvSpPr txBox="1"/>
          <p:nvPr/>
        </p:nvSpPr>
        <p:spPr>
          <a:xfrm>
            <a:off x="9142347" y="2533087"/>
            <a:ext cx="2941489" cy="483210"/>
          </a:xfrm>
          <a:prstGeom prst="rect">
            <a:avLst/>
          </a:prstGeom>
        </p:spPr>
        <p:txBody>
          <a:bodyPr vert="horz" wrap="square" lIns="0" tIns="8637" rIns="0" bIns="0" rtlCol="0">
            <a:spAutoFit/>
          </a:bodyPr>
          <a:lstStyle/>
          <a:p>
            <a:pPr marL="868046" algn="r">
              <a:lnSpc>
                <a:spcPts val="1265"/>
              </a:lnSpc>
              <a:spcBef>
                <a:spcPts val="68"/>
              </a:spcBef>
            </a:pPr>
            <a:r>
              <a:rPr sz="1090" dirty="0">
                <a:solidFill>
                  <a:srgbClr val="231F20"/>
                </a:solidFill>
                <a:latin typeface="Arial" panose="020B0604020202020204" pitchFamily="34" charset="0"/>
                <a:cs typeface="Arial" panose="020B0604020202020204" pitchFamily="34" charset="0"/>
              </a:rPr>
              <a:t>C</a:t>
            </a:r>
            <a:r>
              <a:rPr lang="en-US" sz="1090" dirty="0">
                <a:solidFill>
                  <a:srgbClr val="231F20"/>
                </a:solidFill>
                <a:latin typeface="Arial" panose="020B0604020202020204" pitchFamily="34" charset="0"/>
                <a:cs typeface="Arial" panose="020B0604020202020204" pitchFamily="34" charset="0"/>
              </a:rPr>
              <a:t>ouleurs</a:t>
            </a:r>
            <a:r>
              <a:rPr sz="1090" dirty="0">
                <a:solidFill>
                  <a:srgbClr val="231F20"/>
                </a:solidFill>
                <a:latin typeface="Arial" panose="020B0604020202020204" pitchFamily="34" charset="0"/>
                <a:cs typeface="Arial" panose="020B0604020202020204" pitchFamily="34" charset="0"/>
              </a:rPr>
              <a:t> RAL </a:t>
            </a:r>
            <a:r>
              <a:rPr lang="en-US" sz="1090" dirty="0" err="1">
                <a:solidFill>
                  <a:srgbClr val="231F20"/>
                </a:solidFill>
                <a:latin typeface="Arial" panose="020B0604020202020204" pitchFamily="34" charset="0"/>
                <a:cs typeface="Arial" panose="020B0604020202020204" pitchFamily="34" charset="0"/>
              </a:rPr>
              <a:t>personnalisées</a:t>
            </a:r>
            <a:endParaRPr sz="1090" dirty="0">
              <a:latin typeface="Arial" panose="020B0604020202020204" pitchFamily="34" charset="0"/>
              <a:cs typeface="Arial" panose="020B0604020202020204" pitchFamily="34" charset="0"/>
            </a:endParaRPr>
          </a:p>
          <a:p>
            <a:pPr marR="3455" algn="r">
              <a:lnSpc>
                <a:spcPts val="775"/>
              </a:lnSpc>
            </a:pPr>
            <a:r>
              <a:rPr lang="fr-FR" sz="680" b="0" i="0" dirty="0">
                <a:solidFill>
                  <a:srgbClr val="000000"/>
                </a:solidFill>
                <a:effectLst/>
                <a:latin typeface="Arial" panose="020B0604020202020204" pitchFamily="34" charset="0"/>
                <a:cs typeface="Arial" panose="020B0604020202020204" pitchFamily="34" charset="0"/>
              </a:rPr>
              <a:t>Les coffrets légers en composite de polyuréthane, les grilles en tissu et</a:t>
            </a:r>
            <a:br>
              <a:rPr lang="fr-FR" sz="680" b="0" i="0" dirty="0">
                <a:solidFill>
                  <a:srgbClr val="000000"/>
                </a:solidFill>
                <a:effectLst/>
                <a:latin typeface="Arial" panose="020B0604020202020204" pitchFamily="34" charset="0"/>
                <a:cs typeface="Arial" panose="020B0604020202020204" pitchFamily="34" charset="0"/>
              </a:rPr>
            </a:br>
            <a:r>
              <a:rPr lang="fr-FR" sz="680" b="0" i="0" dirty="0">
                <a:solidFill>
                  <a:srgbClr val="000000"/>
                </a:solidFill>
                <a:effectLst/>
                <a:latin typeface="Arial" panose="020B0604020202020204" pitchFamily="34" charset="0"/>
                <a:cs typeface="Arial" panose="020B0604020202020204" pitchFamily="34" charset="0"/>
              </a:rPr>
              <a:t>les accessoires peuvent être spécifiés dans n’importe quelle couleur RAL</a:t>
            </a:r>
            <a:r>
              <a:rPr lang="fr-FR" sz="680" dirty="0">
                <a:latin typeface="Arial" panose="020B0604020202020204" pitchFamily="34" charset="0"/>
                <a:cs typeface="Arial" panose="020B0604020202020204" pitchFamily="34" charset="0"/>
              </a:rPr>
              <a:t> </a:t>
            </a:r>
            <a:br>
              <a:rPr lang="fr-FR" sz="680" dirty="0">
                <a:latin typeface="Arial" panose="020B0604020202020204" pitchFamily="34" charset="0"/>
                <a:cs typeface="Arial" panose="020B0604020202020204" pitchFamily="34" charset="0"/>
              </a:rPr>
            </a:br>
            <a:r>
              <a:rPr sz="680" dirty="0">
                <a:solidFill>
                  <a:srgbClr val="231F20"/>
                </a:solidFill>
                <a:latin typeface="Arial" panose="020B0604020202020204" pitchFamily="34" charset="0"/>
                <a:cs typeface="Arial" panose="020B0604020202020204" pitchFamily="34" charset="0"/>
              </a:rPr>
              <a:t>.</a:t>
            </a:r>
            <a:endParaRPr sz="680" dirty="0">
              <a:latin typeface="Arial" panose="020B0604020202020204" pitchFamily="34" charset="0"/>
              <a:cs typeface="Arial" panose="020B0604020202020204" pitchFamily="34" charset="0"/>
            </a:endParaRPr>
          </a:p>
        </p:txBody>
      </p:sp>
      <p:sp>
        <p:nvSpPr>
          <p:cNvPr id="19" name="object 19"/>
          <p:cNvSpPr txBox="1"/>
          <p:nvPr/>
        </p:nvSpPr>
        <p:spPr>
          <a:xfrm>
            <a:off x="7406689" y="6220646"/>
            <a:ext cx="4328852" cy="643040"/>
          </a:xfrm>
          <a:prstGeom prst="rect">
            <a:avLst/>
          </a:prstGeom>
        </p:spPr>
        <p:txBody>
          <a:bodyPr vert="horz" wrap="square" lIns="0" tIns="31094" rIns="0" bIns="0" rtlCol="0">
            <a:spAutoFit/>
          </a:bodyPr>
          <a:lstStyle/>
          <a:p>
            <a:pPr marL="1378508" algn="r">
              <a:spcBef>
                <a:spcPts val="245"/>
              </a:spcBef>
            </a:pPr>
            <a:r>
              <a:rPr sz="1088" dirty="0">
                <a:solidFill>
                  <a:srgbClr val="231F20"/>
                </a:solidFill>
                <a:latin typeface="Arial"/>
                <a:cs typeface="Arial"/>
              </a:rPr>
              <a:t>Typhoon Shelter, Mumbai, </a:t>
            </a:r>
            <a:r>
              <a:rPr sz="1088" dirty="0" err="1">
                <a:solidFill>
                  <a:srgbClr val="231F20"/>
                </a:solidFill>
                <a:latin typeface="Arial"/>
                <a:cs typeface="Arial"/>
              </a:rPr>
              <a:t>Ind</a:t>
            </a:r>
            <a:r>
              <a:rPr lang="en-US" sz="1088" dirty="0" err="1">
                <a:solidFill>
                  <a:srgbClr val="231F20"/>
                </a:solidFill>
                <a:latin typeface="Arial"/>
                <a:cs typeface="Arial"/>
              </a:rPr>
              <a:t>e</a:t>
            </a:r>
            <a:endParaRPr lang="fr-FR" sz="1088" dirty="0">
              <a:latin typeface="Arial"/>
              <a:cs typeface="Arial"/>
            </a:endParaRPr>
          </a:p>
          <a:p>
            <a:pPr marL="1378508" algn="r">
              <a:spcBef>
                <a:spcPts val="245"/>
              </a:spcBef>
            </a:pPr>
            <a:r>
              <a:rPr lang="fr-FR" sz="680" b="0" i="0" dirty="0">
                <a:solidFill>
                  <a:srgbClr val="000000"/>
                </a:solidFill>
                <a:effectLst/>
                <a:latin typeface="Arial" panose="020B0604020202020204" pitchFamily="34" charset="0"/>
                <a:cs typeface="Arial" panose="020B0604020202020204" pitchFamily="34" charset="0"/>
              </a:rPr>
              <a:t>Le concept de ce restaurant est de plonger les convives dans une ambiance sonore immersive grâce à des enceintes GEO M6, </a:t>
            </a:r>
            <a:r>
              <a:rPr lang="fr-FR" sz="680" b="0" i="0" dirty="0" err="1">
                <a:solidFill>
                  <a:srgbClr val="000000"/>
                </a:solidFill>
                <a:effectLst/>
                <a:latin typeface="Arial" panose="020B0604020202020204" pitchFamily="34" charset="0"/>
                <a:cs typeface="Arial" panose="020B0604020202020204" pitchFamily="34" charset="0"/>
              </a:rPr>
              <a:t>donannt</a:t>
            </a:r>
            <a:r>
              <a:rPr lang="fr-FR" sz="680" b="0" i="0" dirty="0">
                <a:solidFill>
                  <a:srgbClr val="000000"/>
                </a:solidFill>
                <a:effectLst/>
                <a:latin typeface="Arial" panose="020B0604020202020204" pitchFamily="34" charset="0"/>
                <a:cs typeface="Arial" panose="020B0604020202020204" pitchFamily="34" charset="0"/>
              </a:rPr>
              <a:t> l’impression de se trouver au milieu d’un typhon en approche.</a:t>
            </a:r>
            <a:r>
              <a:rPr lang="fr-FR" sz="680" dirty="0">
                <a:latin typeface="Arial" panose="020B0604020202020204" pitchFamily="34" charset="0"/>
                <a:cs typeface="Arial" panose="020B0604020202020204" pitchFamily="34" charset="0"/>
              </a:rPr>
              <a:t> </a:t>
            </a:r>
            <a:br>
              <a:rPr lang="fr-FR" sz="800" dirty="0"/>
            </a:br>
            <a:r>
              <a:rPr sz="680" dirty="0">
                <a:solidFill>
                  <a:srgbClr val="231F20"/>
                </a:solidFill>
                <a:latin typeface="Arial"/>
                <a:cs typeface="Arial"/>
              </a:rPr>
              <a:t>.</a:t>
            </a:r>
            <a:endParaRPr sz="680" dirty="0">
              <a:latin typeface="Arial"/>
              <a:cs typeface="Arial"/>
            </a:endParaRPr>
          </a:p>
        </p:txBody>
      </p:sp>
      <p:sp>
        <p:nvSpPr>
          <p:cNvPr id="20" name="object 20"/>
          <p:cNvSpPr txBox="1"/>
          <p:nvPr/>
        </p:nvSpPr>
        <p:spPr>
          <a:xfrm>
            <a:off x="8316691" y="4381204"/>
            <a:ext cx="3468055" cy="538396"/>
          </a:xfrm>
          <a:prstGeom prst="rect">
            <a:avLst/>
          </a:prstGeom>
        </p:spPr>
        <p:txBody>
          <a:bodyPr vert="horz" wrap="square" lIns="0" tIns="31094" rIns="0" bIns="0" rtlCol="0">
            <a:spAutoFit/>
          </a:bodyPr>
          <a:lstStyle/>
          <a:p>
            <a:pPr marL="1122413" algn="r">
              <a:spcBef>
                <a:spcPts val="245"/>
              </a:spcBef>
            </a:pPr>
            <a:r>
              <a:rPr sz="1088" dirty="0">
                <a:solidFill>
                  <a:srgbClr val="231F20"/>
                </a:solidFill>
                <a:latin typeface="Arial"/>
                <a:cs typeface="Arial"/>
              </a:rPr>
              <a:t>Monsieur Bleu, Paris</a:t>
            </a:r>
            <a:endParaRPr lang="fr-FR" sz="1088" dirty="0">
              <a:latin typeface="Arial"/>
              <a:cs typeface="Arial"/>
            </a:endParaRPr>
          </a:p>
          <a:p>
            <a:pPr marL="1122413" algn="r">
              <a:spcBef>
                <a:spcPts val="245"/>
              </a:spcBef>
            </a:pPr>
            <a:r>
              <a:rPr lang="fr-FR" sz="680" b="0" i="0" dirty="0">
                <a:solidFill>
                  <a:srgbClr val="000000"/>
                </a:solidFill>
                <a:effectLst/>
                <a:latin typeface="Arial" panose="020B0604020202020204" pitchFamily="34" charset="0"/>
                <a:cs typeface="Arial" panose="020B0604020202020204" pitchFamily="34" charset="0"/>
              </a:rPr>
              <a:t>Des enceintes NEXO, une vue spectaculaire : un dîner en terrasse parfait dans ce restaurant parisien.</a:t>
            </a:r>
            <a:r>
              <a:rPr lang="fr-FR" sz="680" dirty="0">
                <a:latin typeface="Arial" panose="020B0604020202020204" pitchFamily="34" charset="0"/>
                <a:cs typeface="Arial" panose="020B0604020202020204" pitchFamily="34" charset="0"/>
              </a:rPr>
              <a:t> </a:t>
            </a:r>
            <a:br>
              <a:rPr lang="fr-FR" sz="680" dirty="0">
                <a:latin typeface="Arial" panose="020B0604020202020204" pitchFamily="34" charset="0"/>
                <a:cs typeface="Arial" panose="020B0604020202020204" pitchFamily="34" charset="0"/>
              </a:rPr>
            </a:br>
            <a:endParaRPr sz="680" dirty="0">
              <a:latin typeface="Arial" panose="020B0604020202020204" pitchFamily="34" charset="0"/>
              <a:cs typeface="Arial" panose="020B0604020202020204" pitchFamily="34" charset="0"/>
            </a:endParaRPr>
          </a:p>
        </p:txBody>
      </p:sp>
      <p:grpSp>
        <p:nvGrpSpPr>
          <p:cNvPr id="21" name="object 21"/>
          <p:cNvGrpSpPr/>
          <p:nvPr/>
        </p:nvGrpSpPr>
        <p:grpSpPr>
          <a:xfrm>
            <a:off x="845912" y="995006"/>
            <a:ext cx="11345965" cy="5367518"/>
            <a:chOff x="-1562786" y="972007"/>
            <a:chExt cx="16682771" cy="7892239"/>
          </a:xfrm>
        </p:grpSpPr>
        <p:pic>
          <p:nvPicPr>
            <p:cNvPr id="22" name="object 22"/>
            <p:cNvPicPr/>
            <p:nvPr/>
          </p:nvPicPr>
          <p:blipFill>
            <a:blip r:embed="rId4" cstate="print"/>
            <a:stretch>
              <a:fillRect/>
            </a:stretch>
          </p:blipFill>
          <p:spPr>
            <a:xfrm>
              <a:off x="9767252" y="6808279"/>
              <a:ext cx="5352733" cy="1855711"/>
            </a:xfrm>
            <a:prstGeom prst="rect">
              <a:avLst/>
            </a:prstGeom>
          </p:spPr>
        </p:pic>
        <p:pic>
          <p:nvPicPr>
            <p:cNvPr id="23" name="object 23"/>
            <p:cNvPicPr/>
            <p:nvPr/>
          </p:nvPicPr>
          <p:blipFill>
            <a:blip r:embed="rId5" cstate="print"/>
            <a:stretch>
              <a:fillRect/>
            </a:stretch>
          </p:blipFill>
          <p:spPr>
            <a:xfrm>
              <a:off x="12093969" y="972007"/>
              <a:ext cx="2634856" cy="2174582"/>
            </a:xfrm>
            <a:prstGeom prst="rect">
              <a:avLst/>
            </a:prstGeom>
          </p:spPr>
        </p:pic>
        <p:pic>
          <p:nvPicPr>
            <p:cNvPr id="24" name="object 24"/>
            <p:cNvPicPr/>
            <p:nvPr/>
          </p:nvPicPr>
          <p:blipFill>
            <a:blip r:embed="rId6" cstate="print"/>
            <a:stretch>
              <a:fillRect/>
            </a:stretch>
          </p:blipFill>
          <p:spPr>
            <a:xfrm>
              <a:off x="10631259" y="4058983"/>
              <a:ext cx="4488726" cy="1836902"/>
            </a:xfrm>
            <a:prstGeom prst="rect">
              <a:avLst/>
            </a:prstGeom>
          </p:spPr>
        </p:pic>
        <p:sp>
          <p:nvSpPr>
            <p:cNvPr id="25" name="object 25"/>
            <p:cNvSpPr/>
            <p:nvPr/>
          </p:nvSpPr>
          <p:spPr>
            <a:xfrm>
              <a:off x="14466931" y="5784314"/>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6" name="object 26"/>
            <p:cNvSpPr/>
            <p:nvPr/>
          </p:nvSpPr>
          <p:spPr>
            <a:xfrm>
              <a:off x="14466931" y="5784314"/>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7" name="object 27"/>
            <p:cNvPicPr/>
            <p:nvPr/>
          </p:nvPicPr>
          <p:blipFill>
            <a:blip r:embed="rId7" cstate="print"/>
            <a:stretch>
              <a:fillRect/>
            </a:stretch>
          </p:blipFill>
          <p:spPr>
            <a:xfrm>
              <a:off x="14521352" y="5836665"/>
              <a:ext cx="93370" cy="93370"/>
            </a:xfrm>
            <a:prstGeom prst="rect">
              <a:avLst/>
            </a:prstGeom>
          </p:spPr>
        </p:pic>
        <p:sp>
          <p:nvSpPr>
            <p:cNvPr id="28" name="object 28"/>
            <p:cNvSpPr/>
            <p:nvPr/>
          </p:nvSpPr>
          <p:spPr>
            <a:xfrm>
              <a:off x="14466931" y="8588656"/>
              <a:ext cx="202565" cy="275590"/>
            </a:xfrm>
            <a:custGeom>
              <a:avLst/>
              <a:gdLst/>
              <a:ahLst/>
              <a:cxnLst/>
              <a:rect l="l" t="t" r="r" b="b"/>
              <a:pathLst>
                <a:path w="202565" h="275590">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9" name="object 29"/>
            <p:cNvSpPr/>
            <p:nvPr/>
          </p:nvSpPr>
          <p:spPr>
            <a:xfrm>
              <a:off x="14466931" y="8588656"/>
              <a:ext cx="202565" cy="275590"/>
            </a:xfrm>
            <a:custGeom>
              <a:avLst/>
              <a:gdLst/>
              <a:ahLst/>
              <a:cxnLst/>
              <a:rect l="l" t="t" r="r" b="b"/>
              <a:pathLst>
                <a:path w="202565" h="275590">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30" name="object 30"/>
            <p:cNvPicPr/>
            <p:nvPr/>
          </p:nvPicPr>
          <p:blipFill>
            <a:blip r:embed="rId8" cstate="print"/>
            <a:stretch>
              <a:fillRect/>
            </a:stretch>
          </p:blipFill>
          <p:spPr>
            <a:xfrm>
              <a:off x="14521352" y="8641008"/>
              <a:ext cx="93370" cy="93370"/>
            </a:xfrm>
            <a:prstGeom prst="rect">
              <a:avLst/>
            </a:prstGeom>
          </p:spPr>
        </p:pic>
        <p:sp>
          <p:nvSpPr>
            <p:cNvPr id="32" name="object 32"/>
            <p:cNvSpPr/>
            <p:nvPr/>
          </p:nvSpPr>
          <p:spPr>
            <a:xfrm>
              <a:off x="-1562786" y="1627291"/>
              <a:ext cx="715645" cy="715645"/>
            </a:xfrm>
            <a:custGeom>
              <a:avLst/>
              <a:gdLst/>
              <a:ahLst/>
              <a:cxnLst/>
              <a:rect l="l" t="t" r="r" b="b"/>
              <a:pathLst>
                <a:path w="715644" h="715644">
                  <a:moveTo>
                    <a:pt x="357657" y="0"/>
                  </a:moveTo>
                  <a:lnTo>
                    <a:pt x="309126" y="3265"/>
                  </a:lnTo>
                  <a:lnTo>
                    <a:pt x="262579" y="12776"/>
                  </a:lnTo>
                  <a:lnTo>
                    <a:pt x="218443" y="28107"/>
                  </a:lnTo>
                  <a:lnTo>
                    <a:pt x="177143" y="48831"/>
                  </a:lnTo>
                  <a:lnTo>
                    <a:pt x="139106" y="74524"/>
                  </a:lnTo>
                  <a:lnTo>
                    <a:pt x="104757" y="104757"/>
                  </a:lnTo>
                  <a:lnTo>
                    <a:pt x="74524" y="139106"/>
                  </a:lnTo>
                  <a:lnTo>
                    <a:pt x="48831" y="177143"/>
                  </a:lnTo>
                  <a:lnTo>
                    <a:pt x="28107" y="218443"/>
                  </a:lnTo>
                  <a:lnTo>
                    <a:pt x="12776" y="262579"/>
                  </a:lnTo>
                  <a:lnTo>
                    <a:pt x="3265" y="309126"/>
                  </a:lnTo>
                  <a:lnTo>
                    <a:pt x="0" y="357657"/>
                  </a:lnTo>
                  <a:lnTo>
                    <a:pt x="3265" y="406188"/>
                  </a:lnTo>
                  <a:lnTo>
                    <a:pt x="12776" y="452734"/>
                  </a:lnTo>
                  <a:lnTo>
                    <a:pt x="28107" y="496871"/>
                  </a:lnTo>
                  <a:lnTo>
                    <a:pt x="48831" y="538171"/>
                  </a:lnTo>
                  <a:lnTo>
                    <a:pt x="74524" y="576208"/>
                  </a:lnTo>
                  <a:lnTo>
                    <a:pt x="104757" y="610557"/>
                  </a:lnTo>
                  <a:lnTo>
                    <a:pt x="139106" y="640790"/>
                  </a:lnTo>
                  <a:lnTo>
                    <a:pt x="177143" y="666482"/>
                  </a:lnTo>
                  <a:lnTo>
                    <a:pt x="218443" y="687207"/>
                  </a:lnTo>
                  <a:lnTo>
                    <a:pt x="262579" y="702538"/>
                  </a:lnTo>
                  <a:lnTo>
                    <a:pt x="309126" y="712049"/>
                  </a:lnTo>
                  <a:lnTo>
                    <a:pt x="357657" y="715314"/>
                  </a:lnTo>
                  <a:lnTo>
                    <a:pt x="406188" y="712049"/>
                  </a:lnTo>
                  <a:lnTo>
                    <a:pt x="452734" y="702538"/>
                  </a:lnTo>
                  <a:lnTo>
                    <a:pt x="496871" y="687207"/>
                  </a:lnTo>
                  <a:lnTo>
                    <a:pt x="538171" y="666482"/>
                  </a:lnTo>
                  <a:lnTo>
                    <a:pt x="576208" y="640790"/>
                  </a:lnTo>
                  <a:lnTo>
                    <a:pt x="610557" y="610557"/>
                  </a:lnTo>
                  <a:lnTo>
                    <a:pt x="640790" y="576208"/>
                  </a:lnTo>
                  <a:lnTo>
                    <a:pt x="666482" y="538171"/>
                  </a:lnTo>
                  <a:lnTo>
                    <a:pt x="687207" y="496871"/>
                  </a:lnTo>
                  <a:lnTo>
                    <a:pt x="702538" y="452734"/>
                  </a:lnTo>
                  <a:lnTo>
                    <a:pt x="712049" y="406188"/>
                  </a:lnTo>
                  <a:lnTo>
                    <a:pt x="715314" y="357657"/>
                  </a:lnTo>
                  <a:lnTo>
                    <a:pt x="712049" y="309126"/>
                  </a:lnTo>
                  <a:lnTo>
                    <a:pt x="702538" y="262579"/>
                  </a:lnTo>
                  <a:lnTo>
                    <a:pt x="687207" y="218443"/>
                  </a:lnTo>
                  <a:lnTo>
                    <a:pt x="666482" y="177143"/>
                  </a:lnTo>
                  <a:lnTo>
                    <a:pt x="640790" y="139106"/>
                  </a:lnTo>
                  <a:lnTo>
                    <a:pt x="610557" y="104757"/>
                  </a:lnTo>
                  <a:lnTo>
                    <a:pt x="576208" y="74524"/>
                  </a:lnTo>
                  <a:lnTo>
                    <a:pt x="538171" y="48831"/>
                  </a:lnTo>
                  <a:lnTo>
                    <a:pt x="496871" y="28107"/>
                  </a:lnTo>
                  <a:lnTo>
                    <a:pt x="452734" y="12776"/>
                  </a:lnTo>
                  <a:lnTo>
                    <a:pt x="406188" y="3265"/>
                  </a:lnTo>
                  <a:lnTo>
                    <a:pt x="357657" y="0"/>
                  </a:lnTo>
                  <a:close/>
                </a:path>
              </a:pathLst>
            </a:custGeom>
            <a:solidFill>
              <a:srgbClr val="3A57A7"/>
            </a:solidFill>
          </p:spPr>
          <p:txBody>
            <a:bodyPr wrap="square" lIns="0" tIns="0" rIns="0" bIns="0" rtlCol="0"/>
            <a:lstStyle/>
            <a:p>
              <a:endParaRPr sz="1224" dirty="0"/>
            </a:p>
          </p:txBody>
        </p:sp>
        <p:pic>
          <p:nvPicPr>
            <p:cNvPr id="33" name="object 33"/>
            <p:cNvPicPr/>
            <p:nvPr/>
          </p:nvPicPr>
          <p:blipFill>
            <a:blip r:embed="rId9" cstate="print"/>
            <a:stretch>
              <a:fillRect/>
            </a:stretch>
          </p:blipFill>
          <p:spPr>
            <a:xfrm>
              <a:off x="-1425887" y="1690512"/>
              <a:ext cx="484536" cy="501062"/>
            </a:xfrm>
            <a:prstGeom prst="rect">
              <a:avLst/>
            </a:prstGeom>
          </p:spPr>
        </p:pic>
        <p:pic>
          <p:nvPicPr>
            <p:cNvPr id="34" name="object 34"/>
            <p:cNvPicPr/>
            <p:nvPr/>
          </p:nvPicPr>
          <p:blipFill>
            <a:blip r:embed="rId10" cstate="print"/>
            <a:stretch>
              <a:fillRect/>
            </a:stretch>
          </p:blipFill>
          <p:spPr>
            <a:xfrm>
              <a:off x="4426863" y="5079513"/>
              <a:ext cx="1075472" cy="1007434"/>
            </a:xfrm>
            <a:prstGeom prst="rect">
              <a:avLst/>
            </a:prstGeom>
          </p:spPr>
        </p:pic>
      </p:grpSp>
      <p:sp>
        <p:nvSpPr>
          <p:cNvPr id="35" name="object 35"/>
          <p:cNvSpPr txBox="1"/>
          <p:nvPr/>
        </p:nvSpPr>
        <p:spPr>
          <a:xfrm>
            <a:off x="1286630"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34</a:t>
            </a:r>
            <a:endParaRPr sz="612">
              <a:latin typeface="Arial"/>
              <a:cs typeface="Arial"/>
            </a:endParaRPr>
          </a:p>
        </p:txBody>
      </p:sp>
      <p:sp>
        <p:nvSpPr>
          <p:cNvPr id="36" name="object 36"/>
          <p:cNvSpPr txBox="1"/>
          <p:nvPr/>
        </p:nvSpPr>
        <p:spPr>
          <a:xfrm>
            <a:off x="10809559"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35</a:t>
            </a:r>
            <a:endParaRPr sz="612">
              <a:latin typeface="Arial"/>
              <a:cs typeface="Arial"/>
            </a:endParaRPr>
          </a:p>
        </p:txBody>
      </p:sp>
      <p:pic>
        <p:nvPicPr>
          <p:cNvPr id="37" name="Image 36">
            <a:extLst>
              <a:ext uri="{FF2B5EF4-FFF2-40B4-BE49-F238E27FC236}">
                <a16:creationId xmlns:a16="http://schemas.microsoft.com/office/drawing/2014/main" id="{C084A90C-6D51-5646-BAD3-C02FF6A0859C}"/>
              </a:ext>
            </a:extLst>
          </p:cNvPr>
          <p:cNvPicPr>
            <a:picLocks noChangeAspect="1"/>
          </p:cNvPicPr>
          <p:nvPr/>
        </p:nvPicPr>
        <p:blipFill>
          <a:blip r:embed="rId11"/>
          <a:stretch>
            <a:fillRect/>
          </a:stretch>
        </p:blipFill>
        <p:spPr>
          <a:xfrm>
            <a:off x="223430" y="4676681"/>
            <a:ext cx="744107" cy="247074"/>
          </a:xfrm>
          <a:prstGeom prst="rect">
            <a:avLst/>
          </a:prstGeom>
        </p:spPr>
      </p:pic>
      <p:pic>
        <p:nvPicPr>
          <p:cNvPr id="38" name="Image 37">
            <a:extLst>
              <a:ext uri="{FF2B5EF4-FFF2-40B4-BE49-F238E27FC236}">
                <a16:creationId xmlns:a16="http://schemas.microsoft.com/office/drawing/2014/main" id="{7E9487E2-4EFD-A940-A5F1-BFBE4424B3DB}"/>
              </a:ext>
            </a:extLst>
          </p:cNvPr>
          <p:cNvPicPr>
            <a:picLocks noChangeAspect="1"/>
          </p:cNvPicPr>
          <p:nvPr/>
        </p:nvPicPr>
        <p:blipFill>
          <a:blip r:embed="rId12"/>
          <a:stretch>
            <a:fillRect/>
          </a:stretch>
        </p:blipFill>
        <p:spPr>
          <a:xfrm>
            <a:off x="240424" y="4039126"/>
            <a:ext cx="821342" cy="296485"/>
          </a:xfrm>
          <a:prstGeom prst="rect">
            <a:avLst/>
          </a:prstGeom>
        </p:spPr>
      </p:pic>
      <p:sp>
        <p:nvSpPr>
          <p:cNvPr id="41" name="Title 1">
            <a:extLst>
              <a:ext uri="{FF2B5EF4-FFF2-40B4-BE49-F238E27FC236}">
                <a16:creationId xmlns:a16="http://schemas.microsoft.com/office/drawing/2014/main" id="{59FDAF80-4516-4645-8B23-D5C15467E924}"/>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pic>
        <p:nvPicPr>
          <p:cNvPr id="42" name="Image 41" descr="Une image contenant texte, clipart&#10;&#10;Description générée automatiquement">
            <a:extLst>
              <a:ext uri="{FF2B5EF4-FFF2-40B4-BE49-F238E27FC236}">
                <a16:creationId xmlns:a16="http://schemas.microsoft.com/office/drawing/2014/main" id="{3931CB06-B582-45A5-9E42-A6E6FBF0D7BD}"/>
              </a:ext>
            </a:extLst>
          </p:cNvPr>
          <p:cNvPicPr>
            <a:picLocks noChangeAspect="1"/>
          </p:cNvPicPr>
          <p:nvPr/>
        </p:nvPicPr>
        <p:blipFill>
          <a:blip r:embed="rId13"/>
          <a:stretch>
            <a:fillRect/>
          </a:stretch>
        </p:blipFill>
        <p:spPr>
          <a:xfrm>
            <a:off x="240424" y="5256323"/>
            <a:ext cx="590758" cy="359170"/>
          </a:xfrm>
          <a:prstGeom prst="rect">
            <a:avLst/>
          </a:prstGeom>
        </p:spPr>
      </p:pic>
      <p:pic>
        <p:nvPicPr>
          <p:cNvPr id="44" name="Image 43" descr="Une image contenant texte, moniteur, équipement électronique, intérieur&#10;&#10;Description générée automatiquement">
            <a:extLst>
              <a:ext uri="{FF2B5EF4-FFF2-40B4-BE49-F238E27FC236}">
                <a16:creationId xmlns:a16="http://schemas.microsoft.com/office/drawing/2014/main" id="{A7A17F6C-3072-49A4-BD73-FBD6B7B09BC2}"/>
              </a:ext>
            </a:extLst>
          </p:cNvPr>
          <p:cNvPicPr>
            <a:picLocks noChangeAspect="1"/>
          </p:cNvPicPr>
          <p:nvPr/>
        </p:nvPicPr>
        <p:blipFill>
          <a:blip r:embed="rId14"/>
          <a:stretch>
            <a:fillRect/>
          </a:stretch>
        </p:blipFill>
        <p:spPr>
          <a:xfrm>
            <a:off x="4201088" y="5017608"/>
            <a:ext cx="460419" cy="805433"/>
          </a:xfrm>
          <a:prstGeom prst="rect">
            <a:avLst/>
          </a:prstGeom>
        </p:spPr>
      </p:pic>
      <p:pic>
        <p:nvPicPr>
          <p:cNvPr id="46" name="Image 45">
            <a:extLst>
              <a:ext uri="{FF2B5EF4-FFF2-40B4-BE49-F238E27FC236}">
                <a16:creationId xmlns:a16="http://schemas.microsoft.com/office/drawing/2014/main" id="{96FB93EA-D013-47F5-B9A5-180E13456CFF}"/>
              </a:ext>
            </a:extLst>
          </p:cNvPr>
          <p:cNvPicPr>
            <a:picLocks noChangeAspect="1"/>
          </p:cNvPicPr>
          <p:nvPr/>
        </p:nvPicPr>
        <p:blipFill>
          <a:blip r:embed="rId15"/>
          <a:stretch>
            <a:fillRect/>
          </a:stretch>
        </p:blipFill>
        <p:spPr>
          <a:xfrm>
            <a:off x="144559" y="5848626"/>
            <a:ext cx="974882" cy="689198"/>
          </a:xfrm>
          <a:prstGeom prst="rect">
            <a:avLst/>
          </a:prstGeom>
        </p:spPr>
      </p:pic>
      <p:pic>
        <p:nvPicPr>
          <p:cNvPr id="48" name="Image 47" descr="Une image contenant texte, boîtier, accessoire, noir&#10;&#10;Description générée automatiquement">
            <a:extLst>
              <a:ext uri="{FF2B5EF4-FFF2-40B4-BE49-F238E27FC236}">
                <a16:creationId xmlns:a16="http://schemas.microsoft.com/office/drawing/2014/main" id="{40886375-FA09-4931-A1B0-DFD65CBE5894}"/>
              </a:ext>
            </a:extLst>
          </p:cNvPr>
          <p:cNvPicPr>
            <a:picLocks noChangeAspect="1"/>
          </p:cNvPicPr>
          <p:nvPr/>
        </p:nvPicPr>
        <p:blipFill>
          <a:blip r:embed="rId16"/>
          <a:stretch>
            <a:fillRect/>
          </a:stretch>
        </p:blipFill>
        <p:spPr>
          <a:xfrm>
            <a:off x="3905242" y="5967174"/>
            <a:ext cx="863825" cy="550552"/>
          </a:xfrm>
          <a:prstGeom prst="rect">
            <a:avLst/>
          </a:prstGeom>
        </p:spPr>
      </p:pic>
    </p:spTree>
    <p:extLst>
      <p:ext uri="{BB962C8B-B14F-4D97-AF65-F5344CB8AC3E}">
        <p14:creationId xmlns:p14="http://schemas.microsoft.com/office/powerpoint/2010/main" val="16366965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06176" y="3835956"/>
            <a:ext cx="10283113" cy="3126263"/>
            <a:chOff x="0" y="5483313"/>
            <a:chExt cx="15119985" cy="4596765"/>
          </a:xfrm>
        </p:grpSpPr>
        <p:sp>
          <p:nvSpPr>
            <p:cNvPr id="3" name="object 3"/>
            <p:cNvSpPr/>
            <p:nvPr/>
          </p:nvSpPr>
          <p:spPr>
            <a:xfrm>
              <a:off x="0" y="5483313"/>
              <a:ext cx="5736590" cy="4239895"/>
            </a:xfrm>
            <a:custGeom>
              <a:avLst/>
              <a:gdLst/>
              <a:ahLst/>
              <a:cxnLst/>
              <a:rect l="l" t="t" r="r" b="b"/>
              <a:pathLst>
                <a:path w="5736590" h="4239895">
                  <a:moveTo>
                    <a:pt x="5735993" y="0"/>
                  </a:moveTo>
                  <a:lnTo>
                    <a:pt x="0" y="0"/>
                  </a:lnTo>
                  <a:lnTo>
                    <a:pt x="0" y="4239679"/>
                  </a:lnTo>
                  <a:lnTo>
                    <a:pt x="5735993" y="4239679"/>
                  </a:lnTo>
                  <a:lnTo>
                    <a:pt x="5735993" y="0"/>
                  </a:lnTo>
                  <a:close/>
                </a:path>
              </a:pathLst>
            </a:custGeom>
            <a:solidFill>
              <a:srgbClr val="F1F2F2"/>
            </a:solidFill>
          </p:spPr>
          <p:txBody>
            <a:bodyPr wrap="square" lIns="0" tIns="0" rIns="0" bIns="0" rtlCol="0"/>
            <a:lstStyle/>
            <a:p>
              <a:endParaRPr sz="1224"/>
            </a:p>
          </p:txBody>
        </p:sp>
        <p:sp>
          <p:nvSpPr>
            <p:cNvPr id="4" name="object 4"/>
            <p:cNvSpPr/>
            <p:nvPr/>
          </p:nvSpPr>
          <p:spPr>
            <a:xfrm>
              <a:off x="0" y="6467131"/>
              <a:ext cx="5327650" cy="2132965"/>
            </a:xfrm>
            <a:custGeom>
              <a:avLst/>
              <a:gdLst/>
              <a:ahLst/>
              <a:cxnLst/>
              <a:rect l="l" t="t" r="r" b="b"/>
              <a:pathLst>
                <a:path w="5327650" h="2132965">
                  <a:moveTo>
                    <a:pt x="5327154" y="2107146"/>
                  </a:moveTo>
                  <a:lnTo>
                    <a:pt x="0" y="2107146"/>
                  </a:lnTo>
                  <a:lnTo>
                    <a:pt x="0" y="2132546"/>
                  </a:lnTo>
                  <a:lnTo>
                    <a:pt x="5327154" y="2132546"/>
                  </a:lnTo>
                  <a:lnTo>
                    <a:pt x="5327154" y="2107146"/>
                  </a:lnTo>
                  <a:close/>
                </a:path>
                <a:path w="5327650" h="2132965">
                  <a:moveTo>
                    <a:pt x="5327154" y="927544"/>
                  </a:moveTo>
                  <a:lnTo>
                    <a:pt x="0" y="927544"/>
                  </a:lnTo>
                  <a:lnTo>
                    <a:pt x="0" y="952944"/>
                  </a:lnTo>
                  <a:lnTo>
                    <a:pt x="5327154" y="952944"/>
                  </a:lnTo>
                  <a:lnTo>
                    <a:pt x="5327154" y="927544"/>
                  </a:lnTo>
                  <a:close/>
                </a:path>
                <a:path w="5327650" h="2132965">
                  <a:moveTo>
                    <a:pt x="5327154" y="0"/>
                  </a:moveTo>
                  <a:lnTo>
                    <a:pt x="0" y="0"/>
                  </a:lnTo>
                  <a:lnTo>
                    <a:pt x="0" y="25400"/>
                  </a:lnTo>
                  <a:lnTo>
                    <a:pt x="5327154" y="25400"/>
                  </a:lnTo>
                  <a:lnTo>
                    <a:pt x="5327154" y="0"/>
                  </a:lnTo>
                  <a:close/>
                </a:path>
              </a:pathLst>
            </a:custGeom>
            <a:solidFill>
              <a:srgbClr val="FFFFFF"/>
            </a:solidFill>
          </p:spPr>
          <p:txBody>
            <a:bodyPr wrap="square" lIns="0" tIns="0" rIns="0" bIns="0" rtlCol="0"/>
            <a:lstStyle/>
            <a:p>
              <a:endParaRPr sz="1224"/>
            </a:p>
          </p:txBody>
        </p:sp>
      </p:grpSp>
      <p:sp>
        <p:nvSpPr>
          <p:cNvPr id="5" name="object 5"/>
          <p:cNvSpPr txBox="1"/>
          <p:nvPr/>
        </p:nvSpPr>
        <p:spPr>
          <a:xfrm>
            <a:off x="1254805" y="326849"/>
            <a:ext cx="606769" cy="134269"/>
          </a:xfrm>
          <a:prstGeom prst="rect">
            <a:avLst/>
          </a:prstGeom>
        </p:spPr>
        <p:txBody>
          <a:bodyPr vert="horz" wrap="square" lIns="0" tIns="8637" rIns="0" bIns="0" rtlCol="0">
            <a:spAutoFit/>
          </a:bodyPr>
          <a:lstStyle/>
          <a:p>
            <a:pPr marL="8637">
              <a:spcBef>
                <a:spcPts val="68"/>
              </a:spcBef>
            </a:pPr>
            <a:r>
              <a:rPr sz="816" spc="-105" dirty="0">
                <a:solidFill>
                  <a:srgbClr val="FFFFFF"/>
                </a:solidFill>
                <a:latin typeface="Arial"/>
                <a:cs typeface="Arial"/>
              </a:rPr>
              <a:t>Globa</a:t>
            </a:r>
            <a:r>
              <a:rPr sz="816" spc="-37" dirty="0">
                <a:solidFill>
                  <a:srgbClr val="FFFFFF"/>
                </a:solidFill>
                <a:latin typeface="Arial"/>
                <a:cs typeface="Arial"/>
              </a:rPr>
              <a:t>l</a:t>
            </a:r>
            <a:r>
              <a:rPr sz="816" spc="-58" dirty="0">
                <a:solidFill>
                  <a:srgbClr val="FFFFFF"/>
                </a:solidFill>
                <a:latin typeface="Arial"/>
                <a:cs typeface="Arial"/>
              </a:rPr>
              <a:t> </a:t>
            </a:r>
            <a:r>
              <a:rPr sz="816" spc="-82" dirty="0">
                <a:solidFill>
                  <a:srgbClr val="FFFFFF"/>
                </a:solidFill>
                <a:latin typeface="Arial"/>
                <a:cs typeface="Arial"/>
              </a:rPr>
              <a:t>Solutions</a:t>
            </a:r>
            <a:endParaRPr sz="816">
              <a:latin typeface="Arial"/>
              <a:cs typeface="Arial"/>
            </a:endParaRPr>
          </a:p>
        </p:txBody>
      </p:sp>
      <p:sp>
        <p:nvSpPr>
          <p:cNvPr id="7" name="object 7"/>
          <p:cNvSpPr txBox="1"/>
          <p:nvPr/>
        </p:nvSpPr>
        <p:spPr>
          <a:xfrm>
            <a:off x="1896311" y="5157825"/>
            <a:ext cx="2417734" cy="829459"/>
          </a:xfrm>
          <a:prstGeom prst="rect">
            <a:avLst/>
          </a:prstGeom>
        </p:spPr>
        <p:txBody>
          <a:bodyPr vert="horz" wrap="square" lIns="0" tIns="8637" rIns="0" bIns="0" rtlCol="0">
            <a:spAutoFit/>
          </a:bodyPr>
          <a:lstStyle/>
          <a:p>
            <a:pPr marL="8637">
              <a:lnSpc>
                <a:spcPts val="775"/>
              </a:lnSpc>
            </a:pPr>
            <a:r>
              <a:rPr lang="fr-FR" sz="800" b="0" i="0" dirty="0">
                <a:solidFill>
                  <a:srgbClr val="000000"/>
                </a:solidFill>
                <a:effectLst/>
                <a:latin typeface="Arial" panose="020B0604020202020204" pitchFamily="34" charset="0"/>
                <a:cs typeface="Arial" panose="020B0604020202020204" pitchFamily="34" charset="0"/>
              </a:rPr>
              <a:t>Les trois systèmes line </a:t>
            </a:r>
            <a:r>
              <a:rPr lang="fr-FR" sz="800" b="0" i="0" dirty="0" err="1">
                <a:solidFill>
                  <a:srgbClr val="000000"/>
                </a:solidFill>
                <a:effectLst/>
                <a:latin typeface="Arial" panose="020B0604020202020204" pitchFamily="34" charset="0"/>
                <a:cs typeface="Arial" panose="020B0604020202020204" pitchFamily="34" charset="0"/>
              </a:rPr>
              <a:t>array</a:t>
            </a:r>
            <a:r>
              <a:rPr lang="fr-FR" sz="800" b="0" i="0" dirty="0">
                <a:solidFill>
                  <a:srgbClr val="000000"/>
                </a:solidFill>
                <a:effectLst/>
                <a:latin typeface="Arial" panose="020B0604020202020204" pitchFamily="34" charset="0"/>
                <a:cs typeface="Arial" panose="020B0604020202020204" pitchFamily="34" charset="0"/>
              </a:rPr>
              <a:t> de la Série GEO M, avec leur </a:t>
            </a:r>
            <a:r>
              <a:rPr lang="fr-FR" sz="800" b="0" i="0" dirty="0" err="1">
                <a:solidFill>
                  <a:srgbClr val="000000"/>
                </a:solidFill>
                <a:effectLst/>
                <a:latin typeface="Arial" panose="020B0604020202020204" pitchFamily="34" charset="0"/>
                <a:cs typeface="Arial" panose="020B0604020202020204" pitchFamily="34" charset="0"/>
              </a:rPr>
              <a:t>sub</a:t>
            </a:r>
            <a:r>
              <a:rPr lang="fr-FR" sz="800" dirty="0">
                <a:solidFill>
                  <a:srgbClr val="000000"/>
                </a:solidFill>
                <a:latin typeface="Arial" panose="020B0604020202020204" pitchFamily="34" charset="0"/>
                <a:cs typeface="Arial" panose="020B0604020202020204" pitchFamily="34" charset="0"/>
              </a:rPr>
              <a:t> </a:t>
            </a:r>
            <a:r>
              <a:rPr lang="fr-FR" sz="800" b="0" i="0" dirty="0">
                <a:solidFill>
                  <a:srgbClr val="000000"/>
                </a:solidFill>
                <a:effectLst/>
                <a:latin typeface="Arial" panose="020B0604020202020204" pitchFamily="34" charset="0"/>
                <a:cs typeface="Arial" panose="020B0604020202020204" pitchFamily="34" charset="0"/>
              </a:rPr>
              <a:t>dédié pour chacun, constituent des solutions parfaitement adaptables aux événements de petite à moyenne envergure. Compacts et puissants, les systèmes GEO M partagent une</a:t>
            </a:r>
            <a:br>
              <a:rPr lang="fr-FR" sz="800" b="0" i="0" dirty="0">
                <a:solidFill>
                  <a:srgbClr val="000000"/>
                </a:solidFill>
                <a:effectLst/>
                <a:latin typeface="Arial" panose="020B0604020202020204" pitchFamily="34" charset="0"/>
                <a:cs typeface="Arial" panose="020B0604020202020204" pitchFamily="34" charset="0"/>
              </a:rPr>
            </a:br>
            <a:r>
              <a:rPr lang="fr-FR" sz="800" b="0" i="0" dirty="0">
                <a:solidFill>
                  <a:srgbClr val="000000"/>
                </a:solidFill>
                <a:effectLst/>
                <a:latin typeface="Arial" panose="020B0604020202020204" pitchFamily="34" charset="0"/>
                <a:cs typeface="Arial" panose="020B0604020202020204" pitchFamily="34" charset="0"/>
              </a:rPr>
              <a:t>même signature sonore et des possibilités d’accroche facile</a:t>
            </a:r>
            <a:r>
              <a:rPr lang="fr-FR" sz="800" dirty="0">
                <a:latin typeface="Arial" panose="020B0604020202020204" pitchFamily="34" charset="0"/>
                <a:cs typeface="Arial" panose="020B0604020202020204" pitchFamily="34" charset="0"/>
              </a:rPr>
              <a:t> </a:t>
            </a:r>
            <a:br>
              <a:rPr lang="fr-FR" sz="800" dirty="0">
                <a:latin typeface="Arial" panose="020B0604020202020204" pitchFamily="34" charset="0"/>
                <a:cs typeface="Arial" panose="020B0604020202020204" pitchFamily="34" charset="0"/>
              </a:rPr>
            </a:br>
            <a:endParaRPr sz="800" dirty="0">
              <a:latin typeface="Arial" panose="020B0604020202020204" pitchFamily="34" charset="0"/>
              <a:cs typeface="Arial" panose="020B0604020202020204" pitchFamily="34" charset="0"/>
            </a:endParaRPr>
          </a:p>
        </p:txBody>
      </p:sp>
      <p:sp>
        <p:nvSpPr>
          <p:cNvPr id="8" name="object 8"/>
          <p:cNvSpPr txBox="1"/>
          <p:nvPr/>
        </p:nvSpPr>
        <p:spPr>
          <a:xfrm>
            <a:off x="1081540" y="3367990"/>
            <a:ext cx="2299100" cy="224165"/>
          </a:xfrm>
          <a:prstGeom prst="rect">
            <a:avLst/>
          </a:prstGeom>
        </p:spPr>
        <p:txBody>
          <a:bodyPr vert="horz" wrap="square" lIns="0" tIns="8637" rIns="0" bIns="0" rtlCol="0">
            <a:spAutoFit/>
          </a:bodyPr>
          <a:lstStyle/>
          <a:p>
            <a:pPr marL="8637">
              <a:spcBef>
                <a:spcPts val="68"/>
              </a:spcBef>
            </a:pPr>
            <a:r>
              <a:rPr lang="en-US" sz="1400" dirty="0" err="1">
                <a:solidFill>
                  <a:srgbClr val="231F20"/>
                </a:solidFill>
                <a:latin typeface="Arial"/>
                <a:cs typeface="Arial"/>
              </a:rPr>
              <a:t>Systèmes</a:t>
            </a:r>
            <a:r>
              <a:rPr lang="en-US" sz="1400" dirty="0">
                <a:solidFill>
                  <a:srgbClr val="231F20"/>
                </a:solidFill>
                <a:latin typeface="Arial"/>
                <a:cs typeface="Arial"/>
              </a:rPr>
              <a:t> </a:t>
            </a:r>
            <a:r>
              <a:rPr sz="1400" dirty="0" err="1">
                <a:solidFill>
                  <a:srgbClr val="231F20"/>
                </a:solidFill>
                <a:latin typeface="Arial"/>
                <a:cs typeface="Arial"/>
              </a:rPr>
              <a:t>Recomm</a:t>
            </a:r>
            <a:r>
              <a:rPr lang="en-US" sz="1400" dirty="0" err="1">
                <a:solidFill>
                  <a:srgbClr val="231F20"/>
                </a:solidFill>
                <a:latin typeface="Arial"/>
                <a:cs typeface="Arial"/>
              </a:rPr>
              <a:t>andés</a:t>
            </a:r>
            <a:endParaRPr sz="1400" dirty="0">
              <a:latin typeface="Arial"/>
              <a:cs typeface="Arial"/>
            </a:endParaRPr>
          </a:p>
        </p:txBody>
      </p:sp>
      <p:grpSp>
        <p:nvGrpSpPr>
          <p:cNvPr id="9" name="object 9"/>
          <p:cNvGrpSpPr/>
          <p:nvPr/>
        </p:nvGrpSpPr>
        <p:grpSpPr>
          <a:xfrm>
            <a:off x="4136359" y="922716"/>
            <a:ext cx="5608490" cy="5951551"/>
            <a:chOff x="3303600" y="972007"/>
            <a:chExt cx="8324405" cy="8750985"/>
          </a:xfrm>
        </p:grpSpPr>
        <p:pic>
          <p:nvPicPr>
            <p:cNvPr id="10" name="object 10"/>
            <p:cNvPicPr/>
            <p:nvPr/>
          </p:nvPicPr>
          <p:blipFill>
            <a:blip r:embed="rId2" cstate="print"/>
            <a:stretch>
              <a:fillRect/>
            </a:stretch>
          </p:blipFill>
          <p:spPr>
            <a:xfrm>
              <a:off x="3303600" y="7412024"/>
              <a:ext cx="1348498" cy="915047"/>
            </a:xfrm>
            <a:prstGeom prst="rect">
              <a:avLst/>
            </a:prstGeom>
          </p:spPr>
        </p:pic>
        <p:pic>
          <p:nvPicPr>
            <p:cNvPr id="11" name="object 11"/>
            <p:cNvPicPr/>
            <p:nvPr/>
          </p:nvPicPr>
          <p:blipFill>
            <a:blip r:embed="rId3" cstate="print"/>
            <a:stretch>
              <a:fillRect/>
            </a:stretch>
          </p:blipFill>
          <p:spPr>
            <a:xfrm>
              <a:off x="4223994" y="972007"/>
              <a:ext cx="7404011" cy="8750985"/>
            </a:xfrm>
            <a:prstGeom prst="rect">
              <a:avLst/>
            </a:prstGeom>
          </p:spPr>
        </p:pic>
      </p:grpSp>
      <p:sp>
        <p:nvSpPr>
          <p:cNvPr id="12" name="object 12"/>
          <p:cNvSpPr txBox="1">
            <a:spLocks noGrp="1"/>
          </p:cNvSpPr>
          <p:nvPr>
            <p:ph type="title"/>
          </p:nvPr>
        </p:nvSpPr>
        <p:spPr>
          <a:xfrm>
            <a:off x="838944" y="1324832"/>
            <a:ext cx="5300252" cy="685157"/>
          </a:xfrm>
          <a:prstGeom prst="rect">
            <a:avLst/>
          </a:prstGeom>
        </p:spPr>
        <p:txBody>
          <a:bodyPr vert="horz" wrap="square" lIns="0" tIns="224569" rIns="0" bIns="0" rtlCol="0" anchor="ctr">
            <a:spAutoFit/>
          </a:bodyPr>
          <a:lstStyle/>
          <a:p>
            <a:pPr marL="8637" marR="3455" indent="663342">
              <a:lnSpc>
                <a:spcPct val="74000"/>
              </a:lnSpc>
              <a:spcBef>
                <a:spcPts val="1768"/>
              </a:spcBef>
            </a:pPr>
            <a:r>
              <a:rPr lang="en-US" sz="4000" dirty="0">
                <a:latin typeface="Arial" panose="020B0604020202020204" pitchFamily="34" charset="0"/>
                <a:cs typeface="Arial" panose="020B0604020202020204" pitchFamily="34" charset="0"/>
              </a:rPr>
              <a:t>Lieu</a:t>
            </a:r>
            <a:r>
              <a:rPr sz="4000" dirty="0">
                <a:latin typeface="Arial" panose="020B0604020202020204" pitchFamily="34" charset="0"/>
                <a:cs typeface="Arial" panose="020B0604020202020204" pitchFamily="34" charset="0"/>
              </a:rPr>
              <a:t> </a:t>
            </a:r>
            <a:r>
              <a:rPr lang="en-US" sz="4000" dirty="0">
                <a:solidFill>
                  <a:srgbClr val="3A57A7"/>
                </a:solidFill>
                <a:latin typeface="Arial" panose="020B0604020202020204" pitchFamily="34" charset="0"/>
                <a:cs typeface="Arial" panose="020B0604020202020204" pitchFamily="34" charset="0"/>
              </a:rPr>
              <a:t>de </a:t>
            </a:r>
            <a:r>
              <a:rPr lang="en-US" sz="4000" dirty="0" err="1">
                <a:solidFill>
                  <a:srgbClr val="3A57A7"/>
                </a:solidFill>
                <a:latin typeface="Arial" panose="020B0604020202020204" pitchFamily="34" charset="0"/>
                <a:cs typeface="Arial" panose="020B0604020202020204" pitchFamily="34" charset="0"/>
              </a:rPr>
              <a:t>Culte</a:t>
            </a:r>
            <a:endParaRPr sz="4000" dirty="0">
              <a:latin typeface="Arial" panose="020B0604020202020204" pitchFamily="34" charset="0"/>
              <a:cs typeface="Arial" panose="020B0604020202020204" pitchFamily="34" charset="0"/>
            </a:endParaRPr>
          </a:p>
        </p:txBody>
      </p:sp>
      <p:sp>
        <p:nvSpPr>
          <p:cNvPr id="13" name="object 13"/>
          <p:cNvSpPr txBox="1"/>
          <p:nvPr/>
        </p:nvSpPr>
        <p:spPr>
          <a:xfrm>
            <a:off x="121142" y="2044931"/>
            <a:ext cx="5863719" cy="1306321"/>
          </a:xfrm>
          <a:prstGeom prst="rect">
            <a:avLst/>
          </a:prstGeom>
        </p:spPr>
        <p:txBody>
          <a:bodyPr vert="horz" wrap="square" lIns="0" tIns="8637" rIns="0" bIns="0" rtlCol="0">
            <a:spAutoFit/>
          </a:bodyPr>
          <a:lstStyle/>
          <a:p>
            <a:pPr marL="8637" algn="ctr">
              <a:spcBef>
                <a:spcPts val="68"/>
              </a:spcBef>
            </a:pPr>
            <a:r>
              <a:rPr lang="en-US" sz="1632" dirty="0">
                <a:solidFill>
                  <a:srgbClr val="231F20"/>
                </a:solidFill>
                <a:latin typeface="Arial"/>
                <a:cs typeface="Arial"/>
              </a:rPr>
              <a:t>Au service du message</a:t>
            </a:r>
            <a:endParaRPr sz="1632" dirty="0">
              <a:latin typeface="Arial"/>
              <a:cs typeface="Arial"/>
            </a:endParaRPr>
          </a:p>
          <a:p>
            <a:pPr marL="8637" marR="3455" algn="ctr">
              <a:spcBef>
                <a:spcPts val="626"/>
              </a:spcBef>
            </a:pPr>
            <a:r>
              <a:rPr lang="fr-FR" sz="900" b="0" i="0" dirty="0">
                <a:solidFill>
                  <a:srgbClr val="000000"/>
                </a:solidFill>
                <a:effectLst/>
                <a:latin typeface="Arial" panose="020B0604020202020204" pitchFamily="34" charset="0"/>
                <a:cs typeface="Arial" panose="020B0604020202020204" pitchFamily="34" charset="0"/>
              </a:rPr>
              <a:t>Grâce à un équilibre optimisé entre hautes performances et discrétion visuelle, les systèmes NEXO constituent un choix idéal pour les lieux de culte. Il est facile de mélanger des enceintes de modèles différents, toutes alimentées par les solutions d’amplification et contrôle DSP combinées NEXO, ce qui permet de configurer des systèmes assurant une couverture uniforme pour toute la congrégation, même dans des environnements d’une acoustique difficile. Dimensions compactes et couleurs personnalisées assurent une intégration visuelle discrète des enceintes.</a:t>
            </a:r>
            <a:r>
              <a:rPr lang="fr-FR" sz="900" dirty="0">
                <a:latin typeface="Arial" panose="020B0604020202020204" pitchFamily="34" charset="0"/>
                <a:cs typeface="Arial" panose="020B0604020202020204" pitchFamily="34" charset="0"/>
              </a:rPr>
              <a:t> </a:t>
            </a:r>
            <a:br>
              <a:rPr lang="fr-FR" sz="900" dirty="0">
                <a:latin typeface="Arial" panose="020B0604020202020204" pitchFamily="34" charset="0"/>
                <a:cs typeface="Arial" panose="020B0604020202020204" pitchFamily="34" charset="0"/>
              </a:rPr>
            </a:br>
            <a:endParaRPr sz="900" dirty="0">
              <a:latin typeface="Arial" panose="020B0604020202020204" pitchFamily="34" charset="0"/>
              <a:cs typeface="Arial" panose="020B0604020202020204" pitchFamily="34" charset="0"/>
            </a:endParaRPr>
          </a:p>
        </p:txBody>
      </p:sp>
      <p:sp>
        <p:nvSpPr>
          <p:cNvPr id="14" name="object 14"/>
          <p:cNvSpPr txBox="1"/>
          <p:nvPr/>
        </p:nvSpPr>
        <p:spPr>
          <a:xfrm>
            <a:off x="9138999" y="2491372"/>
            <a:ext cx="2900163" cy="643040"/>
          </a:xfrm>
          <a:prstGeom prst="rect">
            <a:avLst/>
          </a:prstGeom>
        </p:spPr>
        <p:txBody>
          <a:bodyPr vert="horz" wrap="square" lIns="0" tIns="31094" rIns="0" bIns="0" rtlCol="0">
            <a:spAutoFit/>
          </a:bodyPr>
          <a:lstStyle/>
          <a:p>
            <a:pPr marL="8637" algn="r">
              <a:spcBef>
                <a:spcPts val="245"/>
              </a:spcBef>
            </a:pPr>
            <a:r>
              <a:rPr lang="en-US" sz="1088" dirty="0" err="1">
                <a:solidFill>
                  <a:srgbClr val="231F20"/>
                </a:solidFill>
                <a:latin typeface="Arial"/>
                <a:cs typeface="Arial"/>
              </a:rPr>
              <a:t>Eglise</a:t>
            </a:r>
            <a:r>
              <a:rPr lang="en-US" sz="1088" dirty="0">
                <a:solidFill>
                  <a:srgbClr val="231F20"/>
                </a:solidFill>
                <a:latin typeface="Arial"/>
                <a:cs typeface="Arial"/>
              </a:rPr>
              <a:t> Baptiste de </a:t>
            </a:r>
            <a:r>
              <a:rPr sz="1088" dirty="0" err="1">
                <a:solidFill>
                  <a:srgbClr val="231F20"/>
                </a:solidFill>
                <a:latin typeface="Arial"/>
                <a:cs typeface="Arial"/>
              </a:rPr>
              <a:t>Willebadess</a:t>
            </a:r>
            <a:r>
              <a:rPr lang="en-US" sz="1088" dirty="0" err="1">
                <a:solidFill>
                  <a:srgbClr val="231F20"/>
                </a:solidFill>
                <a:latin typeface="Arial"/>
                <a:cs typeface="Arial"/>
              </a:rPr>
              <a:t>e</a:t>
            </a:r>
            <a:r>
              <a:rPr sz="1088" dirty="0" err="1">
                <a:solidFill>
                  <a:srgbClr val="231F20"/>
                </a:solidFill>
                <a:latin typeface="Arial"/>
                <a:cs typeface="Arial"/>
              </a:rPr>
              <a:t>n</a:t>
            </a:r>
            <a:r>
              <a:rPr sz="1088" dirty="0">
                <a:solidFill>
                  <a:srgbClr val="231F20"/>
                </a:solidFill>
                <a:latin typeface="Arial"/>
                <a:cs typeface="Arial"/>
              </a:rPr>
              <a:t>, </a:t>
            </a:r>
            <a:r>
              <a:rPr lang="en-US" sz="1088" dirty="0" err="1">
                <a:solidFill>
                  <a:srgbClr val="231F20"/>
                </a:solidFill>
                <a:latin typeface="Arial"/>
                <a:cs typeface="Arial"/>
              </a:rPr>
              <a:t>Allemagne</a:t>
            </a:r>
            <a:endParaRPr lang="fr-FR" sz="1088" dirty="0">
              <a:latin typeface="Arial"/>
              <a:cs typeface="Arial"/>
            </a:endParaRPr>
          </a:p>
          <a:p>
            <a:pPr marL="8637" algn="r">
              <a:spcBef>
                <a:spcPts val="245"/>
              </a:spcBef>
            </a:pPr>
            <a:r>
              <a:rPr lang="fr-FR" sz="680" b="0" i="0" dirty="0">
                <a:solidFill>
                  <a:srgbClr val="000000"/>
                </a:solidFill>
                <a:effectLst/>
                <a:latin typeface="Arial" panose="020B0604020202020204" pitchFamily="34" charset="0"/>
                <a:cs typeface="Arial" panose="020B0604020202020204" pitchFamily="34" charset="0"/>
              </a:rPr>
              <a:t>Plusieurs line </a:t>
            </a:r>
            <a:r>
              <a:rPr lang="fr-FR" sz="680" b="0" i="0" dirty="0" err="1">
                <a:solidFill>
                  <a:srgbClr val="000000"/>
                </a:solidFill>
                <a:effectLst/>
                <a:latin typeface="Arial" panose="020B0604020202020204" pitchFamily="34" charset="0"/>
                <a:cs typeface="Arial" panose="020B0604020202020204" pitchFamily="34" charset="0"/>
              </a:rPr>
              <a:t>arrays</a:t>
            </a:r>
            <a:r>
              <a:rPr lang="fr-FR" sz="680" b="0" i="0" dirty="0">
                <a:solidFill>
                  <a:srgbClr val="000000"/>
                </a:solidFill>
                <a:effectLst/>
                <a:latin typeface="Arial" panose="020B0604020202020204" pitchFamily="34" charset="0"/>
                <a:cs typeface="Arial" panose="020B0604020202020204" pitchFamily="34" charset="0"/>
              </a:rPr>
              <a:t> GEO M6 s’intègrent à l’intérieur calme et élégant de cette église de 1500 places, assurant une couverture régulière et sans agressivité de toute la congrégation</a:t>
            </a:r>
            <a:r>
              <a:rPr lang="fr-FR" sz="680" dirty="0">
                <a:latin typeface="Arial" panose="020B0604020202020204" pitchFamily="34" charset="0"/>
                <a:cs typeface="Arial" panose="020B0604020202020204" pitchFamily="34" charset="0"/>
              </a:rPr>
              <a:t> </a:t>
            </a:r>
            <a:br>
              <a:rPr lang="fr-FR" sz="680" dirty="0">
                <a:latin typeface="Arial" panose="020B0604020202020204" pitchFamily="34" charset="0"/>
                <a:cs typeface="Arial" panose="020B0604020202020204" pitchFamily="34" charset="0"/>
              </a:rPr>
            </a:br>
            <a:r>
              <a:rPr sz="680" dirty="0">
                <a:solidFill>
                  <a:srgbClr val="231F20"/>
                </a:solidFill>
                <a:latin typeface="Arial"/>
                <a:cs typeface="Arial"/>
              </a:rPr>
              <a:t>.</a:t>
            </a:r>
            <a:endParaRPr sz="680" dirty="0">
              <a:latin typeface="Arial"/>
              <a:cs typeface="Arial"/>
            </a:endParaRPr>
          </a:p>
        </p:txBody>
      </p:sp>
      <p:sp>
        <p:nvSpPr>
          <p:cNvPr id="15" name="object 15"/>
          <p:cNvSpPr txBox="1"/>
          <p:nvPr/>
        </p:nvSpPr>
        <p:spPr>
          <a:xfrm>
            <a:off x="6095763" y="6152235"/>
            <a:ext cx="5651640" cy="747684"/>
          </a:xfrm>
          <a:prstGeom prst="rect">
            <a:avLst/>
          </a:prstGeom>
        </p:spPr>
        <p:txBody>
          <a:bodyPr vert="horz" wrap="square" lIns="0" tIns="31094" rIns="0" bIns="0" rtlCol="0">
            <a:spAutoFit/>
          </a:bodyPr>
          <a:lstStyle/>
          <a:p>
            <a:pPr marL="1952887" algn="r">
              <a:spcBef>
                <a:spcPts val="245"/>
              </a:spcBef>
            </a:pPr>
            <a:r>
              <a:rPr sz="1088" dirty="0">
                <a:solidFill>
                  <a:srgbClr val="231F20"/>
                </a:solidFill>
                <a:latin typeface="Arial"/>
                <a:cs typeface="Arial"/>
              </a:rPr>
              <a:t>Enjoy Church, Australia</a:t>
            </a:r>
            <a:endParaRPr lang="fr-FR" sz="1088" dirty="0">
              <a:latin typeface="Arial"/>
              <a:cs typeface="Arial"/>
            </a:endParaRPr>
          </a:p>
          <a:p>
            <a:pPr marL="1952887" algn="r">
              <a:spcBef>
                <a:spcPts val="245"/>
              </a:spcBef>
            </a:pPr>
            <a:r>
              <a:rPr lang="fr-FR" sz="680" b="0" i="0" dirty="0">
                <a:solidFill>
                  <a:srgbClr val="000000"/>
                </a:solidFill>
                <a:effectLst/>
                <a:latin typeface="Arial" panose="020B0604020202020204" pitchFamily="34" charset="0"/>
                <a:cs typeface="Arial" panose="020B0604020202020204" pitchFamily="34" charset="0"/>
              </a:rPr>
              <a:t>Afin de satisfaire une congrégation toujours plus nombreuse, </a:t>
            </a:r>
            <a:r>
              <a:rPr lang="fr-FR" sz="680" b="0" i="0" dirty="0" err="1">
                <a:solidFill>
                  <a:srgbClr val="000000"/>
                </a:solidFill>
                <a:effectLst/>
                <a:latin typeface="Arial" panose="020B0604020202020204" pitchFamily="34" charset="0"/>
                <a:cs typeface="Arial" panose="020B0604020202020204" pitchFamily="34" charset="0"/>
              </a:rPr>
              <a:t>Enjoy</a:t>
            </a:r>
            <a:r>
              <a:rPr lang="fr-FR" sz="680" b="0" i="0" dirty="0">
                <a:solidFill>
                  <a:srgbClr val="000000"/>
                </a:solidFill>
                <a:effectLst/>
                <a:latin typeface="Arial" panose="020B0604020202020204" pitchFamily="34" charset="0"/>
                <a:cs typeface="Arial" panose="020B0604020202020204" pitchFamily="34" charset="0"/>
              </a:rPr>
              <a:t> Church a demandé à l’installateur Forefront Productions d’implémenter un nouveau système d’enceintes, qui a choisi la Série STM pour appliquer une technologie de sonorisation plus moderne à la géométrie de la salle et mieux d’adapter à de futures évolutions au niveau des  services religieux et de l’accueil</a:t>
            </a:r>
            <a:r>
              <a:rPr lang="fr-FR" sz="680" dirty="0">
                <a:latin typeface="Arial" panose="020B0604020202020204" pitchFamily="34" charset="0"/>
                <a:cs typeface="Arial" panose="020B0604020202020204" pitchFamily="34" charset="0"/>
              </a:rPr>
              <a:t> </a:t>
            </a:r>
            <a:br>
              <a:rPr lang="fr-FR" sz="800" dirty="0"/>
            </a:br>
            <a:r>
              <a:rPr sz="680" dirty="0">
                <a:solidFill>
                  <a:srgbClr val="231F20"/>
                </a:solidFill>
                <a:latin typeface="Arial"/>
                <a:cs typeface="Arial"/>
              </a:rPr>
              <a:t>.</a:t>
            </a:r>
            <a:endParaRPr sz="680" dirty="0">
              <a:latin typeface="Arial"/>
              <a:cs typeface="Arial"/>
            </a:endParaRPr>
          </a:p>
        </p:txBody>
      </p:sp>
      <p:sp>
        <p:nvSpPr>
          <p:cNvPr id="16" name="object 16"/>
          <p:cNvSpPr txBox="1"/>
          <p:nvPr/>
        </p:nvSpPr>
        <p:spPr>
          <a:xfrm>
            <a:off x="8107244" y="4245499"/>
            <a:ext cx="3640397" cy="747684"/>
          </a:xfrm>
          <a:prstGeom prst="rect">
            <a:avLst/>
          </a:prstGeom>
        </p:spPr>
        <p:txBody>
          <a:bodyPr vert="horz" wrap="square" lIns="0" tIns="31094" rIns="0" bIns="0" rtlCol="0">
            <a:spAutoFit/>
          </a:bodyPr>
          <a:lstStyle/>
          <a:p>
            <a:pPr marL="595108" algn="r">
              <a:spcBef>
                <a:spcPts val="245"/>
              </a:spcBef>
            </a:pPr>
            <a:r>
              <a:rPr sz="1088" dirty="0">
                <a:solidFill>
                  <a:srgbClr val="231F20"/>
                </a:solidFill>
                <a:latin typeface="Arial"/>
                <a:cs typeface="Arial"/>
              </a:rPr>
              <a:t>Bethany Community Church (BCC), USA</a:t>
            </a:r>
            <a:endParaRPr lang="fr-FR" sz="1088" dirty="0">
              <a:latin typeface="Arial"/>
              <a:cs typeface="Arial"/>
            </a:endParaRPr>
          </a:p>
          <a:p>
            <a:pPr marL="595108" algn="r">
              <a:spcBef>
                <a:spcPts val="245"/>
              </a:spcBef>
            </a:pPr>
            <a:r>
              <a:rPr lang="en-US" sz="680" b="0" i="0" dirty="0">
                <a:solidFill>
                  <a:srgbClr val="000000"/>
                </a:solidFill>
                <a:effectLst/>
                <a:latin typeface="Arial" panose="020B0604020202020204" pitchFamily="34" charset="0"/>
                <a:cs typeface="Arial" panose="020B0604020202020204" pitchFamily="34" charset="0"/>
              </a:rPr>
              <a:t>La </a:t>
            </a:r>
            <a:r>
              <a:rPr lang="en-US" sz="680" b="0" i="0" dirty="0" err="1">
                <a:solidFill>
                  <a:srgbClr val="000000"/>
                </a:solidFill>
                <a:effectLst/>
                <a:latin typeface="Arial" panose="020B0604020202020204" pitchFamily="34" charset="0"/>
                <a:cs typeface="Arial" panose="020B0604020202020204" pitchFamily="34" charset="0"/>
              </a:rPr>
              <a:t>centenaire</a:t>
            </a:r>
            <a:r>
              <a:rPr lang="en-US" sz="680" b="0" i="0" dirty="0">
                <a:solidFill>
                  <a:srgbClr val="000000"/>
                </a:solidFill>
                <a:effectLst/>
                <a:latin typeface="Arial" panose="020B0604020202020204" pitchFamily="34" charset="0"/>
                <a:cs typeface="Arial" panose="020B0604020202020204" pitchFamily="34" charset="0"/>
              </a:rPr>
              <a:t> Bethany Community Church (BCC) de Green Lake, </a:t>
            </a:r>
            <a:r>
              <a:rPr lang="en-US" sz="680" b="0" i="0" dirty="0" err="1">
                <a:solidFill>
                  <a:srgbClr val="000000"/>
                </a:solidFill>
                <a:effectLst/>
                <a:latin typeface="Arial" panose="020B0604020202020204" pitchFamily="34" charset="0"/>
                <a:cs typeface="Arial" panose="020B0604020202020204" pitchFamily="34" charset="0"/>
              </a:rPr>
              <a:t>près</a:t>
            </a:r>
            <a:r>
              <a:rPr lang="en-US" sz="680" b="0" i="0" dirty="0">
                <a:solidFill>
                  <a:srgbClr val="000000"/>
                </a:solidFill>
                <a:effectLst/>
                <a:latin typeface="Arial" panose="020B0604020202020204" pitchFamily="34" charset="0"/>
                <a:cs typeface="Arial" panose="020B0604020202020204" pitchFamily="34" charset="0"/>
              </a:rPr>
              <a:t> de Seattle, a </a:t>
            </a:r>
            <a:r>
              <a:rPr lang="en-US" sz="680" b="0" i="0" dirty="0" err="1">
                <a:solidFill>
                  <a:srgbClr val="000000"/>
                </a:solidFill>
                <a:effectLst/>
                <a:latin typeface="Arial" panose="020B0604020202020204" pitchFamily="34" charset="0"/>
                <a:cs typeface="Arial" panose="020B0604020202020204" pitchFamily="34" charset="0"/>
              </a:rPr>
              <a:t>investi</a:t>
            </a:r>
            <a:r>
              <a:rPr lang="en-US" sz="680" dirty="0">
                <a:solidFill>
                  <a:srgbClr val="000000"/>
                </a:solidFill>
                <a:latin typeface="Arial" panose="020B0604020202020204" pitchFamily="34" charset="0"/>
                <a:cs typeface="Arial" panose="020B0604020202020204" pitchFamily="34" charset="0"/>
              </a:rPr>
              <a:t> </a:t>
            </a:r>
            <a:r>
              <a:rPr lang="en-US" sz="680" b="0" i="0" dirty="0">
                <a:solidFill>
                  <a:srgbClr val="000000"/>
                </a:solidFill>
                <a:effectLst/>
                <a:latin typeface="Arial" panose="020B0604020202020204" pitchFamily="34" charset="0"/>
                <a:cs typeface="Arial" panose="020B0604020202020204" pitchFamily="34" charset="0"/>
              </a:rPr>
              <a:t>dans un nouveau line array </a:t>
            </a:r>
            <a:r>
              <a:rPr lang="en-US" sz="680" b="0" i="0" dirty="0" err="1">
                <a:solidFill>
                  <a:srgbClr val="000000"/>
                </a:solidFill>
                <a:effectLst/>
                <a:latin typeface="Arial" panose="020B0604020202020204" pitchFamily="34" charset="0"/>
                <a:cs typeface="Arial" panose="020B0604020202020204" pitchFamily="34" charset="0"/>
              </a:rPr>
              <a:t>modulaire</a:t>
            </a:r>
            <a:r>
              <a:rPr lang="en-US" sz="680" b="0" i="0" dirty="0">
                <a:solidFill>
                  <a:srgbClr val="000000"/>
                </a:solidFill>
                <a:effectLst/>
                <a:latin typeface="Arial" panose="020B0604020202020204" pitchFamily="34" charset="0"/>
                <a:cs typeface="Arial" panose="020B0604020202020204" pitchFamily="34" charset="0"/>
              </a:rPr>
              <a:t> STM, </a:t>
            </a:r>
            <a:r>
              <a:rPr lang="en-US" sz="680" b="0" i="0" dirty="0" err="1">
                <a:solidFill>
                  <a:srgbClr val="000000"/>
                </a:solidFill>
                <a:effectLst/>
                <a:latin typeface="Arial" panose="020B0604020202020204" pitchFamily="34" charset="0"/>
                <a:cs typeface="Arial" panose="020B0604020202020204" pitchFamily="34" charset="0"/>
              </a:rPr>
              <a:t>couplé</a:t>
            </a:r>
            <a:r>
              <a:rPr lang="en-US" sz="680" b="0" i="0" dirty="0">
                <a:solidFill>
                  <a:srgbClr val="000000"/>
                </a:solidFill>
                <a:effectLst/>
                <a:latin typeface="Arial" panose="020B0604020202020204" pitchFamily="34" charset="0"/>
                <a:cs typeface="Arial" panose="020B0604020202020204" pitchFamily="34" charset="0"/>
              </a:rPr>
              <a:t> à </a:t>
            </a:r>
            <a:r>
              <a:rPr lang="en-US" sz="680" b="0" i="0" dirty="0" err="1">
                <a:solidFill>
                  <a:srgbClr val="000000"/>
                </a:solidFill>
                <a:effectLst/>
                <a:latin typeface="Arial" panose="020B0604020202020204" pitchFamily="34" charset="0"/>
                <a:cs typeface="Arial" panose="020B0604020202020204" pitchFamily="34" charset="0"/>
              </a:rPr>
              <a:t>une</a:t>
            </a:r>
            <a:r>
              <a:rPr lang="en-US" sz="680" b="0" i="0" dirty="0">
                <a:solidFill>
                  <a:srgbClr val="000000"/>
                </a:solidFill>
                <a:effectLst/>
                <a:latin typeface="Arial" panose="020B0604020202020204" pitchFamily="34" charset="0"/>
                <a:cs typeface="Arial" panose="020B0604020202020204" pitchFamily="34" charset="0"/>
              </a:rPr>
              <a:t> console de </a:t>
            </a:r>
            <a:r>
              <a:rPr lang="en-US" sz="680" b="0" i="0" dirty="0" err="1">
                <a:solidFill>
                  <a:srgbClr val="000000"/>
                </a:solidFill>
                <a:effectLst/>
                <a:latin typeface="Arial" panose="020B0604020202020204" pitchFamily="34" charset="0"/>
                <a:cs typeface="Arial" panose="020B0604020202020204" pitchFamily="34" charset="0"/>
              </a:rPr>
              <a:t>mixage</a:t>
            </a:r>
            <a:r>
              <a:rPr lang="en-US" sz="680" b="0" i="0" dirty="0">
                <a:solidFill>
                  <a:srgbClr val="000000"/>
                </a:solidFill>
                <a:effectLst/>
                <a:latin typeface="Arial" panose="020B0604020202020204" pitchFamily="34" charset="0"/>
                <a:cs typeface="Arial" panose="020B0604020202020204" pitchFamily="34" charset="0"/>
              </a:rPr>
              <a:t> numérique Yamaha CL5 – un </a:t>
            </a:r>
            <a:r>
              <a:rPr lang="en-US" sz="680" b="0" i="0" dirty="0" err="1">
                <a:solidFill>
                  <a:srgbClr val="000000"/>
                </a:solidFill>
                <a:effectLst/>
                <a:latin typeface="Arial" panose="020B0604020202020204" pitchFamily="34" charset="0"/>
                <a:cs typeface="Arial" panose="020B0604020202020204" pitchFamily="34" charset="0"/>
              </a:rPr>
              <a:t>système</a:t>
            </a:r>
            <a:r>
              <a:rPr lang="en-US" sz="680" b="0" i="0" dirty="0">
                <a:solidFill>
                  <a:srgbClr val="000000"/>
                </a:solidFill>
                <a:effectLst/>
                <a:latin typeface="Arial" panose="020B0604020202020204" pitchFamily="34" charset="0"/>
                <a:cs typeface="Arial" panose="020B0604020202020204" pitchFamily="34" charset="0"/>
              </a:rPr>
              <a:t> </a:t>
            </a:r>
            <a:r>
              <a:rPr lang="en-US" sz="680" b="0" i="0" dirty="0" err="1">
                <a:solidFill>
                  <a:srgbClr val="000000"/>
                </a:solidFill>
                <a:effectLst/>
                <a:latin typeface="Arial" panose="020B0604020202020204" pitchFamily="34" charset="0"/>
                <a:cs typeface="Arial" panose="020B0604020202020204" pitchFamily="34" charset="0"/>
              </a:rPr>
              <a:t>conçu</a:t>
            </a:r>
            <a:r>
              <a:rPr lang="en-US" sz="680" b="0" i="0" dirty="0">
                <a:solidFill>
                  <a:srgbClr val="000000"/>
                </a:solidFill>
                <a:effectLst/>
                <a:latin typeface="Arial" panose="020B0604020202020204" pitchFamily="34" charset="0"/>
                <a:cs typeface="Arial" panose="020B0604020202020204" pitchFamily="34" charset="0"/>
              </a:rPr>
              <a:t> et </a:t>
            </a:r>
            <a:r>
              <a:rPr lang="en-US" sz="680" b="0" i="0" dirty="0" err="1">
                <a:solidFill>
                  <a:srgbClr val="000000"/>
                </a:solidFill>
                <a:effectLst/>
                <a:latin typeface="Arial" panose="020B0604020202020204" pitchFamily="34" charset="0"/>
                <a:cs typeface="Arial" panose="020B0604020202020204" pitchFamily="34" charset="0"/>
              </a:rPr>
              <a:t>installé</a:t>
            </a:r>
            <a:r>
              <a:rPr lang="en-US" sz="680" b="0" i="0" dirty="0">
                <a:solidFill>
                  <a:srgbClr val="000000"/>
                </a:solidFill>
                <a:effectLst/>
                <a:latin typeface="Arial" panose="020B0604020202020204" pitchFamily="34" charset="0"/>
                <a:cs typeface="Arial" panose="020B0604020202020204" pitchFamily="34" charset="0"/>
              </a:rPr>
              <a:t> par Morgan Sound à Lynnwood, WA</a:t>
            </a:r>
            <a:r>
              <a:rPr lang="en-US" sz="680" dirty="0">
                <a:latin typeface="Arial" panose="020B0604020202020204" pitchFamily="34" charset="0"/>
                <a:cs typeface="Arial" panose="020B0604020202020204" pitchFamily="34" charset="0"/>
              </a:rPr>
              <a:t> </a:t>
            </a:r>
            <a:br>
              <a:rPr lang="en-US" sz="680" dirty="0">
                <a:latin typeface="Arial" panose="020B0604020202020204" pitchFamily="34" charset="0"/>
                <a:cs typeface="Arial" panose="020B0604020202020204" pitchFamily="34" charset="0"/>
              </a:rPr>
            </a:br>
            <a:r>
              <a:rPr lang="fr-FR" sz="680" dirty="0">
                <a:solidFill>
                  <a:srgbClr val="231F20"/>
                </a:solidFill>
                <a:latin typeface="Arial"/>
                <a:cs typeface="Arial"/>
              </a:rPr>
              <a:t>.</a:t>
            </a:r>
            <a:endParaRPr sz="680" dirty="0">
              <a:latin typeface="Arial"/>
              <a:cs typeface="Arial"/>
            </a:endParaRPr>
          </a:p>
        </p:txBody>
      </p:sp>
      <p:grpSp>
        <p:nvGrpSpPr>
          <p:cNvPr id="17" name="object 17"/>
          <p:cNvGrpSpPr/>
          <p:nvPr/>
        </p:nvGrpSpPr>
        <p:grpSpPr>
          <a:xfrm>
            <a:off x="8551387" y="1175574"/>
            <a:ext cx="3640613" cy="5150842"/>
            <a:chOff x="9767252" y="1296936"/>
            <a:chExt cx="5353050" cy="7573645"/>
          </a:xfrm>
        </p:grpSpPr>
        <p:pic>
          <p:nvPicPr>
            <p:cNvPr id="18" name="object 18"/>
            <p:cNvPicPr/>
            <p:nvPr/>
          </p:nvPicPr>
          <p:blipFill>
            <a:blip r:embed="rId4" cstate="print"/>
            <a:stretch>
              <a:fillRect/>
            </a:stretch>
          </p:blipFill>
          <p:spPr>
            <a:xfrm>
              <a:off x="9767252" y="6808279"/>
              <a:ext cx="5352733" cy="1855711"/>
            </a:xfrm>
            <a:prstGeom prst="rect">
              <a:avLst/>
            </a:prstGeom>
          </p:spPr>
        </p:pic>
        <p:pic>
          <p:nvPicPr>
            <p:cNvPr id="19" name="object 19"/>
            <p:cNvPicPr/>
            <p:nvPr/>
          </p:nvPicPr>
          <p:blipFill>
            <a:blip r:embed="rId5" cstate="print"/>
            <a:stretch>
              <a:fillRect/>
            </a:stretch>
          </p:blipFill>
          <p:spPr>
            <a:xfrm>
              <a:off x="11495265" y="1296936"/>
              <a:ext cx="3624720" cy="1843595"/>
            </a:xfrm>
            <a:prstGeom prst="rect">
              <a:avLst/>
            </a:prstGeom>
          </p:spPr>
        </p:pic>
        <p:pic>
          <p:nvPicPr>
            <p:cNvPr id="20" name="object 20"/>
            <p:cNvPicPr/>
            <p:nvPr/>
          </p:nvPicPr>
          <p:blipFill>
            <a:blip r:embed="rId6" cstate="print"/>
            <a:stretch>
              <a:fillRect/>
            </a:stretch>
          </p:blipFill>
          <p:spPr>
            <a:xfrm>
              <a:off x="10631259" y="4058983"/>
              <a:ext cx="4488726" cy="1836902"/>
            </a:xfrm>
            <a:prstGeom prst="rect">
              <a:avLst/>
            </a:prstGeom>
          </p:spPr>
        </p:pic>
        <p:sp>
          <p:nvSpPr>
            <p:cNvPr id="21" name="object 21"/>
            <p:cNvSpPr/>
            <p:nvPr/>
          </p:nvSpPr>
          <p:spPr>
            <a:xfrm>
              <a:off x="14466930" y="3053652"/>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2" name="object 22"/>
            <p:cNvSpPr/>
            <p:nvPr/>
          </p:nvSpPr>
          <p:spPr>
            <a:xfrm>
              <a:off x="14466930" y="3053652"/>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3" name="object 23"/>
            <p:cNvPicPr/>
            <p:nvPr/>
          </p:nvPicPr>
          <p:blipFill>
            <a:blip r:embed="rId7" cstate="print"/>
            <a:stretch>
              <a:fillRect/>
            </a:stretch>
          </p:blipFill>
          <p:spPr>
            <a:xfrm>
              <a:off x="14521352" y="3106004"/>
              <a:ext cx="93370" cy="93370"/>
            </a:xfrm>
            <a:prstGeom prst="rect">
              <a:avLst/>
            </a:prstGeom>
          </p:spPr>
        </p:pic>
        <p:sp>
          <p:nvSpPr>
            <p:cNvPr id="24" name="object 24"/>
            <p:cNvSpPr/>
            <p:nvPr/>
          </p:nvSpPr>
          <p:spPr>
            <a:xfrm>
              <a:off x="14466930" y="5784313"/>
              <a:ext cx="202565"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5" name="object 25"/>
            <p:cNvSpPr/>
            <p:nvPr/>
          </p:nvSpPr>
          <p:spPr>
            <a:xfrm>
              <a:off x="14466930" y="5784313"/>
              <a:ext cx="202565"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6" name="object 26"/>
            <p:cNvPicPr/>
            <p:nvPr/>
          </p:nvPicPr>
          <p:blipFill>
            <a:blip r:embed="rId8" cstate="print"/>
            <a:stretch>
              <a:fillRect/>
            </a:stretch>
          </p:blipFill>
          <p:spPr>
            <a:xfrm>
              <a:off x="14521352" y="5836666"/>
              <a:ext cx="93370" cy="93370"/>
            </a:xfrm>
            <a:prstGeom prst="rect">
              <a:avLst/>
            </a:prstGeom>
          </p:spPr>
        </p:pic>
        <p:sp>
          <p:nvSpPr>
            <p:cNvPr id="27" name="object 27"/>
            <p:cNvSpPr/>
            <p:nvPr/>
          </p:nvSpPr>
          <p:spPr>
            <a:xfrm>
              <a:off x="14466930" y="8588656"/>
              <a:ext cx="202565" cy="275590"/>
            </a:xfrm>
            <a:custGeom>
              <a:avLst/>
              <a:gdLst/>
              <a:ahLst/>
              <a:cxnLst/>
              <a:rect l="l" t="t" r="r" b="b"/>
              <a:pathLst>
                <a:path w="202565" h="275590">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8" name="object 28"/>
            <p:cNvSpPr/>
            <p:nvPr/>
          </p:nvSpPr>
          <p:spPr>
            <a:xfrm>
              <a:off x="14466930" y="8588656"/>
              <a:ext cx="202565" cy="275590"/>
            </a:xfrm>
            <a:custGeom>
              <a:avLst/>
              <a:gdLst/>
              <a:ahLst/>
              <a:cxnLst/>
              <a:rect l="l" t="t" r="r" b="b"/>
              <a:pathLst>
                <a:path w="202565" h="275590">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9" name="object 29"/>
            <p:cNvPicPr/>
            <p:nvPr/>
          </p:nvPicPr>
          <p:blipFill>
            <a:blip r:embed="rId7" cstate="print"/>
            <a:stretch>
              <a:fillRect/>
            </a:stretch>
          </p:blipFill>
          <p:spPr>
            <a:xfrm>
              <a:off x="14521352" y="8641008"/>
              <a:ext cx="93370" cy="93370"/>
            </a:xfrm>
            <a:prstGeom prst="rect">
              <a:avLst/>
            </a:prstGeom>
          </p:spPr>
        </p:pic>
      </p:grpSp>
      <p:sp>
        <p:nvSpPr>
          <p:cNvPr id="30" name="object 30"/>
          <p:cNvSpPr txBox="1"/>
          <p:nvPr/>
        </p:nvSpPr>
        <p:spPr>
          <a:xfrm>
            <a:off x="1896311" y="6009971"/>
            <a:ext cx="1845705" cy="624274"/>
          </a:xfrm>
          <a:prstGeom prst="rect">
            <a:avLst/>
          </a:prstGeom>
        </p:spPr>
        <p:txBody>
          <a:bodyPr vert="horz" wrap="square" lIns="0" tIns="8637" rIns="0" bIns="0" rtlCol="0">
            <a:spAutoFit/>
          </a:bodyPr>
          <a:lstStyle/>
          <a:p>
            <a:pPr marL="8637">
              <a:lnSpc>
                <a:spcPts val="775"/>
              </a:lnSpc>
            </a:pPr>
            <a:r>
              <a:rPr lang="fr-FR" sz="800" dirty="0">
                <a:solidFill>
                  <a:srgbClr val="231F20"/>
                </a:solidFill>
                <a:latin typeface="Arial"/>
                <a:cs typeface="Arial"/>
              </a:rPr>
              <a:t>Composé de modules Main, Bass, </a:t>
            </a:r>
            <a:r>
              <a:rPr lang="fr-FR" sz="800" dirty="0" err="1">
                <a:solidFill>
                  <a:srgbClr val="231F20"/>
                </a:solidFill>
                <a:latin typeface="Arial"/>
                <a:cs typeface="Arial"/>
              </a:rPr>
              <a:t>Sub</a:t>
            </a:r>
            <a:r>
              <a:rPr lang="fr-FR" sz="800" dirty="0">
                <a:solidFill>
                  <a:srgbClr val="231F20"/>
                </a:solidFill>
                <a:latin typeface="Arial"/>
                <a:cs typeface="Arial"/>
              </a:rPr>
              <a:t> et Omni de largeur constante et avec une véritable modularité au cœur de sa philosophie, STM fournit les éléments de base du système de renforcement sonore idéal.</a:t>
            </a:r>
            <a:endParaRPr sz="680" dirty="0">
              <a:latin typeface="Arial"/>
              <a:cs typeface="Arial"/>
            </a:endParaRPr>
          </a:p>
        </p:txBody>
      </p:sp>
      <p:grpSp>
        <p:nvGrpSpPr>
          <p:cNvPr id="31" name="object 31"/>
          <p:cNvGrpSpPr/>
          <p:nvPr/>
        </p:nvGrpSpPr>
        <p:grpSpPr>
          <a:xfrm>
            <a:off x="893836" y="1472010"/>
            <a:ext cx="4076652" cy="5240559"/>
            <a:chOff x="-1457889" y="1847287"/>
            <a:chExt cx="5994186" cy="7705562"/>
          </a:xfrm>
        </p:grpSpPr>
        <p:pic>
          <p:nvPicPr>
            <p:cNvPr id="32" name="object 32"/>
            <p:cNvPicPr/>
            <p:nvPr/>
          </p:nvPicPr>
          <p:blipFill>
            <a:blip r:embed="rId9" cstate="print"/>
            <a:stretch>
              <a:fillRect/>
            </a:stretch>
          </p:blipFill>
          <p:spPr>
            <a:xfrm>
              <a:off x="2753557" y="8510387"/>
              <a:ext cx="1686776" cy="1042462"/>
            </a:xfrm>
            <a:prstGeom prst="rect">
              <a:avLst/>
            </a:prstGeom>
          </p:spPr>
        </p:pic>
        <p:sp>
          <p:nvSpPr>
            <p:cNvPr id="33" name="object 33"/>
            <p:cNvSpPr/>
            <p:nvPr/>
          </p:nvSpPr>
          <p:spPr>
            <a:xfrm>
              <a:off x="-1457889" y="1847287"/>
              <a:ext cx="715645" cy="715645"/>
            </a:xfrm>
            <a:custGeom>
              <a:avLst/>
              <a:gdLst/>
              <a:ahLst/>
              <a:cxnLst/>
              <a:rect l="l" t="t" r="r" b="b"/>
              <a:pathLst>
                <a:path w="715644" h="715644">
                  <a:moveTo>
                    <a:pt x="357657" y="0"/>
                  </a:moveTo>
                  <a:lnTo>
                    <a:pt x="309126" y="3265"/>
                  </a:lnTo>
                  <a:lnTo>
                    <a:pt x="262579" y="12776"/>
                  </a:lnTo>
                  <a:lnTo>
                    <a:pt x="218443" y="28107"/>
                  </a:lnTo>
                  <a:lnTo>
                    <a:pt x="177143" y="48831"/>
                  </a:lnTo>
                  <a:lnTo>
                    <a:pt x="139106" y="74524"/>
                  </a:lnTo>
                  <a:lnTo>
                    <a:pt x="104757" y="104757"/>
                  </a:lnTo>
                  <a:lnTo>
                    <a:pt x="74524" y="139106"/>
                  </a:lnTo>
                  <a:lnTo>
                    <a:pt x="48831" y="177143"/>
                  </a:lnTo>
                  <a:lnTo>
                    <a:pt x="28107" y="218443"/>
                  </a:lnTo>
                  <a:lnTo>
                    <a:pt x="12776" y="262579"/>
                  </a:lnTo>
                  <a:lnTo>
                    <a:pt x="3265" y="309126"/>
                  </a:lnTo>
                  <a:lnTo>
                    <a:pt x="0" y="357657"/>
                  </a:lnTo>
                  <a:lnTo>
                    <a:pt x="3265" y="406188"/>
                  </a:lnTo>
                  <a:lnTo>
                    <a:pt x="12776" y="452734"/>
                  </a:lnTo>
                  <a:lnTo>
                    <a:pt x="28107" y="496871"/>
                  </a:lnTo>
                  <a:lnTo>
                    <a:pt x="48831" y="538171"/>
                  </a:lnTo>
                  <a:lnTo>
                    <a:pt x="74524" y="576208"/>
                  </a:lnTo>
                  <a:lnTo>
                    <a:pt x="104757" y="610557"/>
                  </a:lnTo>
                  <a:lnTo>
                    <a:pt x="139106" y="640790"/>
                  </a:lnTo>
                  <a:lnTo>
                    <a:pt x="177143" y="666482"/>
                  </a:lnTo>
                  <a:lnTo>
                    <a:pt x="218443" y="687207"/>
                  </a:lnTo>
                  <a:lnTo>
                    <a:pt x="262579" y="702538"/>
                  </a:lnTo>
                  <a:lnTo>
                    <a:pt x="309126" y="712049"/>
                  </a:lnTo>
                  <a:lnTo>
                    <a:pt x="357657" y="715314"/>
                  </a:lnTo>
                  <a:lnTo>
                    <a:pt x="406190" y="712049"/>
                  </a:lnTo>
                  <a:lnTo>
                    <a:pt x="452739" y="702538"/>
                  </a:lnTo>
                  <a:lnTo>
                    <a:pt x="496876" y="687207"/>
                  </a:lnTo>
                  <a:lnTo>
                    <a:pt x="538177" y="666482"/>
                  </a:lnTo>
                  <a:lnTo>
                    <a:pt x="576214" y="640790"/>
                  </a:lnTo>
                  <a:lnTo>
                    <a:pt x="610562" y="610557"/>
                  </a:lnTo>
                  <a:lnTo>
                    <a:pt x="640794" y="576208"/>
                  </a:lnTo>
                  <a:lnTo>
                    <a:pt x="666485" y="538171"/>
                  </a:lnTo>
                  <a:lnTo>
                    <a:pt x="687209" y="496871"/>
                  </a:lnTo>
                  <a:lnTo>
                    <a:pt x="702539" y="452734"/>
                  </a:lnTo>
                  <a:lnTo>
                    <a:pt x="712049" y="406188"/>
                  </a:lnTo>
                  <a:lnTo>
                    <a:pt x="715314" y="357657"/>
                  </a:lnTo>
                  <a:lnTo>
                    <a:pt x="712049" y="309126"/>
                  </a:lnTo>
                  <a:lnTo>
                    <a:pt x="702539" y="262579"/>
                  </a:lnTo>
                  <a:lnTo>
                    <a:pt x="687209" y="218443"/>
                  </a:lnTo>
                  <a:lnTo>
                    <a:pt x="666485" y="177143"/>
                  </a:lnTo>
                  <a:lnTo>
                    <a:pt x="640794" y="139106"/>
                  </a:lnTo>
                  <a:lnTo>
                    <a:pt x="610562" y="104757"/>
                  </a:lnTo>
                  <a:lnTo>
                    <a:pt x="576214" y="74524"/>
                  </a:lnTo>
                  <a:lnTo>
                    <a:pt x="538177" y="48831"/>
                  </a:lnTo>
                  <a:lnTo>
                    <a:pt x="496876" y="28107"/>
                  </a:lnTo>
                  <a:lnTo>
                    <a:pt x="452739" y="12776"/>
                  </a:lnTo>
                  <a:lnTo>
                    <a:pt x="406190" y="3265"/>
                  </a:lnTo>
                  <a:lnTo>
                    <a:pt x="357657" y="0"/>
                  </a:lnTo>
                  <a:close/>
                </a:path>
              </a:pathLst>
            </a:custGeom>
            <a:solidFill>
              <a:srgbClr val="3A57A7"/>
            </a:solidFill>
          </p:spPr>
          <p:txBody>
            <a:bodyPr wrap="square" lIns="0" tIns="0" rIns="0" bIns="0" rtlCol="0"/>
            <a:lstStyle/>
            <a:p>
              <a:endParaRPr sz="1224"/>
            </a:p>
          </p:txBody>
        </p:sp>
        <p:sp>
          <p:nvSpPr>
            <p:cNvPr id="34" name="object 34"/>
            <p:cNvSpPr/>
            <p:nvPr/>
          </p:nvSpPr>
          <p:spPr>
            <a:xfrm>
              <a:off x="-1254371" y="2008304"/>
              <a:ext cx="154305" cy="357504"/>
            </a:xfrm>
            <a:custGeom>
              <a:avLst/>
              <a:gdLst/>
              <a:ahLst/>
              <a:cxnLst/>
              <a:rect l="l" t="t" r="r" b="b"/>
              <a:pathLst>
                <a:path w="154304" h="357505">
                  <a:moveTo>
                    <a:pt x="146824" y="0"/>
                  </a:moveTo>
                  <a:lnTo>
                    <a:pt x="129755" y="0"/>
                  </a:lnTo>
                  <a:lnTo>
                    <a:pt x="122847" y="6807"/>
                  </a:lnTo>
                  <a:lnTo>
                    <a:pt x="122847" y="15214"/>
                  </a:lnTo>
                  <a:lnTo>
                    <a:pt x="99936" y="166242"/>
                  </a:lnTo>
                  <a:lnTo>
                    <a:pt x="64896" y="223405"/>
                  </a:lnTo>
                  <a:lnTo>
                    <a:pt x="42481" y="235724"/>
                  </a:lnTo>
                  <a:lnTo>
                    <a:pt x="0" y="235724"/>
                  </a:lnTo>
                  <a:lnTo>
                    <a:pt x="1549" y="357441"/>
                  </a:lnTo>
                  <a:lnTo>
                    <a:pt x="59016" y="357441"/>
                  </a:lnTo>
                  <a:lnTo>
                    <a:pt x="87118" y="352421"/>
                  </a:lnTo>
                  <a:lnTo>
                    <a:pt x="110982" y="338502"/>
                  </a:lnTo>
                  <a:lnTo>
                    <a:pt x="128582" y="317397"/>
                  </a:lnTo>
                  <a:lnTo>
                    <a:pt x="137896" y="290817"/>
                  </a:lnTo>
                  <a:lnTo>
                    <a:pt x="153746" y="189433"/>
                  </a:lnTo>
                  <a:lnTo>
                    <a:pt x="153746" y="6807"/>
                  </a:lnTo>
                  <a:lnTo>
                    <a:pt x="146824" y="0"/>
                  </a:lnTo>
                  <a:close/>
                </a:path>
              </a:pathLst>
            </a:custGeom>
            <a:solidFill>
              <a:srgbClr val="FFFFFF"/>
            </a:solidFill>
          </p:spPr>
          <p:txBody>
            <a:bodyPr wrap="square" lIns="0" tIns="0" rIns="0" bIns="0" rtlCol="0"/>
            <a:lstStyle/>
            <a:p>
              <a:endParaRPr sz="1224"/>
            </a:p>
          </p:txBody>
        </p:sp>
        <p:pic>
          <p:nvPicPr>
            <p:cNvPr id="35" name="object 35"/>
            <p:cNvPicPr/>
            <p:nvPr/>
          </p:nvPicPr>
          <p:blipFill>
            <a:blip r:embed="rId10" cstate="print"/>
            <a:stretch>
              <a:fillRect/>
            </a:stretch>
          </p:blipFill>
          <p:spPr>
            <a:xfrm>
              <a:off x="-1342823" y="2205111"/>
              <a:ext cx="91225" cy="203199"/>
            </a:xfrm>
            <a:prstGeom prst="rect">
              <a:avLst/>
            </a:prstGeom>
          </p:spPr>
        </p:pic>
        <p:sp>
          <p:nvSpPr>
            <p:cNvPr id="36" name="object 36"/>
            <p:cNvSpPr/>
            <p:nvPr/>
          </p:nvSpPr>
          <p:spPr>
            <a:xfrm>
              <a:off x="-1086809" y="2010124"/>
              <a:ext cx="154305" cy="357504"/>
            </a:xfrm>
            <a:custGeom>
              <a:avLst/>
              <a:gdLst/>
              <a:ahLst/>
              <a:cxnLst/>
              <a:rect l="l" t="t" r="r" b="b"/>
              <a:pathLst>
                <a:path w="154305" h="357505">
                  <a:moveTo>
                    <a:pt x="23990" y="0"/>
                  </a:moveTo>
                  <a:lnTo>
                    <a:pt x="6921" y="0"/>
                  </a:lnTo>
                  <a:lnTo>
                    <a:pt x="0" y="6807"/>
                  </a:lnTo>
                  <a:lnTo>
                    <a:pt x="0" y="189433"/>
                  </a:lnTo>
                  <a:lnTo>
                    <a:pt x="15849" y="290817"/>
                  </a:lnTo>
                  <a:lnTo>
                    <a:pt x="25163" y="317397"/>
                  </a:lnTo>
                  <a:lnTo>
                    <a:pt x="42764" y="338502"/>
                  </a:lnTo>
                  <a:lnTo>
                    <a:pt x="66627" y="352421"/>
                  </a:lnTo>
                  <a:lnTo>
                    <a:pt x="94729" y="357441"/>
                  </a:lnTo>
                  <a:lnTo>
                    <a:pt x="152196" y="357441"/>
                  </a:lnTo>
                  <a:lnTo>
                    <a:pt x="153746" y="235724"/>
                  </a:lnTo>
                  <a:lnTo>
                    <a:pt x="111264" y="235724"/>
                  </a:lnTo>
                  <a:lnTo>
                    <a:pt x="104585" y="234876"/>
                  </a:lnTo>
                  <a:lnTo>
                    <a:pt x="55029" y="169532"/>
                  </a:lnTo>
                  <a:lnTo>
                    <a:pt x="30911" y="15214"/>
                  </a:lnTo>
                  <a:lnTo>
                    <a:pt x="30911" y="6807"/>
                  </a:lnTo>
                  <a:lnTo>
                    <a:pt x="23990" y="0"/>
                  </a:lnTo>
                  <a:close/>
                </a:path>
              </a:pathLst>
            </a:custGeom>
            <a:solidFill>
              <a:srgbClr val="FFFFFF"/>
            </a:solidFill>
          </p:spPr>
          <p:txBody>
            <a:bodyPr wrap="square" lIns="0" tIns="0" rIns="0" bIns="0" rtlCol="0"/>
            <a:lstStyle/>
            <a:p>
              <a:endParaRPr sz="1224"/>
            </a:p>
          </p:txBody>
        </p:sp>
        <p:pic>
          <p:nvPicPr>
            <p:cNvPr id="37" name="object 37"/>
            <p:cNvPicPr/>
            <p:nvPr/>
          </p:nvPicPr>
          <p:blipFill>
            <a:blip r:embed="rId11" cstate="print"/>
            <a:stretch>
              <a:fillRect/>
            </a:stretch>
          </p:blipFill>
          <p:spPr>
            <a:xfrm>
              <a:off x="-943650" y="2197492"/>
              <a:ext cx="91225" cy="203199"/>
            </a:xfrm>
            <a:prstGeom prst="rect">
              <a:avLst/>
            </a:prstGeom>
          </p:spPr>
        </p:pic>
        <p:sp>
          <p:nvSpPr>
            <p:cNvPr id="38" name="object 38"/>
            <p:cNvSpPr/>
            <p:nvPr/>
          </p:nvSpPr>
          <p:spPr>
            <a:xfrm>
              <a:off x="-1265772" y="1889908"/>
              <a:ext cx="370841" cy="216536"/>
            </a:xfrm>
            <a:custGeom>
              <a:avLst/>
              <a:gdLst/>
              <a:ahLst/>
              <a:cxnLst/>
              <a:rect l="l" t="t" r="r" b="b"/>
              <a:pathLst>
                <a:path w="370840" h="216535">
                  <a:moveTo>
                    <a:pt x="100012" y="216230"/>
                  </a:moveTo>
                  <a:lnTo>
                    <a:pt x="0" y="202717"/>
                  </a:lnTo>
                </a:path>
                <a:path w="370840" h="216535">
                  <a:moveTo>
                    <a:pt x="109473" y="141897"/>
                  </a:moveTo>
                  <a:lnTo>
                    <a:pt x="32435" y="108115"/>
                  </a:lnTo>
                </a:path>
                <a:path w="370840" h="216535">
                  <a:moveTo>
                    <a:pt x="132448" y="83794"/>
                  </a:moveTo>
                  <a:lnTo>
                    <a:pt x="85140" y="29730"/>
                  </a:lnTo>
                </a:path>
                <a:path w="370840" h="216535">
                  <a:moveTo>
                    <a:pt x="270256" y="216230"/>
                  </a:moveTo>
                  <a:lnTo>
                    <a:pt x="370268" y="202717"/>
                  </a:lnTo>
                </a:path>
                <a:path w="370840" h="216535">
                  <a:moveTo>
                    <a:pt x="260807" y="141897"/>
                  </a:moveTo>
                  <a:lnTo>
                    <a:pt x="337832" y="108115"/>
                  </a:lnTo>
                </a:path>
                <a:path w="370840" h="216535">
                  <a:moveTo>
                    <a:pt x="237832" y="83794"/>
                  </a:moveTo>
                  <a:lnTo>
                    <a:pt x="285127" y="29730"/>
                  </a:lnTo>
                </a:path>
                <a:path w="370840" h="216535">
                  <a:moveTo>
                    <a:pt x="182448" y="70281"/>
                  </a:moveTo>
                  <a:lnTo>
                    <a:pt x="182448" y="0"/>
                  </a:lnTo>
                </a:path>
              </a:pathLst>
            </a:custGeom>
            <a:ln w="17030">
              <a:solidFill>
                <a:srgbClr val="FFFFFF"/>
              </a:solidFill>
            </a:ln>
          </p:spPr>
          <p:txBody>
            <a:bodyPr wrap="square" lIns="0" tIns="0" rIns="0" bIns="0" rtlCol="0"/>
            <a:lstStyle/>
            <a:p>
              <a:endParaRPr sz="1224"/>
            </a:p>
          </p:txBody>
        </p:sp>
        <p:pic>
          <p:nvPicPr>
            <p:cNvPr id="39" name="object 39"/>
            <p:cNvPicPr/>
            <p:nvPr/>
          </p:nvPicPr>
          <p:blipFill>
            <a:blip r:embed="rId12" cstate="print"/>
            <a:stretch>
              <a:fillRect/>
            </a:stretch>
          </p:blipFill>
          <p:spPr>
            <a:xfrm>
              <a:off x="3716360" y="5866847"/>
              <a:ext cx="819937" cy="1387106"/>
            </a:xfrm>
            <a:prstGeom prst="rect">
              <a:avLst/>
            </a:prstGeom>
          </p:spPr>
        </p:pic>
      </p:grpSp>
      <p:sp>
        <p:nvSpPr>
          <p:cNvPr id="40" name="object 40"/>
          <p:cNvSpPr txBox="1"/>
          <p:nvPr/>
        </p:nvSpPr>
        <p:spPr>
          <a:xfrm>
            <a:off x="1901665" y="4565717"/>
            <a:ext cx="2417734" cy="624274"/>
          </a:xfrm>
          <a:prstGeom prst="rect">
            <a:avLst/>
          </a:prstGeom>
        </p:spPr>
        <p:txBody>
          <a:bodyPr vert="horz" wrap="square" lIns="0" tIns="8637" rIns="0" bIns="0" rtlCol="0">
            <a:spAutoFit/>
          </a:bodyPr>
          <a:lstStyle/>
          <a:p>
            <a:pPr marL="8637">
              <a:lnSpc>
                <a:spcPts val="775"/>
              </a:lnSpc>
            </a:pPr>
            <a:r>
              <a:rPr lang="fr-FR" sz="800" b="0" i="0" dirty="0">
                <a:solidFill>
                  <a:srgbClr val="000000"/>
                </a:solidFill>
                <a:effectLst/>
                <a:latin typeface="Arial" panose="020B0604020202020204" pitchFamily="34" charset="0"/>
                <a:cs typeface="Arial" panose="020B0604020202020204" pitchFamily="34" charset="0"/>
              </a:rPr>
              <a:t>Avec leurs formes courbes élégantes, leur couverture variable dans les aigus et leur gamme complète de supports, les enceintes de la Série P+ permettent</a:t>
            </a:r>
            <a:r>
              <a:rPr lang="fr-FR" sz="800" dirty="0">
                <a:solidFill>
                  <a:srgbClr val="000000"/>
                </a:solidFill>
                <a:latin typeface="Arial" panose="020B0604020202020204" pitchFamily="34" charset="0"/>
                <a:cs typeface="Arial" panose="020B0604020202020204" pitchFamily="34" charset="0"/>
              </a:rPr>
              <a:t> </a:t>
            </a:r>
            <a:r>
              <a:rPr lang="fr-FR" sz="800" b="0" i="0" dirty="0">
                <a:solidFill>
                  <a:srgbClr val="000000"/>
                </a:solidFill>
                <a:effectLst/>
                <a:latin typeface="Arial" panose="020B0604020202020204" pitchFamily="34" charset="0"/>
                <a:cs typeface="Arial" panose="020B0604020202020204" pitchFamily="34" charset="0"/>
              </a:rPr>
              <a:t>de constituer un système aussi esthétique que performant.</a:t>
            </a:r>
            <a:r>
              <a:rPr lang="fr-FR" sz="800" dirty="0">
                <a:latin typeface="Arial" panose="020B0604020202020204" pitchFamily="34" charset="0"/>
                <a:cs typeface="Arial" panose="020B0604020202020204" pitchFamily="34" charset="0"/>
              </a:rPr>
              <a:t> </a:t>
            </a:r>
            <a:br>
              <a:rPr lang="fr-FR" sz="800" dirty="0"/>
            </a:br>
            <a:endParaRPr sz="800" dirty="0">
              <a:latin typeface="Arial"/>
              <a:cs typeface="Arial"/>
            </a:endParaRPr>
          </a:p>
        </p:txBody>
      </p:sp>
      <p:sp>
        <p:nvSpPr>
          <p:cNvPr id="41" name="object 41"/>
          <p:cNvSpPr txBox="1"/>
          <p:nvPr/>
        </p:nvSpPr>
        <p:spPr>
          <a:xfrm>
            <a:off x="1904325" y="3924705"/>
            <a:ext cx="2726357" cy="624274"/>
          </a:xfrm>
          <a:prstGeom prst="rect">
            <a:avLst/>
          </a:prstGeom>
        </p:spPr>
        <p:txBody>
          <a:bodyPr vert="horz" wrap="square" lIns="0" tIns="8637" rIns="0" bIns="0" rtlCol="0">
            <a:spAutoFit/>
          </a:bodyPr>
          <a:lstStyle/>
          <a:p>
            <a:pPr marL="8637">
              <a:lnSpc>
                <a:spcPts val="775"/>
              </a:lnSpc>
            </a:pPr>
            <a:r>
              <a:rPr lang="fr-FR" sz="800" b="0" i="0" dirty="0">
                <a:solidFill>
                  <a:srgbClr val="000000"/>
                </a:solidFill>
                <a:effectLst/>
                <a:latin typeface="Arial" panose="020B0604020202020204" pitchFamily="34" charset="0"/>
                <a:cs typeface="Arial" panose="020B0604020202020204" pitchFamily="34" charset="0"/>
              </a:rPr>
              <a:t>Chic, élégante et compacte, l’enceinte NEXO ID24 est disponible dans une gamme de couleurs personnalisées et bénéficie d’une gamme complète de supports, horizontaux</a:t>
            </a:r>
            <a:br>
              <a:rPr lang="fr-FR" sz="800" b="0" i="0" dirty="0">
                <a:solidFill>
                  <a:srgbClr val="000000"/>
                </a:solidFill>
                <a:effectLst/>
                <a:latin typeface="Arial" panose="020B0604020202020204" pitchFamily="34" charset="0"/>
                <a:cs typeface="Arial" panose="020B0604020202020204" pitchFamily="34" charset="0"/>
              </a:rPr>
            </a:br>
            <a:r>
              <a:rPr lang="fr-FR" sz="800" b="0" i="0" dirty="0">
                <a:solidFill>
                  <a:srgbClr val="000000"/>
                </a:solidFill>
                <a:effectLst/>
                <a:latin typeface="Arial" panose="020B0604020202020204" pitchFamily="34" charset="0"/>
                <a:cs typeface="Arial" panose="020B0604020202020204" pitchFamily="34" charset="0"/>
              </a:rPr>
              <a:t>ou verticaux. Les </a:t>
            </a:r>
            <a:r>
              <a:rPr lang="fr-FR" sz="800" b="0" i="0" dirty="0" err="1">
                <a:solidFill>
                  <a:srgbClr val="000000"/>
                </a:solidFill>
                <a:effectLst/>
                <a:latin typeface="Arial" panose="020B0604020202020204" pitchFamily="34" charset="0"/>
                <a:cs typeface="Arial" panose="020B0604020202020204" pitchFamily="34" charset="0"/>
              </a:rPr>
              <a:t>subs</a:t>
            </a:r>
            <a:r>
              <a:rPr lang="fr-FR" sz="800" b="0" i="0" dirty="0">
                <a:solidFill>
                  <a:srgbClr val="000000"/>
                </a:solidFill>
                <a:effectLst/>
                <a:latin typeface="Arial" panose="020B0604020202020204" pitchFamily="34" charset="0"/>
                <a:cs typeface="Arial" panose="020B0604020202020204" pitchFamily="34" charset="0"/>
              </a:rPr>
              <a:t> dédiés, 1 x 10” et 2 x 10”, sont tout aussi discrets.</a:t>
            </a:r>
            <a:r>
              <a:rPr lang="fr-FR" sz="800" dirty="0">
                <a:latin typeface="Arial" panose="020B0604020202020204" pitchFamily="34" charset="0"/>
                <a:cs typeface="Arial" panose="020B0604020202020204" pitchFamily="34" charset="0"/>
              </a:rPr>
              <a:t> </a:t>
            </a:r>
            <a:br>
              <a:rPr lang="fr-FR" sz="800" dirty="0"/>
            </a:br>
            <a:endParaRPr sz="800" dirty="0">
              <a:latin typeface="Arial"/>
              <a:cs typeface="Arial"/>
            </a:endParaRPr>
          </a:p>
        </p:txBody>
      </p:sp>
      <p:sp>
        <p:nvSpPr>
          <p:cNvPr id="43" name="object 43"/>
          <p:cNvSpPr txBox="1"/>
          <p:nvPr/>
        </p:nvSpPr>
        <p:spPr>
          <a:xfrm>
            <a:off x="1286630"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36</a:t>
            </a:r>
            <a:endParaRPr sz="612">
              <a:latin typeface="Arial"/>
              <a:cs typeface="Arial"/>
            </a:endParaRPr>
          </a:p>
        </p:txBody>
      </p:sp>
      <p:sp>
        <p:nvSpPr>
          <p:cNvPr id="44" name="object 44"/>
          <p:cNvSpPr txBox="1"/>
          <p:nvPr/>
        </p:nvSpPr>
        <p:spPr>
          <a:xfrm>
            <a:off x="10809559"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37</a:t>
            </a:r>
            <a:endParaRPr sz="612" dirty="0">
              <a:latin typeface="Arial"/>
              <a:cs typeface="Arial"/>
            </a:endParaRPr>
          </a:p>
        </p:txBody>
      </p:sp>
      <p:pic>
        <p:nvPicPr>
          <p:cNvPr id="45" name="Image 44">
            <a:extLst>
              <a:ext uri="{FF2B5EF4-FFF2-40B4-BE49-F238E27FC236}">
                <a16:creationId xmlns:a16="http://schemas.microsoft.com/office/drawing/2014/main" id="{EA00D1E4-99C1-F441-9CFA-E396208F1569}"/>
              </a:ext>
            </a:extLst>
          </p:cNvPr>
          <p:cNvPicPr>
            <a:picLocks noChangeAspect="1"/>
          </p:cNvPicPr>
          <p:nvPr/>
        </p:nvPicPr>
        <p:blipFill>
          <a:blip r:embed="rId13"/>
          <a:stretch>
            <a:fillRect/>
          </a:stretch>
        </p:blipFill>
        <p:spPr>
          <a:xfrm>
            <a:off x="579867" y="3996052"/>
            <a:ext cx="821342" cy="296485"/>
          </a:xfrm>
          <a:prstGeom prst="rect">
            <a:avLst/>
          </a:prstGeom>
        </p:spPr>
      </p:pic>
      <p:pic>
        <p:nvPicPr>
          <p:cNvPr id="46" name="Image 45">
            <a:extLst>
              <a:ext uri="{FF2B5EF4-FFF2-40B4-BE49-F238E27FC236}">
                <a16:creationId xmlns:a16="http://schemas.microsoft.com/office/drawing/2014/main" id="{DD1E4967-DC29-1946-B466-8601CB6BB2FA}"/>
              </a:ext>
            </a:extLst>
          </p:cNvPr>
          <p:cNvPicPr>
            <a:picLocks noChangeAspect="1"/>
          </p:cNvPicPr>
          <p:nvPr/>
        </p:nvPicPr>
        <p:blipFill>
          <a:blip r:embed="rId14"/>
          <a:stretch>
            <a:fillRect/>
          </a:stretch>
        </p:blipFill>
        <p:spPr>
          <a:xfrm>
            <a:off x="610167" y="4665443"/>
            <a:ext cx="744107" cy="247074"/>
          </a:xfrm>
          <a:prstGeom prst="rect">
            <a:avLst/>
          </a:prstGeom>
        </p:spPr>
      </p:pic>
      <p:pic>
        <p:nvPicPr>
          <p:cNvPr id="47" name="Image 46">
            <a:extLst>
              <a:ext uri="{FF2B5EF4-FFF2-40B4-BE49-F238E27FC236}">
                <a16:creationId xmlns:a16="http://schemas.microsoft.com/office/drawing/2014/main" id="{C26F1E12-82F9-B240-B5E6-889C3AFD5B85}"/>
              </a:ext>
            </a:extLst>
          </p:cNvPr>
          <p:cNvPicPr>
            <a:picLocks noChangeAspect="1"/>
          </p:cNvPicPr>
          <p:nvPr/>
        </p:nvPicPr>
        <p:blipFill>
          <a:blip r:embed="rId15"/>
          <a:stretch>
            <a:fillRect/>
          </a:stretch>
        </p:blipFill>
        <p:spPr>
          <a:xfrm>
            <a:off x="658972" y="5295335"/>
            <a:ext cx="622662" cy="494572"/>
          </a:xfrm>
          <a:prstGeom prst="rect">
            <a:avLst/>
          </a:prstGeom>
        </p:spPr>
      </p:pic>
      <p:pic>
        <p:nvPicPr>
          <p:cNvPr id="48" name="Image 47">
            <a:extLst>
              <a:ext uri="{FF2B5EF4-FFF2-40B4-BE49-F238E27FC236}">
                <a16:creationId xmlns:a16="http://schemas.microsoft.com/office/drawing/2014/main" id="{FC7C7AF1-1E0D-6B49-B992-D4BDF9EBCCAF}"/>
              </a:ext>
            </a:extLst>
          </p:cNvPr>
          <p:cNvPicPr>
            <a:picLocks noChangeAspect="1"/>
          </p:cNvPicPr>
          <p:nvPr/>
        </p:nvPicPr>
        <p:blipFill>
          <a:blip r:embed="rId16"/>
          <a:stretch>
            <a:fillRect/>
          </a:stretch>
        </p:blipFill>
        <p:spPr>
          <a:xfrm>
            <a:off x="584926" y="6179164"/>
            <a:ext cx="721565" cy="247073"/>
          </a:xfrm>
          <a:prstGeom prst="rect">
            <a:avLst/>
          </a:prstGeom>
        </p:spPr>
      </p:pic>
      <p:sp>
        <p:nvSpPr>
          <p:cNvPr id="49" name="Title 1">
            <a:extLst>
              <a:ext uri="{FF2B5EF4-FFF2-40B4-BE49-F238E27FC236}">
                <a16:creationId xmlns:a16="http://schemas.microsoft.com/office/drawing/2014/main" id="{F47E7026-65CB-A045-9465-0DF9BD308FE3}"/>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pic>
        <p:nvPicPr>
          <p:cNvPr id="50" name="Image 49" descr="Une image contenant personne, blanc&#10;&#10;Description générée automatiquement">
            <a:extLst>
              <a:ext uri="{FF2B5EF4-FFF2-40B4-BE49-F238E27FC236}">
                <a16:creationId xmlns:a16="http://schemas.microsoft.com/office/drawing/2014/main" id="{11B71B51-D599-4984-A32D-B4E41533DB23}"/>
              </a:ext>
            </a:extLst>
          </p:cNvPr>
          <p:cNvPicPr>
            <a:picLocks noChangeAspect="1"/>
          </p:cNvPicPr>
          <p:nvPr/>
        </p:nvPicPr>
        <p:blipFill>
          <a:blip r:embed="rId17"/>
          <a:stretch>
            <a:fillRect/>
          </a:stretch>
        </p:blipFill>
        <p:spPr>
          <a:xfrm>
            <a:off x="4884912" y="3150322"/>
            <a:ext cx="276521" cy="1249279"/>
          </a:xfrm>
          <a:prstGeom prst="rect">
            <a:avLst/>
          </a:prstGeom>
        </p:spPr>
      </p:pic>
    </p:spTree>
    <p:extLst>
      <p:ext uri="{BB962C8B-B14F-4D97-AF65-F5344CB8AC3E}">
        <p14:creationId xmlns:p14="http://schemas.microsoft.com/office/powerpoint/2010/main" val="377178442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A6B7CC7-578F-AB45-A90E-9D8C534B2F1B}"/>
              </a:ext>
            </a:extLst>
          </p:cNvPr>
          <p:cNvPicPr>
            <a:picLocks noChangeAspect="1"/>
          </p:cNvPicPr>
          <p:nvPr/>
        </p:nvPicPr>
        <p:blipFill rotWithShape="1">
          <a:blip r:embed="rId2"/>
          <a:srcRect t="3479" b="9837"/>
          <a:stretch/>
        </p:blipFill>
        <p:spPr>
          <a:xfrm>
            <a:off x="0" y="939800"/>
            <a:ext cx="12192000" cy="3454400"/>
          </a:xfrm>
          <a:prstGeom prst="rect">
            <a:avLst/>
          </a:prstGeom>
        </p:spPr>
      </p:pic>
      <p:sp>
        <p:nvSpPr>
          <p:cNvPr id="4" name="Title 1">
            <a:extLst>
              <a:ext uri="{FF2B5EF4-FFF2-40B4-BE49-F238E27FC236}">
                <a16:creationId xmlns:a16="http://schemas.microsoft.com/office/drawing/2014/main" id="{E68D94BF-0B56-3346-BC94-C087EA153FCD}"/>
              </a:ext>
            </a:extLst>
          </p:cNvPr>
          <p:cNvSpPr txBox="1">
            <a:spLocks/>
          </p:cNvSpPr>
          <p:nvPr/>
        </p:nvSpPr>
        <p:spPr>
          <a:xfrm>
            <a:off x="197476" y="3759797"/>
            <a:ext cx="5898524"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bg1"/>
                </a:solidFill>
                <a:latin typeface="HelveticaNeue-LightCond" pitchFamily="50" charset="0"/>
                <a:ea typeface="Helvetica Neue" panose="02000403000000020004" pitchFamily="2" charset="0"/>
                <a:cs typeface="Arial" panose="020B0604020202020204" pitchFamily="34" charset="0"/>
              </a:rPr>
              <a:t>Notre devise</a:t>
            </a:r>
          </a:p>
          <a:p>
            <a:r>
              <a:rPr lang="en-GB" sz="5000" b="1" dirty="0">
                <a:solidFill>
                  <a:srgbClr val="3A57A7"/>
                </a:solidFill>
                <a:latin typeface="HelveticaNeue-LightCond" pitchFamily="50" charset="0"/>
                <a:ea typeface="Helvetica Neue" panose="02000403000000020004" pitchFamily="2" charset="0"/>
                <a:cs typeface="Arial" panose="020B0604020202020204" pitchFamily="34" charset="0"/>
              </a:rPr>
              <a:t>Son et </a:t>
            </a:r>
            <a:r>
              <a:rPr lang="en-GB" sz="5000" b="1" dirty="0" err="1">
                <a:solidFill>
                  <a:srgbClr val="3A57A7"/>
                </a:solidFill>
                <a:latin typeface="HelveticaNeue-LightCond" pitchFamily="50" charset="0"/>
                <a:ea typeface="Helvetica Neue" panose="02000403000000020004" pitchFamily="2" charset="0"/>
                <a:cs typeface="Arial" panose="020B0604020202020204" pitchFamily="34" charset="0"/>
              </a:rPr>
              <a:t>précision</a:t>
            </a:r>
            <a:r>
              <a:rPr lang="en-GB" sz="5000" b="1" dirty="0">
                <a:solidFill>
                  <a:srgbClr val="3A57A7"/>
                </a:solidFill>
                <a:latin typeface="HelveticaNeue-LightCond" pitchFamily="50" charset="0"/>
                <a:ea typeface="Helvetica Neue" panose="02000403000000020004" pitchFamily="2" charset="0"/>
                <a:cs typeface="Arial" panose="020B0604020202020204" pitchFamily="34" charset="0"/>
              </a:rPr>
              <a:t>.</a:t>
            </a:r>
          </a:p>
        </p:txBody>
      </p:sp>
      <p:sp>
        <p:nvSpPr>
          <p:cNvPr id="6" name="Title 1">
            <a:extLst>
              <a:ext uri="{FF2B5EF4-FFF2-40B4-BE49-F238E27FC236}">
                <a16:creationId xmlns:a16="http://schemas.microsoft.com/office/drawing/2014/main" id="{59835E96-BA30-A144-88F4-1EA6D367EE7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HelveticaNeue-LightCond" pitchFamily="50"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HelveticaNeue-LightCond" pitchFamily="50" charset="0"/>
              <a:ea typeface="Helvetica Neue" panose="02000403000000020004" pitchFamily="2" charset="0"/>
              <a:cs typeface="Arial" panose="020B0604020202020204" pitchFamily="34" charset="0"/>
            </a:endParaRPr>
          </a:p>
        </p:txBody>
      </p:sp>
      <p:sp>
        <p:nvSpPr>
          <p:cNvPr id="7" name="Rectangle 6">
            <a:extLst>
              <a:ext uri="{FF2B5EF4-FFF2-40B4-BE49-F238E27FC236}">
                <a16:creationId xmlns:a16="http://schemas.microsoft.com/office/drawing/2014/main" id="{9B7057D1-4FBA-2142-8918-AC9D3BD8DB18}"/>
              </a:ext>
            </a:extLst>
          </p:cNvPr>
          <p:cNvSpPr/>
          <p:nvPr/>
        </p:nvSpPr>
        <p:spPr>
          <a:xfrm>
            <a:off x="5791200" y="4394200"/>
            <a:ext cx="6280558" cy="2708434"/>
          </a:xfrm>
          <a:prstGeom prst="rect">
            <a:avLst/>
          </a:prstGeom>
        </p:spPr>
        <p:txBody>
          <a:bodyPr wrap="square">
            <a:spAutoFit/>
          </a:bodyPr>
          <a:lstStyle/>
          <a:p>
            <a:r>
              <a:rPr lang="fr-FR" sz="1200" dirty="0">
                <a:latin typeface="HelveticaNeue-LightCond" pitchFamily="50" charset="0"/>
              </a:rPr>
              <a:t>NEXO conçoit et fabrique depuis 1979, dans ses locaux français, des solutions de sonorisation au son exceptionnel. Technologies pionnières, conceptions innovantes, excellence sonore : depuis plus de quarante ans, la marque assure des résultats de qualité dans les salles et les événements live du monde entier, gagnant au passage le respect et la confiance des professionnels du son.</a:t>
            </a:r>
          </a:p>
          <a:p>
            <a:br>
              <a:rPr lang="fr-FR" sz="1200" dirty="0">
                <a:latin typeface="HelveticaNeue-LightCond" pitchFamily="50" charset="0"/>
              </a:rPr>
            </a:br>
            <a:r>
              <a:rPr lang="fr-FR" sz="1200" dirty="0">
                <a:latin typeface="HelveticaNeue-LightCond" pitchFamily="50" charset="0"/>
              </a:rPr>
              <a:t>Aujourd’hui, NEXO est une filiale à 100% de Yamaha Corporation. La convergence du savoir-faire des deux marques s’est traduite par une intégration avancée des enceintes et du contrôle des amplificateurs, sans oublier la gestion des systèmes de sonorisation depuis la console de mixage, grâce aux protocoles de réseau numérique les plus récents et les plus répandus.</a:t>
            </a:r>
          </a:p>
          <a:p>
            <a:br>
              <a:rPr lang="fr-FR" sz="1200" dirty="0">
                <a:latin typeface="HelveticaNeue-LightCond" pitchFamily="50" charset="0"/>
              </a:rPr>
            </a:br>
            <a:r>
              <a:rPr lang="fr-FR" sz="1200" dirty="0">
                <a:latin typeface="HelveticaNeue-LightCond" pitchFamily="50" charset="0"/>
              </a:rPr>
              <a:t>En adoptant ce concept de convergence dès la conception, NEXO cherche bien sûr à améliorer l’expérience du public, grâce à des systèmes de sonorisation toujours plus transparents et d’un contrôle facile, mais aussi à élargir la couverture grâce à la meilleure directivité de ses enceintes. </a:t>
            </a:r>
            <a:br>
              <a:rPr lang="fr-FR" sz="1400" dirty="0">
                <a:latin typeface="HelveticaNeue-LightCond" pitchFamily="50" charset="0"/>
              </a:rPr>
            </a:br>
            <a:endParaRPr lang="fr-FR" sz="1400" dirty="0">
              <a:latin typeface="HelveticaNeue-LightCond" pitchFamily="50" charset="0"/>
              <a:cs typeface="Arial" panose="020B0604020202020204" pitchFamily="34" charset="0"/>
            </a:endParaRPr>
          </a:p>
        </p:txBody>
      </p:sp>
    </p:spTree>
    <p:extLst>
      <p:ext uri="{BB962C8B-B14F-4D97-AF65-F5344CB8AC3E}">
        <p14:creationId xmlns:p14="http://schemas.microsoft.com/office/powerpoint/2010/main" val="9002430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81689" y="923986"/>
            <a:ext cx="10204939" cy="6175064"/>
            <a:chOff x="0" y="972007"/>
            <a:chExt cx="15119985" cy="9108440"/>
          </a:xfrm>
        </p:grpSpPr>
        <p:sp>
          <p:nvSpPr>
            <p:cNvPr id="3" name="object 3"/>
            <p:cNvSpPr/>
            <p:nvPr/>
          </p:nvSpPr>
          <p:spPr>
            <a:xfrm>
              <a:off x="0" y="5166004"/>
              <a:ext cx="5736590" cy="4557395"/>
            </a:xfrm>
            <a:custGeom>
              <a:avLst/>
              <a:gdLst/>
              <a:ahLst/>
              <a:cxnLst/>
              <a:rect l="l" t="t" r="r" b="b"/>
              <a:pathLst>
                <a:path w="5736590" h="4557395">
                  <a:moveTo>
                    <a:pt x="5735993" y="0"/>
                  </a:moveTo>
                  <a:lnTo>
                    <a:pt x="0" y="0"/>
                  </a:lnTo>
                  <a:lnTo>
                    <a:pt x="0" y="4556988"/>
                  </a:lnTo>
                  <a:lnTo>
                    <a:pt x="5735993" y="4556988"/>
                  </a:lnTo>
                  <a:lnTo>
                    <a:pt x="5735993" y="0"/>
                  </a:lnTo>
                  <a:close/>
                </a:path>
              </a:pathLst>
            </a:custGeom>
            <a:solidFill>
              <a:srgbClr val="F1F2F2"/>
            </a:solidFill>
          </p:spPr>
          <p:txBody>
            <a:bodyPr wrap="square" lIns="0" tIns="0" rIns="0" bIns="0" rtlCol="0"/>
            <a:lstStyle/>
            <a:p>
              <a:endParaRPr sz="1224"/>
            </a:p>
          </p:txBody>
        </p:sp>
        <p:sp>
          <p:nvSpPr>
            <p:cNvPr id="4" name="object 4"/>
            <p:cNvSpPr/>
            <p:nvPr/>
          </p:nvSpPr>
          <p:spPr>
            <a:xfrm>
              <a:off x="0" y="6323139"/>
              <a:ext cx="5327650" cy="2306955"/>
            </a:xfrm>
            <a:custGeom>
              <a:avLst/>
              <a:gdLst/>
              <a:ahLst/>
              <a:cxnLst/>
              <a:rect l="l" t="t" r="r" b="b"/>
              <a:pathLst>
                <a:path w="5327650" h="2306954">
                  <a:moveTo>
                    <a:pt x="5327154" y="2281288"/>
                  </a:moveTo>
                  <a:lnTo>
                    <a:pt x="0" y="2281288"/>
                  </a:lnTo>
                  <a:lnTo>
                    <a:pt x="0" y="2306688"/>
                  </a:lnTo>
                  <a:lnTo>
                    <a:pt x="5327154" y="2306688"/>
                  </a:lnTo>
                  <a:lnTo>
                    <a:pt x="5327154" y="2281288"/>
                  </a:lnTo>
                  <a:close/>
                </a:path>
                <a:path w="5327650" h="2306954">
                  <a:moveTo>
                    <a:pt x="5327154" y="891527"/>
                  </a:moveTo>
                  <a:lnTo>
                    <a:pt x="0" y="891527"/>
                  </a:lnTo>
                  <a:lnTo>
                    <a:pt x="0" y="916927"/>
                  </a:lnTo>
                  <a:lnTo>
                    <a:pt x="5327154" y="916927"/>
                  </a:lnTo>
                  <a:lnTo>
                    <a:pt x="5327154" y="891527"/>
                  </a:lnTo>
                  <a:close/>
                </a:path>
                <a:path w="5327650" h="2306954">
                  <a:moveTo>
                    <a:pt x="5327154" y="0"/>
                  </a:moveTo>
                  <a:lnTo>
                    <a:pt x="0" y="0"/>
                  </a:lnTo>
                  <a:lnTo>
                    <a:pt x="0" y="25400"/>
                  </a:lnTo>
                  <a:lnTo>
                    <a:pt x="5327154" y="25400"/>
                  </a:lnTo>
                  <a:lnTo>
                    <a:pt x="5327154" y="0"/>
                  </a:lnTo>
                  <a:close/>
                </a:path>
              </a:pathLst>
            </a:custGeom>
            <a:solidFill>
              <a:srgbClr val="FFFFFF"/>
            </a:solidFill>
          </p:spPr>
          <p:txBody>
            <a:bodyPr wrap="square" lIns="0" tIns="0" rIns="0" bIns="0" rtlCol="0"/>
            <a:lstStyle/>
            <a:p>
              <a:endParaRPr sz="1224"/>
            </a:p>
          </p:txBody>
        </p:sp>
        <p:pic>
          <p:nvPicPr>
            <p:cNvPr id="5" name="object 5"/>
            <p:cNvPicPr/>
            <p:nvPr/>
          </p:nvPicPr>
          <p:blipFill>
            <a:blip r:embed="rId2" cstate="print"/>
            <a:stretch>
              <a:fillRect/>
            </a:stretch>
          </p:blipFill>
          <p:spPr>
            <a:xfrm>
              <a:off x="4223994" y="972007"/>
              <a:ext cx="7403998" cy="8750985"/>
            </a:xfrm>
            <a:prstGeom prst="rect">
              <a:avLst/>
            </a:prstGeom>
          </p:spPr>
        </p:pic>
      </p:grpSp>
      <p:sp>
        <p:nvSpPr>
          <p:cNvPr id="6" name="object 6"/>
          <p:cNvSpPr txBox="1"/>
          <p:nvPr/>
        </p:nvSpPr>
        <p:spPr>
          <a:xfrm>
            <a:off x="1254805" y="326849"/>
            <a:ext cx="606769" cy="134269"/>
          </a:xfrm>
          <a:prstGeom prst="rect">
            <a:avLst/>
          </a:prstGeom>
        </p:spPr>
        <p:txBody>
          <a:bodyPr vert="horz" wrap="square" lIns="0" tIns="8637" rIns="0" bIns="0" rtlCol="0">
            <a:spAutoFit/>
          </a:bodyPr>
          <a:lstStyle/>
          <a:p>
            <a:pPr marL="8637">
              <a:spcBef>
                <a:spcPts val="68"/>
              </a:spcBef>
            </a:pPr>
            <a:r>
              <a:rPr sz="816" spc="-105" dirty="0">
                <a:solidFill>
                  <a:srgbClr val="FFFFFF"/>
                </a:solidFill>
                <a:latin typeface="Arial"/>
                <a:cs typeface="Arial"/>
              </a:rPr>
              <a:t>Globa</a:t>
            </a:r>
            <a:r>
              <a:rPr sz="816" spc="-37" dirty="0">
                <a:solidFill>
                  <a:srgbClr val="FFFFFF"/>
                </a:solidFill>
                <a:latin typeface="Arial"/>
                <a:cs typeface="Arial"/>
              </a:rPr>
              <a:t>l</a:t>
            </a:r>
            <a:r>
              <a:rPr sz="816" spc="-58" dirty="0">
                <a:solidFill>
                  <a:srgbClr val="FFFFFF"/>
                </a:solidFill>
                <a:latin typeface="Arial"/>
                <a:cs typeface="Arial"/>
              </a:rPr>
              <a:t> </a:t>
            </a:r>
            <a:r>
              <a:rPr sz="816" spc="-82" dirty="0">
                <a:solidFill>
                  <a:srgbClr val="FFFFFF"/>
                </a:solidFill>
                <a:latin typeface="Arial"/>
                <a:cs typeface="Arial"/>
              </a:rPr>
              <a:t>Solutions</a:t>
            </a:r>
            <a:endParaRPr sz="816">
              <a:latin typeface="Arial"/>
              <a:cs typeface="Arial"/>
            </a:endParaRPr>
          </a:p>
        </p:txBody>
      </p:sp>
      <p:sp>
        <p:nvSpPr>
          <p:cNvPr id="8" name="object 8"/>
          <p:cNvSpPr txBox="1"/>
          <p:nvPr/>
        </p:nvSpPr>
        <p:spPr>
          <a:xfrm>
            <a:off x="903390" y="3359008"/>
            <a:ext cx="2787630" cy="224165"/>
          </a:xfrm>
          <a:prstGeom prst="rect">
            <a:avLst/>
          </a:prstGeom>
        </p:spPr>
        <p:txBody>
          <a:bodyPr vert="horz" wrap="square" lIns="0" tIns="8637" rIns="0" bIns="0" rtlCol="0">
            <a:spAutoFit/>
          </a:bodyPr>
          <a:lstStyle/>
          <a:p>
            <a:pPr marL="8637">
              <a:spcBef>
                <a:spcPts val="68"/>
              </a:spcBef>
            </a:pPr>
            <a:r>
              <a:rPr lang="en-US" sz="1400" dirty="0" err="1">
                <a:solidFill>
                  <a:srgbClr val="231F20"/>
                </a:solidFill>
                <a:latin typeface="Arial"/>
                <a:cs typeface="Arial"/>
              </a:rPr>
              <a:t>Systèmes</a:t>
            </a:r>
            <a:r>
              <a:rPr lang="en-US" sz="1400" dirty="0">
                <a:solidFill>
                  <a:srgbClr val="231F20"/>
                </a:solidFill>
                <a:latin typeface="Arial"/>
                <a:cs typeface="Arial"/>
              </a:rPr>
              <a:t> </a:t>
            </a:r>
            <a:r>
              <a:rPr sz="1400" dirty="0" err="1">
                <a:solidFill>
                  <a:srgbClr val="231F20"/>
                </a:solidFill>
                <a:latin typeface="Arial"/>
                <a:cs typeface="Arial"/>
              </a:rPr>
              <a:t>Recomm</a:t>
            </a:r>
            <a:r>
              <a:rPr lang="en-US" sz="1400" dirty="0" err="1">
                <a:solidFill>
                  <a:srgbClr val="231F20"/>
                </a:solidFill>
                <a:latin typeface="Arial"/>
                <a:cs typeface="Arial"/>
              </a:rPr>
              <a:t>a</a:t>
            </a:r>
            <a:r>
              <a:rPr sz="1400" dirty="0" err="1">
                <a:solidFill>
                  <a:srgbClr val="231F20"/>
                </a:solidFill>
                <a:latin typeface="Arial"/>
                <a:cs typeface="Arial"/>
              </a:rPr>
              <a:t>nd</a:t>
            </a:r>
            <a:r>
              <a:rPr lang="en-US" sz="1400" dirty="0" err="1">
                <a:solidFill>
                  <a:srgbClr val="231F20"/>
                </a:solidFill>
                <a:latin typeface="Arial"/>
                <a:cs typeface="Arial"/>
              </a:rPr>
              <a:t>és</a:t>
            </a:r>
            <a:endParaRPr sz="1400" dirty="0">
              <a:latin typeface="Arial"/>
              <a:cs typeface="Arial"/>
            </a:endParaRPr>
          </a:p>
        </p:txBody>
      </p:sp>
      <p:sp>
        <p:nvSpPr>
          <p:cNvPr id="9" name="object 9"/>
          <p:cNvSpPr txBox="1">
            <a:spLocks noGrp="1"/>
          </p:cNvSpPr>
          <p:nvPr>
            <p:ph type="title"/>
          </p:nvPr>
        </p:nvSpPr>
        <p:spPr>
          <a:xfrm>
            <a:off x="722150" y="1088284"/>
            <a:ext cx="5316358" cy="701219"/>
          </a:xfrm>
          <a:prstGeom prst="rect">
            <a:avLst/>
          </a:prstGeom>
        </p:spPr>
        <p:txBody>
          <a:bodyPr vert="horz" wrap="square" lIns="0" tIns="8637" rIns="0" bIns="0" rtlCol="0" anchor="ctr">
            <a:spAutoFit/>
          </a:bodyPr>
          <a:lstStyle/>
          <a:p>
            <a:pPr marL="8637" algn="ctr">
              <a:lnSpc>
                <a:spcPct val="100000"/>
              </a:lnSpc>
              <a:spcBef>
                <a:spcPts val="68"/>
              </a:spcBef>
            </a:pPr>
            <a:r>
              <a:rPr sz="4500" dirty="0" err="1">
                <a:latin typeface="Arial" panose="020B0604020202020204" pitchFamily="34" charset="0"/>
                <a:cs typeface="Arial" panose="020B0604020202020204" pitchFamily="34" charset="0"/>
              </a:rPr>
              <a:t>S</a:t>
            </a:r>
            <a:r>
              <a:rPr lang="en-US" sz="4500" dirty="0" err="1">
                <a:latin typeface="Arial" panose="020B0604020202020204" pitchFamily="34" charset="0"/>
                <a:cs typeface="Arial" panose="020B0604020202020204" pitchFamily="34" charset="0"/>
              </a:rPr>
              <a:t>tades</a:t>
            </a:r>
            <a:r>
              <a:rPr lang="fr-FR" sz="4500" dirty="0">
                <a:latin typeface="Arial" panose="020B0604020202020204" pitchFamily="34" charset="0"/>
                <a:cs typeface="Arial" panose="020B0604020202020204" pitchFamily="34" charset="0"/>
              </a:rPr>
              <a:t> &amp; </a:t>
            </a:r>
            <a:r>
              <a:rPr sz="4500" dirty="0">
                <a:solidFill>
                  <a:srgbClr val="3A57A7"/>
                </a:solidFill>
                <a:latin typeface="Arial" panose="020B0604020202020204" pitchFamily="34" charset="0"/>
                <a:cs typeface="Arial" panose="020B0604020202020204" pitchFamily="34" charset="0"/>
              </a:rPr>
              <a:t>Arenas</a:t>
            </a:r>
            <a:endParaRPr sz="4500" dirty="0">
              <a:latin typeface="Arial" panose="020B0604020202020204" pitchFamily="34" charset="0"/>
              <a:cs typeface="Arial" panose="020B0604020202020204" pitchFamily="34" charset="0"/>
            </a:endParaRPr>
          </a:p>
        </p:txBody>
      </p:sp>
      <p:sp>
        <p:nvSpPr>
          <p:cNvPr id="10" name="object 10"/>
          <p:cNvSpPr txBox="1"/>
          <p:nvPr/>
        </p:nvSpPr>
        <p:spPr>
          <a:xfrm>
            <a:off x="848727" y="1983909"/>
            <a:ext cx="4863869" cy="1116717"/>
          </a:xfrm>
          <a:prstGeom prst="rect">
            <a:avLst/>
          </a:prstGeom>
        </p:spPr>
        <p:txBody>
          <a:bodyPr vert="horz" wrap="square" lIns="0" tIns="8637" rIns="0" bIns="0" rtlCol="0">
            <a:spAutoFit/>
          </a:bodyPr>
          <a:lstStyle/>
          <a:p>
            <a:pPr marL="8637" algn="ctr">
              <a:spcBef>
                <a:spcPts val="68"/>
              </a:spcBef>
            </a:pPr>
            <a:r>
              <a:rPr lang="fr-FR" sz="1800" b="0" i="0" dirty="0">
                <a:solidFill>
                  <a:srgbClr val="000000"/>
                </a:solidFill>
                <a:effectLst/>
                <a:latin typeface="HelveticaNeueLTPro-LtCn"/>
              </a:rPr>
              <a:t>Un son qui tient la distance</a:t>
            </a:r>
            <a:r>
              <a:rPr lang="fr-FR" sz="800" dirty="0"/>
              <a:t> </a:t>
            </a:r>
            <a:br>
              <a:rPr lang="fr-FR" sz="800" dirty="0"/>
            </a:br>
            <a:r>
              <a:rPr lang="fr-FR" sz="900" b="0" i="0" dirty="0">
                <a:solidFill>
                  <a:srgbClr val="000000"/>
                </a:solidFill>
                <a:effectLst/>
                <a:latin typeface="Arial" panose="020B0604020202020204" pitchFamily="34" charset="0"/>
                <a:cs typeface="Arial" panose="020B0604020202020204" pitchFamily="34" charset="0"/>
              </a:rPr>
              <a:t>Lors des grands événements sportifs, les systèmes de sonorisation doivent assurer plusieurs missions : créer l’ambiance, soutenir les spectateurs, mais aussi assurer leur sécurité en cas d’urgence. Dans tous les cas, une restitution claire, puissante et équilibrée et une couverture régulière du public sont indispensables. Autant d’atouts propres aux systèmes NEXO, avec tous les avantages et la souplesse du réseau audio</a:t>
            </a:r>
            <a:r>
              <a:rPr lang="fr-FR" sz="900" dirty="0">
                <a:latin typeface="Arial" panose="020B0604020202020204" pitchFamily="34" charset="0"/>
                <a:cs typeface="Arial" panose="020B0604020202020204" pitchFamily="34" charset="0"/>
              </a:rPr>
              <a:t> </a:t>
            </a:r>
            <a:br>
              <a:rPr lang="fr-FR" sz="900" dirty="0">
                <a:latin typeface="Arial" panose="020B0604020202020204" pitchFamily="34" charset="0"/>
                <a:cs typeface="Arial" panose="020B0604020202020204" pitchFamily="34" charset="0"/>
              </a:rPr>
            </a:br>
            <a:r>
              <a:rPr sz="900" dirty="0">
                <a:solidFill>
                  <a:srgbClr val="231F20"/>
                </a:solidFill>
                <a:latin typeface="Arial" panose="020B0604020202020204" pitchFamily="34" charset="0"/>
                <a:cs typeface="Arial" panose="020B0604020202020204" pitchFamily="34" charset="0"/>
              </a:rPr>
              <a:t>.</a:t>
            </a:r>
            <a:endParaRPr sz="900" dirty="0">
              <a:latin typeface="Arial" panose="020B0604020202020204" pitchFamily="34" charset="0"/>
              <a:cs typeface="Arial" panose="020B0604020202020204" pitchFamily="34" charset="0"/>
            </a:endParaRPr>
          </a:p>
        </p:txBody>
      </p:sp>
      <p:sp>
        <p:nvSpPr>
          <p:cNvPr id="11" name="object 11"/>
          <p:cNvSpPr txBox="1"/>
          <p:nvPr/>
        </p:nvSpPr>
        <p:spPr>
          <a:xfrm>
            <a:off x="9032084" y="1847174"/>
            <a:ext cx="2701793" cy="537960"/>
          </a:xfrm>
          <a:prstGeom prst="rect">
            <a:avLst/>
          </a:prstGeom>
        </p:spPr>
        <p:txBody>
          <a:bodyPr vert="horz" wrap="square" lIns="0" tIns="30662" rIns="0" bIns="0" rtlCol="0">
            <a:spAutoFit/>
          </a:bodyPr>
          <a:lstStyle/>
          <a:p>
            <a:pPr marL="558400" algn="r">
              <a:spcBef>
                <a:spcPts val="241"/>
              </a:spcBef>
            </a:pPr>
            <a:r>
              <a:rPr sz="1088" dirty="0">
                <a:solidFill>
                  <a:srgbClr val="231F20"/>
                </a:solidFill>
                <a:latin typeface="Arial"/>
                <a:cs typeface="Arial"/>
              </a:rPr>
              <a:t>Stade de France</a:t>
            </a:r>
            <a:endParaRPr lang="fr-FR" sz="1088" dirty="0">
              <a:latin typeface="Arial"/>
              <a:cs typeface="Arial"/>
            </a:endParaRPr>
          </a:p>
          <a:p>
            <a:pPr marL="558400" algn="r">
              <a:spcBef>
                <a:spcPts val="241"/>
              </a:spcBef>
            </a:pPr>
            <a:r>
              <a:rPr lang="fr-FR" sz="680" b="0" i="0" dirty="0">
                <a:solidFill>
                  <a:srgbClr val="000000"/>
                </a:solidFill>
                <a:effectLst/>
                <a:latin typeface="Arial" panose="020B0604020202020204" pitchFamily="34" charset="0"/>
                <a:cs typeface="Arial" panose="020B0604020202020204" pitchFamily="34" charset="0"/>
              </a:rPr>
              <a:t>Pas loin de 300 enceintes NEXO sont installées dans notre stade local, le légendaire Stade de France!</a:t>
            </a:r>
            <a:r>
              <a:rPr lang="fr-FR" sz="680" dirty="0">
                <a:latin typeface="Arial" panose="020B0604020202020204" pitchFamily="34" charset="0"/>
                <a:cs typeface="Arial" panose="020B0604020202020204" pitchFamily="34" charset="0"/>
              </a:rPr>
              <a:t> </a:t>
            </a:r>
            <a:br>
              <a:rPr lang="fr-FR" sz="680" dirty="0">
                <a:latin typeface="Arial" panose="020B0604020202020204" pitchFamily="34" charset="0"/>
                <a:cs typeface="Arial" panose="020B0604020202020204" pitchFamily="34" charset="0"/>
              </a:rPr>
            </a:br>
            <a:r>
              <a:rPr sz="680" dirty="0">
                <a:solidFill>
                  <a:srgbClr val="231F20"/>
                </a:solidFill>
                <a:latin typeface="Arial" panose="020B0604020202020204" pitchFamily="34" charset="0"/>
                <a:cs typeface="Arial" panose="020B0604020202020204" pitchFamily="34" charset="0"/>
              </a:rPr>
              <a:t>!</a:t>
            </a:r>
            <a:endParaRPr sz="680" dirty="0">
              <a:latin typeface="Arial" panose="020B0604020202020204" pitchFamily="34" charset="0"/>
              <a:cs typeface="Arial" panose="020B0604020202020204" pitchFamily="34" charset="0"/>
            </a:endParaRPr>
          </a:p>
        </p:txBody>
      </p:sp>
      <p:sp>
        <p:nvSpPr>
          <p:cNvPr id="12" name="object 12"/>
          <p:cNvSpPr txBox="1"/>
          <p:nvPr/>
        </p:nvSpPr>
        <p:spPr>
          <a:xfrm>
            <a:off x="7935335" y="3229376"/>
            <a:ext cx="3808466" cy="685692"/>
          </a:xfrm>
          <a:prstGeom prst="rect">
            <a:avLst/>
          </a:prstGeom>
        </p:spPr>
        <p:txBody>
          <a:bodyPr vert="horz" wrap="square" lIns="0" tIns="30662" rIns="0" bIns="0" rtlCol="0">
            <a:spAutoFit/>
          </a:bodyPr>
          <a:lstStyle/>
          <a:p>
            <a:pPr marL="833497" algn="r">
              <a:spcBef>
                <a:spcPts val="241"/>
              </a:spcBef>
            </a:pPr>
            <a:r>
              <a:rPr sz="1088" dirty="0">
                <a:solidFill>
                  <a:srgbClr val="231F20"/>
                </a:solidFill>
                <a:latin typeface="Arial"/>
                <a:cs typeface="Arial"/>
              </a:rPr>
              <a:t>Optus Stadium, Perth, </a:t>
            </a:r>
            <a:r>
              <a:rPr sz="1088" dirty="0" err="1">
                <a:solidFill>
                  <a:srgbClr val="231F20"/>
                </a:solidFill>
                <a:latin typeface="Arial"/>
                <a:cs typeface="Arial"/>
              </a:rPr>
              <a:t>Australi</a:t>
            </a:r>
            <a:r>
              <a:rPr lang="en-US" sz="1088" dirty="0" err="1">
                <a:solidFill>
                  <a:srgbClr val="231F20"/>
                </a:solidFill>
                <a:latin typeface="Arial"/>
                <a:cs typeface="Arial"/>
              </a:rPr>
              <a:t>e</a:t>
            </a:r>
            <a:endParaRPr lang="fr-FR" sz="1088" dirty="0">
              <a:latin typeface="Arial"/>
              <a:cs typeface="Arial"/>
            </a:endParaRPr>
          </a:p>
          <a:p>
            <a:pPr marL="833497" algn="r">
              <a:spcBef>
                <a:spcPts val="241"/>
              </a:spcBef>
            </a:pPr>
            <a:r>
              <a:rPr lang="fr-FR" sz="600" b="0" i="0" dirty="0">
                <a:solidFill>
                  <a:srgbClr val="000000"/>
                </a:solidFill>
                <a:effectLst/>
                <a:latin typeface="Arial" panose="020B0604020202020204" pitchFamily="34" charset="0"/>
                <a:cs typeface="Arial" panose="020B0604020202020204" pitchFamily="34" charset="0"/>
              </a:rPr>
              <a:t>Près de 500 enceintes NEXO, line </a:t>
            </a:r>
            <a:r>
              <a:rPr lang="fr-FR" sz="600" b="0" i="0" dirty="0" err="1">
                <a:solidFill>
                  <a:srgbClr val="000000"/>
                </a:solidFill>
                <a:effectLst/>
                <a:latin typeface="Arial" panose="020B0604020202020204" pitchFamily="34" charset="0"/>
                <a:cs typeface="Arial" panose="020B0604020202020204" pitchFamily="34" charset="0"/>
              </a:rPr>
              <a:t>array</a:t>
            </a:r>
            <a:r>
              <a:rPr lang="fr-FR" sz="600" b="0" i="0" dirty="0">
                <a:solidFill>
                  <a:srgbClr val="000000"/>
                </a:solidFill>
                <a:effectLst/>
                <a:latin typeface="Arial" panose="020B0604020202020204" pitchFamily="34" charset="0"/>
                <a:cs typeface="Arial" panose="020B0604020202020204" pitchFamily="34" charset="0"/>
              </a:rPr>
              <a:t> et point-source, ont été installées  dans le prestigieux </a:t>
            </a:r>
            <a:r>
              <a:rPr lang="fr-FR" sz="600" b="0" i="0" dirty="0" err="1">
                <a:solidFill>
                  <a:srgbClr val="000000"/>
                </a:solidFill>
                <a:effectLst/>
                <a:latin typeface="Arial" panose="020B0604020202020204" pitchFamily="34" charset="0"/>
                <a:cs typeface="Arial" panose="020B0604020202020204" pitchFamily="34" charset="0"/>
              </a:rPr>
              <a:t>Optus</a:t>
            </a:r>
            <a:r>
              <a:rPr lang="fr-FR" sz="600" b="0" i="0" dirty="0">
                <a:solidFill>
                  <a:srgbClr val="000000"/>
                </a:solidFill>
                <a:effectLst/>
                <a:latin typeface="Arial" panose="020B0604020202020204" pitchFamily="34" charset="0"/>
                <a:cs typeface="Arial" panose="020B0604020202020204" pitchFamily="34" charset="0"/>
              </a:rPr>
              <a:t> Stadium de Perth, à l’Ouest de l’Australie, constituant un système audio/vidéo haut de gamme implémenté par le plus grand intégrateur audio/vidéo du pays, </a:t>
            </a:r>
            <a:r>
              <a:rPr lang="fr-FR" sz="600" b="0" i="0" dirty="0" err="1">
                <a:solidFill>
                  <a:srgbClr val="000000"/>
                </a:solidFill>
                <a:effectLst/>
                <a:latin typeface="Arial" panose="020B0604020202020204" pitchFamily="34" charset="0"/>
                <a:cs typeface="Arial" panose="020B0604020202020204" pitchFamily="34" charset="0"/>
              </a:rPr>
              <a:t>Rutledge</a:t>
            </a:r>
            <a:r>
              <a:rPr lang="fr-FR" sz="600" b="0" i="0" dirty="0">
                <a:solidFill>
                  <a:srgbClr val="000000"/>
                </a:solidFill>
                <a:effectLst/>
                <a:latin typeface="Arial" panose="020B0604020202020204" pitchFamily="34" charset="0"/>
                <a:cs typeface="Arial" panose="020B0604020202020204" pitchFamily="34" charset="0"/>
              </a:rPr>
              <a:t> AV.</a:t>
            </a:r>
            <a:r>
              <a:rPr lang="fr-FR" sz="600" dirty="0">
                <a:latin typeface="Arial" panose="020B0604020202020204" pitchFamily="34" charset="0"/>
                <a:cs typeface="Arial" panose="020B0604020202020204" pitchFamily="34" charset="0"/>
              </a:rPr>
              <a:t> </a:t>
            </a:r>
            <a:br>
              <a:rPr lang="fr-FR" sz="600" dirty="0">
                <a:latin typeface="Arial" panose="020B0604020202020204" pitchFamily="34" charset="0"/>
                <a:cs typeface="Arial" panose="020B0604020202020204" pitchFamily="34" charset="0"/>
              </a:rPr>
            </a:br>
            <a:r>
              <a:rPr lang="fr-FR" sz="600" dirty="0">
                <a:solidFill>
                  <a:srgbClr val="231F20"/>
                </a:solidFill>
                <a:latin typeface="Arial" panose="020B0604020202020204" pitchFamily="34" charset="0"/>
                <a:cs typeface="Arial" panose="020B0604020202020204" pitchFamily="34" charset="0"/>
              </a:rPr>
              <a:t>.</a:t>
            </a:r>
            <a:endParaRPr sz="600" dirty="0">
              <a:latin typeface="Arial" panose="020B0604020202020204" pitchFamily="34" charset="0"/>
              <a:cs typeface="Arial" panose="020B0604020202020204" pitchFamily="34" charset="0"/>
            </a:endParaRPr>
          </a:p>
        </p:txBody>
      </p:sp>
      <p:sp>
        <p:nvSpPr>
          <p:cNvPr id="13" name="object 13"/>
          <p:cNvSpPr txBox="1"/>
          <p:nvPr/>
        </p:nvSpPr>
        <p:spPr>
          <a:xfrm>
            <a:off x="7256515" y="4766025"/>
            <a:ext cx="4477362" cy="632152"/>
          </a:xfrm>
          <a:prstGeom prst="rect">
            <a:avLst/>
          </a:prstGeom>
        </p:spPr>
        <p:txBody>
          <a:bodyPr vert="horz" wrap="square" lIns="0" tIns="30662" rIns="0" bIns="0" rtlCol="0">
            <a:spAutoFit/>
          </a:bodyPr>
          <a:lstStyle/>
          <a:p>
            <a:pPr marL="1231675" algn="r">
              <a:spcBef>
                <a:spcPts val="241"/>
              </a:spcBef>
            </a:pPr>
            <a:r>
              <a:rPr sz="1088" dirty="0">
                <a:solidFill>
                  <a:srgbClr val="231F20"/>
                </a:solidFill>
                <a:latin typeface="Arial"/>
                <a:cs typeface="Arial"/>
              </a:rPr>
              <a:t>Toyota Stadium</a:t>
            </a:r>
            <a:r>
              <a:rPr lang="en-US" sz="1088" dirty="0">
                <a:solidFill>
                  <a:srgbClr val="231F20"/>
                </a:solidFill>
                <a:latin typeface="Arial"/>
                <a:cs typeface="Arial"/>
              </a:rPr>
              <a:t>,</a:t>
            </a:r>
            <a:r>
              <a:rPr sz="1088" dirty="0">
                <a:solidFill>
                  <a:srgbClr val="231F20"/>
                </a:solidFill>
                <a:latin typeface="Arial"/>
                <a:cs typeface="Arial"/>
              </a:rPr>
              <a:t> Toyota</a:t>
            </a:r>
            <a:r>
              <a:rPr lang="en-US" sz="1088" dirty="0">
                <a:solidFill>
                  <a:srgbClr val="231F20"/>
                </a:solidFill>
                <a:latin typeface="Arial"/>
                <a:cs typeface="Arial"/>
              </a:rPr>
              <a:t> City</a:t>
            </a:r>
            <a:r>
              <a:rPr sz="1088" dirty="0">
                <a:solidFill>
                  <a:srgbClr val="231F20"/>
                </a:solidFill>
                <a:latin typeface="Arial"/>
                <a:cs typeface="Arial"/>
              </a:rPr>
              <a:t>, </a:t>
            </a:r>
            <a:r>
              <a:rPr sz="1088" dirty="0" err="1">
                <a:solidFill>
                  <a:srgbClr val="231F20"/>
                </a:solidFill>
                <a:latin typeface="Arial"/>
                <a:cs typeface="Arial"/>
              </a:rPr>
              <a:t>Jap</a:t>
            </a:r>
            <a:r>
              <a:rPr lang="en-US" sz="1088" dirty="0" err="1">
                <a:solidFill>
                  <a:srgbClr val="231F20"/>
                </a:solidFill>
                <a:latin typeface="Arial"/>
                <a:cs typeface="Arial"/>
              </a:rPr>
              <a:t>o</a:t>
            </a:r>
            <a:r>
              <a:rPr sz="1088" dirty="0" err="1">
                <a:solidFill>
                  <a:srgbClr val="231F20"/>
                </a:solidFill>
                <a:latin typeface="Arial"/>
                <a:cs typeface="Arial"/>
              </a:rPr>
              <a:t>n</a:t>
            </a:r>
            <a:endParaRPr lang="fr-FR" sz="1088" dirty="0">
              <a:solidFill>
                <a:srgbClr val="231F20"/>
              </a:solidFill>
              <a:latin typeface="Arial"/>
              <a:cs typeface="Arial"/>
            </a:endParaRPr>
          </a:p>
          <a:p>
            <a:pPr marL="1231675" algn="r">
              <a:spcBef>
                <a:spcPts val="241"/>
              </a:spcBef>
            </a:pPr>
            <a:r>
              <a:rPr lang="fr-FR" sz="680" b="0" i="0" dirty="0">
                <a:solidFill>
                  <a:srgbClr val="000000"/>
                </a:solidFill>
                <a:effectLst/>
                <a:latin typeface="Arial" panose="020B0604020202020204" pitchFamily="34" charset="0"/>
                <a:cs typeface="Arial" panose="020B0604020202020204" pitchFamily="34" charset="0"/>
              </a:rPr>
              <a:t>Faisant partie des stades hôtes japonais pour la coupe du monde de rugby, le Toyota Stadium à Toyota City fait bénéficier son tout nouveau système line </a:t>
            </a:r>
            <a:r>
              <a:rPr lang="fr-FR" sz="680" b="0" i="0" dirty="0" err="1">
                <a:solidFill>
                  <a:srgbClr val="000000"/>
                </a:solidFill>
                <a:effectLst/>
                <a:latin typeface="Arial" panose="020B0604020202020204" pitchFamily="34" charset="0"/>
                <a:cs typeface="Arial" panose="020B0604020202020204" pitchFamily="34" charset="0"/>
              </a:rPr>
              <a:t>array</a:t>
            </a:r>
            <a:r>
              <a:rPr lang="fr-FR" sz="680" b="0" i="0" dirty="0">
                <a:solidFill>
                  <a:srgbClr val="000000"/>
                </a:solidFill>
                <a:effectLst/>
                <a:latin typeface="Arial" panose="020B0604020202020204" pitchFamily="34" charset="0"/>
                <a:cs typeface="Arial" panose="020B0604020202020204" pitchFamily="34" charset="0"/>
              </a:rPr>
              <a:t> NEXO GEO S12-ST d’un profil international</a:t>
            </a:r>
            <a:r>
              <a:rPr lang="fr-FR" sz="680" dirty="0">
                <a:latin typeface="Arial" panose="020B0604020202020204" pitchFamily="34" charset="0"/>
                <a:cs typeface="Arial" panose="020B0604020202020204" pitchFamily="34" charset="0"/>
              </a:rPr>
              <a:t> </a:t>
            </a:r>
            <a:br>
              <a:rPr lang="fr-FR" sz="680" dirty="0">
                <a:latin typeface="Arial" panose="020B0604020202020204" pitchFamily="34" charset="0"/>
                <a:cs typeface="Arial" panose="020B0604020202020204" pitchFamily="34" charset="0"/>
              </a:rPr>
            </a:br>
            <a:r>
              <a:rPr sz="612" dirty="0">
                <a:solidFill>
                  <a:srgbClr val="231F20"/>
                </a:solidFill>
                <a:latin typeface="Arial"/>
                <a:cs typeface="Arial"/>
              </a:rPr>
              <a:t>.</a:t>
            </a:r>
            <a:endParaRPr sz="612" dirty="0">
              <a:latin typeface="Arial"/>
              <a:cs typeface="Arial"/>
            </a:endParaRPr>
          </a:p>
        </p:txBody>
      </p:sp>
      <p:sp>
        <p:nvSpPr>
          <p:cNvPr id="14" name="object 14"/>
          <p:cNvSpPr txBox="1"/>
          <p:nvPr/>
        </p:nvSpPr>
        <p:spPr>
          <a:xfrm>
            <a:off x="7839649" y="6262579"/>
            <a:ext cx="3908214" cy="594010"/>
          </a:xfrm>
          <a:prstGeom prst="rect">
            <a:avLst/>
          </a:prstGeom>
        </p:spPr>
        <p:txBody>
          <a:bodyPr vert="horz" wrap="square" lIns="0" tIns="8637" rIns="0" bIns="0" rtlCol="0">
            <a:spAutoFit/>
          </a:bodyPr>
          <a:lstStyle/>
          <a:p>
            <a:pPr marL="1808644" algn="r">
              <a:lnSpc>
                <a:spcPts val="1258"/>
              </a:lnSpc>
              <a:spcBef>
                <a:spcPts val="68"/>
              </a:spcBef>
            </a:pPr>
            <a:r>
              <a:rPr sz="1088" dirty="0">
                <a:solidFill>
                  <a:srgbClr val="231F20"/>
                </a:solidFill>
                <a:latin typeface="Arial"/>
                <a:cs typeface="Arial"/>
              </a:rPr>
              <a:t>Molineux Stadium,</a:t>
            </a:r>
            <a:r>
              <a:rPr lang="en-US" sz="1088" dirty="0">
                <a:solidFill>
                  <a:srgbClr val="231F20"/>
                </a:solidFill>
                <a:latin typeface="Arial"/>
                <a:cs typeface="Arial"/>
              </a:rPr>
              <a:t> </a:t>
            </a:r>
            <a:r>
              <a:rPr lang="en-US" sz="1088" dirty="0" err="1">
                <a:solidFill>
                  <a:srgbClr val="231F20"/>
                </a:solidFill>
                <a:latin typeface="Arial"/>
                <a:cs typeface="Arial"/>
              </a:rPr>
              <a:t>Royaume</a:t>
            </a:r>
            <a:r>
              <a:rPr lang="en-US" sz="1088" dirty="0">
                <a:solidFill>
                  <a:srgbClr val="231F20"/>
                </a:solidFill>
                <a:latin typeface="Arial"/>
                <a:cs typeface="Arial"/>
              </a:rPr>
              <a:t>-Uni</a:t>
            </a:r>
          </a:p>
          <a:p>
            <a:pPr algn="r"/>
            <a:r>
              <a:rPr lang="fr-FR" sz="680" b="0" i="0" dirty="0">
                <a:solidFill>
                  <a:srgbClr val="000000"/>
                </a:solidFill>
                <a:effectLst/>
                <a:latin typeface="Arial" panose="020B0604020202020204" pitchFamily="34" charset="0"/>
                <a:cs typeface="Arial" panose="020B0604020202020204" pitchFamily="34" charset="0"/>
              </a:rPr>
              <a:t>Les sensations des fans de l’</a:t>
            </a:r>
            <a:r>
              <a:rPr lang="fr-FR" sz="680" b="0" i="0" dirty="0" err="1">
                <a:solidFill>
                  <a:srgbClr val="000000"/>
                </a:solidFill>
                <a:effectLst/>
                <a:latin typeface="Arial" panose="020B0604020202020204" pitchFamily="34" charset="0"/>
                <a:cs typeface="Arial" panose="020B0604020202020204" pitchFamily="34" charset="0"/>
              </a:rPr>
              <a:t>équie</a:t>
            </a:r>
            <a:r>
              <a:rPr lang="fr-FR" sz="680" b="0" i="0" dirty="0">
                <a:solidFill>
                  <a:srgbClr val="000000"/>
                </a:solidFill>
                <a:effectLst/>
                <a:latin typeface="Arial" panose="020B0604020202020204" pitchFamily="34" charset="0"/>
                <a:cs typeface="Arial" panose="020B0604020202020204" pitchFamily="34" charset="0"/>
              </a:rPr>
              <a:t> de football Wolverhampton </a:t>
            </a:r>
            <a:r>
              <a:rPr lang="fr-FR" sz="680" b="0" i="0" dirty="0" err="1">
                <a:solidFill>
                  <a:srgbClr val="000000"/>
                </a:solidFill>
                <a:effectLst/>
                <a:latin typeface="Arial" panose="020B0604020202020204" pitchFamily="34" charset="0"/>
                <a:cs typeface="Arial" panose="020B0604020202020204" pitchFamily="34" charset="0"/>
              </a:rPr>
              <a:t>Wanderers</a:t>
            </a:r>
            <a:r>
              <a:rPr lang="fr-FR" sz="680" b="0" i="0" dirty="0">
                <a:solidFill>
                  <a:srgbClr val="000000"/>
                </a:solidFill>
                <a:effectLst/>
                <a:latin typeface="Arial" panose="020B0604020202020204" pitchFamily="34" charset="0"/>
                <a:cs typeface="Arial" panose="020B0604020202020204" pitchFamily="34" charset="0"/>
              </a:rPr>
              <a:t> sont transformées depuis l’installation d’un nouveau système de sonorisation confort/incendie NEXO. Une « énorme différence », sans exploser le budget</a:t>
            </a:r>
            <a:r>
              <a:rPr lang="fr-FR" sz="680" dirty="0">
                <a:latin typeface="Arial" panose="020B0604020202020204" pitchFamily="34" charset="0"/>
                <a:cs typeface="Arial" panose="020B0604020202020204" pitchFamily="34" charset="0"/>
              </a:rPr>
              <a:t> </a:t>
            </a:r>
            <a:br>
              <a:rPr lang="fr-FR" sz="680" dirty="0">
                <a:latin typeface="Arial" panose="020B0604020202020204" pitchFamily="34" charset="0"/>
                <a:cs typeface="Arial" panose="020B0604020202020204" pitchFamily="34" charset="0"/>
              </a:rPr>
            </a:br>
            <a:endParaRPr lang="fr-FR" sz="680" dirty="0">
              <a:latin typeface="Arial" panose="020B0604020202020204" pitchFamily="34" charset="0"/>
              <a:cs typeface="Arial" panose="020B0604020202020204" pitchFamily="34" charset="0"/>
            </a:endParaRPr>
          </a:p>
        </p:txBody>
      </p:sp>
      <p:grpSp>
        <p:nvGrpSpPr>
          <p:cNvPr id="15" name="object 15"/>
          <p:cNvGrpSpPr/>
          <p:nvPr/>
        </p:nvGrpSpPr>
        <p:grpSpPr>
          <a:xfrm>
            <a:off x="3956689" y="938606"/>
            <a:ext cx="8241494" cy="5518788"/>
            <a:chOff x="3001960" y="885662"/>
            <a:chExt cx="12118049" cy="8114662"/>
          </a:xfrm>
        </p:grpSpPr>
        <p:pic>
          <p:nvPicPr>
            <p:cNvPr id="16" name="object 16"/>
            <p:cNvPicPr/>
            <p:nvPr/>
          </p:nvPicPr>
          <p:blipFill>
            <a:blip r:embed="rId3" cstate="print"/>
            <a:stretch>
              <a:fillRect/>
            </a:stretch>
          </p:blipFill>
          <p:spPr>
            <a:xfrm>
              <a:off x="9781970" y="7326975"/>
              <a:ext cx="5338039" cy="1433870"/>
            </a:xfrm>
            <a:prstGeom prst="rect">
              <a:avLst/>
            </a:prstGeom>
          </p:spPr>
        </p:pic>
        <p:pic>
          <p:nvPicPr>
            <p:cNvPr id="17" name="object 17"/>
            <p:cNvPicPr/>
            <p:nvPr/>
          </p:nvPicPr>
          <p:blipFill>
            <a:blip r:embed="rId4" cstate="print"/>
            <a:stretch>
              <a:fillRect/>
            </a:stretch>
          </p:blipFill>
          <p:spPr>
            <a:xfrm>
              <a:off x="11147365" y="2896538"/>
              <a:ext cx="3972637" cy="1424499"/>
            </a:xfrm>
            <a:prstGeom prst="rect">
              <a:avLst/>
            </a:prstGeom>
          </p:spPr>
        </p:pic>
        <p:pic>
          <p:nvPicPr>
            <p:cNvPr id="18" name="object 18"/>
            <p:cNvPicPr/>
            <p:nvPr/>
          </p:nvPicPr>
          <p:blipFill>
            <a:blip r:embed="rId5" cstate="print"/>
            <a:stretch>
              <a:fillRect/>
            </a:stretch>
          </p:blipFill>
          <p:spPr>
            <a:xfrm>
              <a:off x="11765030" y="885662"/>
              <a:ext cx="3342640" cy="1424495"/>
            </a:xfrm>
            <a:prstGeom prst="rect">
              <a:avLst/>
            </a:prstGeom>
          </p:spPr>
        </p:pic>
        <p:pic>
          <p:nvPicPr>
            <p:cNvPr id="19" name="object 19"/>
            <p:cNvPicPr/>
            <p:nvPr/>
          </p:nvPicPr>
          <p:blipFill>
            <a:blip r:embed="rId6" cstate="print"/>
            <a:stretch>
              <a:fillRect/>
            </a:stretch>
          </p:blipFill>
          <p:spPr>
            <a:xfrm>
              <a:off x="10464665" y="5152681"/>
              <a:ext cx="4655337" cy="1419340"/>
            </a:xfrm>
            <a:prstGeom prst="rect">
              <a:avLst/>
            </a:prstGeom>
          </p:spPr>
        </p:pic>
        <p:sp>
          <p:nvSpPr>
            <p:cNvPr id="20" name="object 20"/>
            <p:cNvSpPr/>
            <p:nvPr/>
          </p:nvSpPr>
          <p:spPr>
            <a:xfrm>
              <a:off x="14451899" y="2242173"/>
              <a:ext cx="202566"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1" name="object 21"/>
            <p:cNvSpPr/>
            <p:nvPr/>
          </p:nvSpPr>
          <p:spPr>
            <a:xfrm>
              <a:off x="14451899" y="2229838"/>
              <a:ext cx="202566"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2" name="object 22"/>
            <p:cNvPicPr/>
            <p:nvPr/>
          </p:nvPicPr>
          <p:blipFill>
            <a:blip r:embed="rId7" cstate="print"/>
            <a:stretch>
              <a:fillRect/>
            </a:stretch>
          </p:blipFill>
          <p:spPr>
            <a:xfrm>
              <a:off x="14506320" y="2269855"/>
              <a:ext cx="93370" cy="93370"/>
            </a:xfrm>
            <a:prstGeom prst="rect">
              <a:avLst/>
            </a:prstGeom>
          </p:spPr>
        </p:pic>
        <p:sp>
          <p:nvSpPr>
            <p:cNvPr id="23" name="object 23"/>
            <p:cNvSpPr/>
            <p:nvPr/>
          </p:nvSpPr>
          <p:spPr>
            <a:xfrm>
              <a:off x="14451899" y="4250131"/>
              <a:ext cx="202566" cy="275590"/>
            </a:xfrm>
            <a:custGeom>
              <a:avLst/>
              <a:gdLst/>
              <a:ahLst/>
              <a:cxnLst/>
              <a:rect l="l" t="t" r="r" b="b"/>
              <a:pathLst>
                <a:path w="202565" h="275589">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dirty="0"/>
            </a:p>
          </p:txBody>
        </p:sp>
        <p:sp>
          <p:nvSpPr>
            <p:cNvPr id="24" name="object 24"/>
            <p:cNvSpPr/>
            <p:nvPr/>
          </p:nvSpPr>
          <p:spPr>
            <a:xfrm>
              <a:off x="14451899" y="4237796"/>
              <a:ext cx="202566" cy="275590"/>
            </a:xfrm>
            <a:custGeom>
              <a:avLst/>
              <a:gdLst/>
              <a:ahLst/>
              <a:cxnLst/>
              <a:rect l="l" t="t" r="r" b="b"/>
              <a:pathLst>
                <a:path w="202565" h="275589">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5" name="object 25"/>
            <p:cNvPicPr/>
            <p:nvPr/>
          </p:nvPicPr>
          <p:blipFill>
            <a:blip r:embed="rId7" cstate="print"/>
            <a:stretch>
              <a:fillRect/>
            </a:stretch>
          </p:blipFill>
          <p:spPr>
            <a:xfrm>
              <a:off x="14506320" y="4290149"/>
              <a:ext cx="93370" cy="93370"/>
            </a:xfrm>
            <a:prstGeom prst="rect">
              <a:avLst/>
            </a:prstGeom>
          </p:spPr>
        </p:pic>
        <p:sp>
          <p:nvSpPr>
            <p:cNvPr id="26" name="object 26"/>
            <p:cNvSpPr/>
            <p:nvPr/>
          </p:nvSpPr>
          <p:spPr>
            <a:xfrm>
              <a:off x="14451899" y="6532202"/>
              <a:ext cx="202566" cy="275590"/>
            </a:xfrm>
            <a:custGeom>
              <a:avLst/>
              <a:gdLst/>
              <a:ahLst/>
              <a:cxnLst/>
              <a:rect l="l" t="t" r="r" b="b"/>
              <a:pathLst>
                <a:path w="202565" h="275590">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27" name="object 27"/>
            <p:cNvSpPr/>
            <p:nvPr/>
          </p:nvSpPr>
          <p:spPr>
            <a:xfrm>
              <a:off x="14451899" y="6519867"/>
              <a:ext cx="202566" cy="275590"/>
            </a:xfrm>
            <a:custGeom>
              <a:avLst/>
              <a:gdLst/>
              <a:ahLst/>
              <a:cxnLst/>
              <a:rect l="l" t="t" r="r" b="b"/>
              <a:pathLst>
                <a:path w="202565" h="275590">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28" name="object 28"/>
            <p:cNvPicPr/>
            <p:nvPr/>
          </p:nvPicPr>
          <p:blipFill>
            <a:blip r:embed="rId8" cstate="print"/>
            <a:stretch>
              <a:fillRect/>
            </a:stretch>
          </p:blipFill>
          <p:spPr>
            <a:xfrm>
              <a:off x="14506320" y="6572220"/>
              <a:ext cx="93370" cy="93370"/>
            </a:xfrm>
            <a:prstGeom prst="rect">
              <a:avLst/>
            </a:prstGeom>
          </p:spPr>
        </p:pic>
        <p:sp>
          <p:nvSpPr>
            <p:cNvPr id="29" name="object 29"/>
            <p:cNvSpPr/>
            <p:nvPr/>
          </p:nvSpPr>
          <p:spPr>
            <a:xfrm>
              <a:off x="14451899" y="8712400"/>
              <a:ext cx="202566" cy="275590"/>
            </a:xfrm>
            <a:custGeom>
              <a:avLst/>
              <a:gdLst/>
              <a:ahLst/>
              <a:cxnLst/>
              <a:rect l="l" t="t" r="r" b="b"/>
              <a:pathLst>
                <a:path w="202565" h="275590">
                  <a:moveTo>
                    <a:pt x="101104" y="0"/>
                  </a:move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lnTo>
                    <a:pt x="122658" y="248951"/>
                  </a:lnTo>
                  <a:lnTo>
                    <a:pt x="155565" y="203901"/>
                  </a:lnTo>
                  <a:lnTo>
                    <a:pt x="187734" y="149588"/>
                  </a:lnTo>
                  <a:lnTo>
                    <a:pt x="202222" y="101104"/>
                  </a:lnTo>
                  <a:lnTo>
                    <a:pt x="194262" y="61786"/>
                  </a:lnTo>
                  <a:lnTo>
                    <a:pt x="172570" y="29644"/>
                  </a:lnTo>
                  <a:lnTo>
                    <a:pt x="140425" y="7957"/>
                  </a:lnTo>
                  <a:lnTo>
                    <a:pt x="101104" y="0"/>
                  </a:lnTo>
                  <a:close/>
                </a:path>
              </a:pathLst>
            </a:custGeom>
            <a:solidFill>
              <a:srgbClr val="3A57A7"/>
            </a:solidFill>
          </p:spPr>
          <p:txBody>
            <a:bodyPr wrap="square" lIns="0" tIns="0" rIns="0" bIns="0" rtlCol="0"/>
            <a:lstStyle/>
            <a:p>
              <a:endParaRPr sz="1224"/>
            </a:p>
          </p:txBody>
        </p:sp>
        <p:sp>
          <p:nvSpPr>
            <p:cNvPr id="30" name="object 30"/>
            <p:cNvSpPr/>
            <p:nvPr/>
          </p:nvSpPr>
          <p:spPr>
            <a:xfrm>
              <a:off x="14451899" y="8724734"/>
              <a:ext cx="202566" cy="275590"/>
            </a:xfrm>
            <a:custGeom>
              <a:avLst/>
              <a:gdLst/>
              <a:ahLst/>
              <a:cxnLst/>
              <a:rect l="l" t="t" r="r" b="b"/>
              <a:pathLst>
                <a:path w="202565" h="275590">
                  <a:moveTo>
                    <a:pt x="105956" y="269646"/>
                  </a:moveTo>
                  <a:lnTo>
                    <a:pt x="122658" y="248951"/>
                  </a:lnTo>
                  <a:lnTo>
                    <a:pt x="155565" y="203901"/>
                  </a:lnTo>
                  <a:lnTo>
                    <a:pt x="187734" y="149588"/>
                  </a:lnTo>
                  <a:lnTo>
                    <a:pt x="202222" y="101104"/>
                  </a:lnTo>
                  <a:lnTo>
                    <a:pt x="194262" y="61786"/>
                  </a:lnTo>
                  <a:lnTo>
                    <a:pt x="172570" y="29644"/>
                  </a:lnTo>
                  <a:lnTo>
                    <a:pt x="140425" y="7957"/>
                  </a:lnTo>
                  <a:lnTo>
                    <a:pt x="101104" y="0"/>
                  </a:lnTo>
                  <a:lnTo>
                    <a:pt x="61786" y="7957"/>
                  </a:lnTo>
                  <a:lnTo>
                    <a:pt x="29644" y="29644"/>
                  </a:lnTo>
                  <a:lnTo>
                    <a:pt x="7957" y="61786"/>
                  </a:lnTo>
                  <a:lnTo>
                    <a:pt x="0" y="101104"/>
                  </a:lnTo>
                  <a:lnTo>
                    <a:pt x="14487" y="149588"/>
                  </a:lnTo>
                  <a:lnTo>
                    <a:pt x="46655" y="203901"/>
                  </a:lnTo>
                  <a:lnTo>
                    <a:pt x="79558" y="248951"/>
                  </a:lnTo>
                  <a:lnTo>
                    <a:pt x="96253" y="269646"/>
                  </a:lnTo>
                  <a:lnTo>
                    <a:pt x="101104" y="275386"/>
                  </a:lnTo>
                  <a:lnTo>
                    <a:pt x="105956" y="269646"/>
                  </a:lnTo>
                  <a:close/>
                </a:path>
              </a:pathLst>
            </a:custGeom>
            <a:ln w="12700">
              <a:solidFill>
                <a:srgbClr val="FFFFFF"/>
              </a:solidFill>
            </a:ln>
          </p:spPr>
          <p:txBody>
            <a:bodyPr wrap="square" lIns="0" tIns="0" rIns="0" bIns="0" rtlCol="0"/>
            <a:lstStyle/>
            <a:p>
              <a:endParaRPr sz="1224"/>
            </a:p>
          </p:txBody>
        </p:sp>
        <p:pic>
          <p:nvPicPr>
            <p:cNvPr id="31" name="object 31"/>
            <p:cNvPicPr/>
            <p:nvPr/>
          </p:nvPicPr>
          <p:blipFill>
            <a:blip r:embed="rId8" cstate="print"/>
            <a:stretch>
              <a:fillRect/>
            </a:stretch>
          </p:blipFill>
          <p:spPr>
            <a:xfrm>
              <a:off x="14506320" y="8752417"/>
              <a:ext cx="93370" cy="93370"/>
            </a:xfrm>
            <a:prstGeom prst="rect">
              <a:avLst/>
            </a:prstGeom>
          </p:spPr>
        </p:pic>
        <p:pic>
          <p:nvPicPr>
            <p:cNvPr id="32" name="object 32"/>
            <p:cNvPicPr/>
            <p:nvPr/>
          </p:nvPicPr>
          <p:blipFill>
            <a:blip r:embed="rId9" cstate="print"/>
            <a:stretch>
              <a:fillRect/>
            </a:stretch>
          </p:blipFill>
          <p:spPr>
            <a:xfrm>
              <a:off x="3001960" y="7288721"/>
              <a:ext cx="1686777" cy="1042462"/>
            </a:xfrm>
            <a:prstGeom prst="rect">
              <a:avLst/>
            </a:prstGeom>
          </p:spPr>
        </p:pic>
      </p:grpSp>
      <p:sp>
        <p:nvSpPr>
          <p:cNvPr id="33" name="object 33"/>
          <p:cNvSpPr txBox="1"/>
          <p:nvPr/>
        </p:nvSpPr>
        <p:spPr>
          <a:xfrm>
            <a:off x="1976450" y="5269808"/>
            <a:ext cx="2073634" cy="829459"/>
          </a:xfrm>
          <a:prstGeom prst="rect">
            <a:avLst/>
          </a:prstGeom>
        </p:spPr>
        <p:txBody>
          <a:bodyPr vert="horz" wrap="square" lIns="0" tIns="8637" rIns="0" bIns="0" rtlCol="0">
            <a:spAutoFit/>
          </a:bodyPr>
          <a:lstStyle/>
          <a:p>
            <a:pPr marL="8637">
              <a:lnSpc>
                <a:spcPts val="775"/>
              </a:lnSpc>
            </a:pPr>
            <a:r>
              <a:rPr lang="fr-FR" sz="800" b="0" i="0" dirty="0">
                <a:solidFill>
                  <a:srgbClr val="000000"/>
                </a:solidFill>
                <a:effectLst/>
                <a:latin typeface="Arial" panose="020B0604020202020204" pitchFamily="34" charset="0"/>
                <a:cs typeface="Arial" panose="020B0604020202020204" pitchFamily="34" charset="0"/>
              </a:rPr>
              <a:t>Composée des modules Main, Bass, </a:t>
            </a:r>
            <a:r>
              <a:rPr lang="fr-FR" sz="800" b="0" i="0" dirty="0" err="1">
                <a:solidFill>
                  <a:srgbClr val="000000"/>
                </a:solidFill>
                <a:effectLst/>
                <a:latin typeface="Arial" panose="020B0604020202020204" pitchFamily="34" charset="0"/>
                <a:cs typeface="Arial" panose="020B0604020202020204" pitchFamily="34" charset="0"/>
              </a:rPr>
              <a:t>Sub</a:t>
            </a:r>
            <a:r>
              <a:rPr lang="fr-FR" sz="800" b="0" i="0" dirty="0">
                <a:solidFill>
                  <a:srgbClr val="000000"/>
                </a:solidFill>
                <a:effectLst/>
                <a:latin typeface="Arial" panose="020B0604020202020204" pitchFamily="34" charset="0"/>
                <a:cs typeface="Arial" panose="020B0604020202020204" pitchFamily="34" charset="0"/>
              </a:rPr>
              <a:t> et Omni de largeur identique, d’une philosophie vraiment modulaire, la Série STM s’utilise avec des solutions d’amplification en réseau ‘Plug and Play’ facilitant la configuration et l’installation d’un système de sonorisation parfait, quelle que soit la taille du stade</a:t>
            </a:r>
            <a:r>
              <a:rPr lang="fr-FR" sz="800" dirty="0">
                <a:latin typeface="Arial" panose="020B0604020202020204" pitchFamily="34" charset="0"/>
                <a:cs typeface="Arial" panose="020B0604020202020204" pitchFamily="34" charset="0"/>
              </a:rPr>
              <a:t> </a:t>
            </a:r>
            <a:br>
              <a:rPr lang="fr-FR" sz="800" dirty="0">
                <a:latin typeface="Arial" panose="020B0604020202020204" pitchFamily="34" charset="0"/>
                <a:cs typeface="Arial" panose="020B0604020202020204" pitchFamily="34" charset="0"/>
              </a:rPr>
            </a:br>
            <a:endParaRPr sz="800" dirty="0">
              <a:latin typeface="Arial" panose="020B0604020202020204" pitchFamily="34" charset="0"/>
              <a:cs typeface="Arial" panose="020B0604020202020204" pitchFamily="34" charset="0"/>
            </a:endParaRPr>
          </a:p>
        </p:txBody>
      </p:sp>
      <p:sp>
        <p:nvSpPr>
          <p:cNvPr id="34" name="object 34"/>
          <p:cNvSpPr txBox="1"/>
          <p:nvPr/>
        </p:nvSpPr>
        <p:spPr>
          <a:xfrm>
            <a:off x="1993433" y="4697161"/>
            <a:ext cx="2464502" cy="419090"/>
          </a:xfrm>
          <a:prstGeom prst="rect">
            <a:avLst/>
          </a:prstGeom>
        </p:spPr>
        <p:txBody>
          <a:bodyPr vert="horz" wrap="square" lIns="0" tIns="8637" rIns="0" bIns="0" rtlCol="0">
            <a:spAutoFit/>
          </a:bodyPr>
          <a:lstStyle/>
          <a:p>
            <a:pPr marL="8637">
              <a:lnSpc>
                <a:spcPts val="775"/>
              </a:lnSpc>
            </a:pPr>
            <a:r>
              <a:rPr lang="fr-FR" sz="800" b="0" i="0" dirty="0">
                <a:solidFill>
                  <a:srgbClr val="000000"/>
                </a:solidFill>
                <a:effectLst/>
                <a:latin typeface="Arial" panose="020B0604020202020204" pitchFamily="34" charset="0"/>
                <a:cs typeface="Arial" panose="020B0604020202020204" pitchFamily="34" charset="0"/>
              </a:rPr>
              <a:t>Ultra-compactes et d’une grande discrétion visuelle, es enceintes NEXO ID24 sont idéales pour sonoriser les zones VIP et les loges d’entreprise</a:t>
            </a:r>
            <a:r>
              <a:rPr lang="fr-FR" sz="800" dirty="0">
                <a:latin typeface="Arial" panose="020B0604020202020204" pitchFamily="34" charset="0"/>
                <a:cs typeface="Arial" panose="020B0604020202020204" pitchFamily="34" charset="0"/>
              </a:rPr>
              <a:t> </a:t>
            </a:r>
            <a:br>
              <a:rPr lang="fr-FR" sz="800" dirty="0">
                <a:latin typeface="Arial" panose="020B0604020202020204" pitchFamily="34" charset="0"/>
                <a:cs typeface="Arial" panose="020B0604020202020204" pitchFamily="34" charset="0"/>
              </a:rPr>
            </a:br>
            <a:endParaRPr sz="800" dirty="0">
              <a:latin typeface="Arial" panose="020B0604020202020204" pitchFamily="34" charset="0"/>
              <a:cs typeface="Arial" panose="020B0604020202020204" pitchFamily="34" charset="0"/>
            </a:endParaRPr>
          </a:p>
        </p:txBody>
      </p:sp>
      <p:sp>
        <p:nvSpPr>
          <p:cNvPr id="35" name="object 35"/>
          <p:cNvSpPr txBox="1"/>
          <p:nvPr/>
        </p:nvSpPr>
        <p:spPr>
          <a:xfrm>
            <a:off x="1987644" y="3823661"/>
            <a:ext cx="2586037" cy="726867"/>
          </a:xfrm>
          <a:prstGeom prst="rect">
            <a:avLst/>
          </a:prstGeom>
        </p:spPr>
        <p:txBody>
          <a:bodyPr vert="horz" wrap="square" lIns="0" tIns="8637" rIns="0" bIns="0" rtlCol="0">
            <a:spAutoFit/>
          </a:bodyPr>
          <a:lstStyle/>
          <a:p>
            <a:pPr marL="8637">
              <a:lnSpc>
                <a:spcPts val="775"/>
              </a:lnSpc>
            </a:pPr>
            <a:r>
              <a:rPr lang="fr-FR" sz="800" b="0" i="0" dirty="0">
                <a:solidFill>
                  <a:srgbClr val="000000"/>
                </a:solidFill>
                <a:effectLst/>
                <a:latin typeface="Arial" panose="020B0604020202020204" pitchFamily="34" charset="0"/>
                <a:cs typeface="Arial" panose="020B0604020202020204" pitchFamily="34" charset="0"/>
              </a:rPr>
              <a:t>Conçues spécifiquement par NEXO pour les installations en stade, utilisées dans les </a:t>
            </a:r>
            <a:r>
              <a:rPr lang="fr-FR" sz="800" b="0" i="0" dirty="0" err="1">
                <a:solidFill>
                  <a:srgbClr val="000000"/>
                </a:solidFill>
                <a:effectLst/>
                <a:latin typeface="Arial" panose="020B0604020202020204" pitchFamily="34" charset="0"/>
                <a:cs typeface="Arial" panose="020B0604020202020204" pitchFamily="34" charset="0"/>
              </a:rPr>
              <a:t>arenas</a:t>
            </a:r>
            <a:r>
              <a:rPr lang="fr-FR" sz="800" b="0" i="0" dirty="0">
                <a:solidFill>
                  <a:srgbClr val="000000"/>
                </a:solidFill>
                <a:effectLst/>
                <a:latin typeface="Arial" panose="020B0604020202020204" pitchFamily="34" charset="0"/>
                <a:cs typeface="Arial" panose="020B0604020202020204" pitchFamily="34" charset="0"/>
              </a:rPr>
              <a:t> du monde entier, les versions longue portée « ST » des enceintes standard GEO S1210/S1230 apportent une excellente qualité audio et une directivité contrôlée, au sein de solutions en réseau d’une grande souplesse opérationnelle.</a:t>
            </a:r>
            <a:r>
              <a:rPr lang="fr-FR" sz="800" dirty="0">
                <a:latin typeface="Arial" panose="020B0604020202020204" pitchFamily="34" charset="0"/>
                <a:cs typeface="Arial" panose="020B0604020202020204" pitchFamily="34" charset="0"/>
              </a:rPr>
              <a:t> </a:t>
            </a:r>
            <a:br>
              <a:rPr lang="fr-FR" sz="800" dirty="0"/>
            </a:br>
            <a:endParaRPr sz="680" dirty="0">
              <a:latin typeface="Arial"/>
              <a:cs typeface="Arial"/>
            </a:endParaRPr>
          </a:p>
        </p:txBody>
      </p:sp>
      <p:grpSp>
        <p:nvGrpSpPr>
          <p:cNvPr id="36" name="object 36"/>
          <p:cNvGrpSpPr/>
          <p:nvPr/>
        </p:nvGrpSpPr>
        <p:grpSpPr>
          <a:xfrm>
            <a:off x="722150" y="1199935"/>
            <a:ext cx="4894118" cy="5660883"/>
            <a:chOff x="-1631701" y="1399412"/>
            <a:chExt cx="7196167" cy="8323593"/>
          </a:xfrm>
        </p:grpSpPr>
        <p:pic>
          <p:nvPicPr>
            <p:cNvPr id="37" name="object 37"/>
            <p:cNvPicPr/>
            <p:nvPr/>
          </p:nvPicPr>
          <p:blipFill>
            <a:blip r:embed="rId10" cstate="print"/>
            <a:stretch>
              <a:fillRect/>
            </a:stretch>
          </p:blipFill>
          <p:spPr>
            <a:xfrm>
              <a:off x="3905935" y="5923749"/>
              <a:ext cx="475145" cy="1277874"/>
            </a:xfrm>
            <a:prstGeom prst="rect">
              <a:avLst/>
            </a:prstGeom>
          </p:spPr>
        </p:pic>
        <p:pic>
          <p:nvPicPr>
            <p:cNvPr id="38" name="object 38"/>
            <p:cNvPicPr/>
            <p:nvPr/>
          </p:nvPicPr>
          <p:blipFill>
            <a:blip r:embed="rId11" cstate="print"/>
            <a:stretch>
              <a:fillRect/>
            </a:stretch>
          </p:blipFill>
          <p:spPr>
            <a:xfrm>
              <a:off x="4367314" y="4915230"/>
              <a:ext cx="1197152" cy="1300915"/>
            </a:xfrm>
            <a:prstGeom prst="rect">
              <a:avLst/>
            </a:prstGeom>
          </p:spPr>
        </p:pic>
        <p:sp>
          <p:nvSpPr>
            <p:cNvPr id="39" name="object 39"/>
            <p:cNvSpPr/>
            <p:nvPr/>
          </p:nvSpPr>
          <p:spPr>
            <a:xfrm>
              <a:off x="-1631701" y="1399412"/>
              <a:ext cx="715646" cy="715645"/>
            </a:xfrm>
            <a:custGeom>
              <a:avLst/>
              <a:gdLst/>
              <a:ahLst/>
              <a:cxnLst/>
              <a:rect l="l" t="t" r="r" b="b"/>
              <a:pathLst>
                <a:path w="715644" h="715644">
                  <a:moveTo>
                    <a:pt x="357657" y="0"/>
                  </a:moveTo>
                  <a:lnTo>
                    <a:pt x="309126" y="3264"/>
                  </a:lnTo>
                  <a:lnTo>
                    <a:pt x="262579" y="12775"/>
                  </a:lnTo>
                  <a:lnTo>
                    <a:pt x="218443" y="28105"/>
                  </a:lnTo>
                  <a:lnTo>
                    <a:pt x="177143" y="48829"/>
                  </a:lnTo>
                  <a:lnTo>
                    <a:pt x="139106" y="74520"/>
                  </a:lnTo>
                  <a:lnTo>
                    <a:pt x="104757" y="104752"/>
                  </a:lnTo>
                  <a:lnTo>
                    <a:pt x="74524" y="139100"/>
                  </a:lnTo>
                  <a:lnTo>
                    <a:pt x="48831" y="177137"/>
                  </a:lnTo>
                  <a:lnTo>
                    <a:pt x="28107" y="218438"/>
                  </a:lnTo>
                  <a:lnTo>
                    <a:pt x="12776" y="262575"/>
                  </a:lnTo>
                  <a:lnTo>
                    <a:pt x="3265" y="309123"/>
                  </a:lnTo>
                  <a:lnTo>
                    <a:pt x="0" y="357657"/>
                  </a:lnTo>
                  <a:lnTo>
                    <a:pt x="3265" y="406188"/>
                  </a:lnTo>
                  <a:lnTo>
                    <a:pt x="12776" y="452734"/>
                  </a:lnTo>
                  <a:lnTo>
                    <a:pt x="28107" y="496871"/>
                  </a:lnTo>
                  <a:lnTo>
                    <a:pt x="48831" y="538171"/>
                  </a:lnTo>
                  <a:lnTo>
                    <a:pt x="74524" y="576208"/>
                  </a:lnTo>
                  <a:lnTo>
                    <a:pt x="104757" y="610557"/>
                  </a:lnTo>
                  <a:lnTo>
                    <a:pt x="139106" y="640790"/>
                  </a:lnTo>
                  <a:lnTo>
                    <a:pt x="177143" y="666482"/>
                  </a:lnTo>
                  <a:lnTo>
                    <a:pt x="218443" y="687207"/>
                  </a:lnTo>
                  <a:lnTo>
                    <a:pt x="262579" y="702538"/>
                  </a:lnTo>
                  <a:lnTo>
                    <a:pt x="309126" y="712049"/>
                  </a:lnTo>
                  <a:lnTo>
                    <a:pt x="357657" y="715314"/>
                  </a:lnTo>
                  <a:lnTo>
                    <a:pt x="406190" y="712049"/>
                  </a:lnTo>
                  <a:lnTo>
                    <a:pt x="452739" y="702538"/>
                  </a:lnTo>
                  <a:lnTo>
                    <a:pt x="496876" y="687207"/>
                  </a:lnTo>
                  <a:lnTo>
                    <a:pt x="538177" y="666482"/>
                  </a:lnTo>
                  <a:lnTo>
                    <a:pt x="576214" y="640790"/>
                  </a:lnTo>
                  <a:lnTo>
                    <a:pt x="610562" y="610557"/>
                  </a:lnTo>
                  <a:lnTo>
                    <a:pt x="640794" y="576208"/>
                  </a:lnTo>
                  <a:lnTo>
                    <a:pt x="666485" y="538171"/>
                  </a:lnTo>
                  <a:lnTo>
                    <a:pt x="687209" y="496871"/>
                  </a:lnTo>
                  <a:lnTo>
                    <a:pt x="702539" y="452734"/>
                  </a:lnTo>
                  <a:lnTo>
                    <a:pt x="712049" y="406188"/>
                  </a:lnTo>
                  <a:lnTo>
                    <a:pt x="715314" y="357657"/>
                  </a:lnTo>
                  <a:lnTo>
                    <a:pt x="712049" y="309123"/>
                  </a:lnTo>
                  <a:lnTo>
                    <a:pt x="702539" y="262575"/>
                  </a:lnTo>
                  <a:lnTo>
                    <a:pt x="687209" y="218438"/>
                  </a:lnTo>
                  <a:lnTo>
                    <a:pt x="666485" y="177137"/>
                  </a:lnTo>
                  <a:lnTo>
                    <a:pt x="640794" y="139100"/>
                  </a:lnTo>
                  <a:lnTo>
                    <a:pt x="610562" y="104752"/>
                  </a:lnTo>
                  <a:lnTo>
                    <a:pt x="576214" y="74520"/>
                  </a:lnTo>
                  <a:lnTo>
                    <a:pt x="538177" y="48829"/>
                  </a:lnTo>
                  <a:lnTo>
                    <a:pt x="496876" y="28105"/>
                  </a:lnTo>
                  <a:lnTo>
                    <a:pt x="452739" y="12775"/>
                  </a:lnTo>
                  <a:lnTo>
                    <a:pt x="406190" y="3264"/>
                  </a:lnTo>
                  <a:lnTo>
                    <a:pt x="357657" y="0"/>
                  </a:lnTo>
                  <a:close/>
                </a:path>
              </a:pathLst>
            </a:custGeom>
            <a:solidFill>
              <a:srgbClr val="3A57A7"/>
            </a:solidFill>
          </p:spPr>
          <p:txBody>
            <a:bodyPr wrap="square" lIns="0" tIns="0" rIns="0" bIns="0" rtlCol="0"/>
            <a:lstStyle/>
            <a:p>
              <a:endParaRPr sz="1224" dirty="0"/>
            </a:p>
          </p:txBody>
        </p:sp>
        <p:pic>
          <p:nvPicPr>
            <p:cNvPr id="40" name="object 40"/>
            <p:cNvPicPr/>
            <p:nvPr/>
          </p:nvPicPr>
          <p:blipFill>
            <a:blip r:embed="rId12" cstate="print"/>
            <a:stretch>
              <a:fillRect/>
            </a:stretch>
          </p:blipFill>
          <p:spPr>
            <a:xfrm>
              <a:off x="-1564137" y="1454555"/>
              <a:ext cx="397851" cy="386968"/>
            </a:xfrm>
            <a:prstGeom prst="rect">
              <a:avLst/>
            </a:prstGeom>
          </p:spPr>
        </p:pic>
        <p:sp>
          <p:nvSpPr>
            <p:cNvPr id="41" name="object 41"/>
            <p:cNvSpPr/>
            <p:nvPr/>
          </p:nvSpPr>
          <p:spPr>
            <a:xfrm>
              <a:off x="-1555393" y="1469719"/>
              <a:ext cx="380364" cy="380366"/>
            </a:xfrm>
            <a:custGeom>
              <a:avLst/>
              <a:gdLst/>
              <a:ahLst/>
              <a:cxnLst/>
              <a:rect l="l" t="t" r="r" b="b"/>
              <a:pathLst>
                <a:path w="380365" h="380364">
                  <a:moveTo>
                    <a:pt x="379856" y="189941"/>
                  </a:moveTo>
                  <a:lnTo>
                    <a:pt x="373072" y="240434"/>
                  </a:lnTo>
                  <a:lnTo>
                    <a:pt x="353925" y="285805"/>
                  </a:lnTo>
                  <a:lnTo>
                    <a:pt x="324226" y="324243"/>
                  </a:lnTo>
                  <a:lnTo>
                    <a:pt x="285786" y="353940"/>
                  </a:lnTo>
                  <a:lnTo>
                    <a:pt x="240417" y="373085"/>
                  </a:lnTo>
                  <a:lnTo>
                    <a:pt x="189928" y="379869"/>
                  </a:lnTo>
                  <a:lnTo>
                    <a:pt x="139435" y="373085"/>
                  </a:lnTo>
                  <a:lnTo>
                    <a:pt x="94064" y="353940"/>
                  </a:lnTo>
                  <a:lnTo>
                    <a:pt x="55625" y="324243"/>
                  </a:lnTo>
                  <a:lnTo>
                    <a:pt x="25929" y="285805"/>
                  </a:lnTo>
                  <a:lnTo>
                    <a:pt x="6783" y="240434"/>
                  </a:lnTo>
                  <a:lnTo>
                    <a:pt x="0" y="189941"/>
                  </a:lnTo>
                  <a:lnTo>
                    <a:pt x="6783" y="139447"/>
                  </a:lnTo>
                  <a:lnTo>
                    <a:pt x="25929" y="94074"/>
                  </a:lnTo>
                  <a:lnTo>
                    <a:pt x="55625" y="55632"/>
                  </a:lnTo>
                  <a:lnTo>
                    <a:pt x="94064" y="25932"/>
                  </a:lnTo>
                  <a:lnTo>
                    <a:pt x="139435" y="6784"/>
                  </a:lnTo>
                  <a:lnTo>
                    <a:pt x="189928" y="0"/>
                  </a:lnTo>
                  <a:lnTo>
                    <a:pt x="240417" y="6784"/>
                  </a:lnTo>
                  <a:lnTo>
                    <a:pt x="285786" y="25932"/>
                  </a:lnTo>
                  <a:lnTo>
                    <a:pt x="324226" y="55632"/>
                  </a:lnTo>
                  <a:lnTo>
                    <a:pt x="353925" y="94074"/>
                  </a:lnTo>
                  <a:lnTo>
                    <a:pt x="373072" y="139447"/>
                  </a:lnTo>
                  <a:lnTo>
                    <a:pt x="379856" y="189941"/>
                  </a:lnTo>
                  <a:close/>
                </a:path>
              </a:pathLst>
            </a:custGeom>
            <a:ln w="18389">
              <a:solidFill>
                <a:srgbClr val="FFFFFF"/>
              </a:solidFill>
            </a:ln>
          </p:spPr>
          <p:txBody>
            <a:bodyPr wrap="square" lIns="0" tIns="0" rIns="0" bIns="0" rtlCol="0"/>
            <a:lstStyle/>
            <a:p>
              <a:endParaRPr sz="1224"/>
            </a:p>
          </p:txBody>
        </p:sp>
        <p:sp>
          <p:nvSpPr>
            <p:cNvPr id="42" name="object 42"/>
            <p:cNvSpPr/>
            <p:nvPr/>
          </p:nvSpPr>
          <p:spPr>
            <a:xfrm>
              <a:off x="-1332919" y="1739320"/>
              <a:ext cx="414020" cy="273684"/>
            </a:xfrm>
            <a:custGeom>
              <a:avLst/>
              <a:gdLst/>
              <a:ahLst/>
              <a:cxnLst/>
              <a:rect l="l" t="t" r="r" b="b"/>
              <a:pathLst>
                <a:path w="414019" h="273685">
                  <a:moveTo>
                    <a:pt x="317024" y="0"/>
                  </a:moveTo>
                  <a:lnTo>
                    <a:pt x="268989" y="1753"/>
                  </a:lnTo>
                  <a:lnTo>
                    <a:pt x="216145" y="12544"/>
                  </a:lnTo>
                  <a:lnTo>
                    <a:pt x="160853" y="32518"/>
                  </a:lnTo>
                  <a:lnTo>
                    <a:pt x="108842" y="59926"/>
                  </a:lnTo>
                  <a:lnTo>
                    <a:pt x="65267" y="91711"/>
                  </a:lnTo>
                  <a:lnTo>
                    <a:pt x="31612" y="126030"/>
                  </a:lnTo>
                  <a:lnTo>
                    <a:pt x="9361" y="161039"/>
                  </a:lnTo>
                  <a:lnTo>
                    <a:pt x="0" y="194897"/>
                  </a:lnTo>
                  <a:lnTo>
                    <a:pt x="5012" y="225761"/>
                  </a:lnTo>
                  <a:lnTo>
                    <a:pt x="24446" y="250263"/>
                  </a:lnTo>
                  <a:lnTo>
                    <a:pt x="55775" y="266156"/>
                  </a:lnTo>
                  <a:lnTo>
                    <a:pt x="96637" y="273296"/>
                  </a:lnTo>
                  <a:lnTo>
                    <a:pt x="144672" y="271540"/>
                  </a:lnTo>
                  <a:lnTo>
                    <a:pt x="197518" y="260747"/>
                  </a:lnTo>
                  <a:lnTo>
                    <a:pt x="252814" y="240772"/>
                  </a:lnTo>
                  <a:lnTo>
                    <a:pt x="304820" y="213364"/>
                  </a:lnTo>
                  <a:lnTo>
                    <a:pt x="348394" y="181579"/>
                  </a:lnTo>
                  <a:lnTo>
                    <a:pt x="382049" y="147261"/>
                  </a:lnTo>
                  <a:lnTo>
                    <a:pt x="404300" y="112251"/>
                  </a:lnTo>
                  <a:lnTo>
                    <a:pt x="413659" y="78393"/>
                  </a:lnTo>
                  <a:lnTo>
                    <a:pt x="408643" y="47529"/>
                  </a:lnTo>
                  <a:lnTo>
                    <a:pt x="389213" y="23032"/>
                  </a:lnTo>
                  <a:lnTo>
                    <a:pt x="357886" y="7140"/>
                  </a:lnTo>
                  <a:lnTo>
                    <a:pt x="317024" y="0"/>
                  </a:lnTo>
                  <a:close/>
                </a:path>
              </a:pathLst>
            </a:custGeom>
            <a:solidFill>
              <a:srgbClr val="3A57A7"/>
            </a:solidFill>
          </p:spPr>
          <p:txBody>
            <a:bodyPr wrap="square" lIns="0" tIns="0" rIns="0" bIns="0" rtlCol="0"/>
            <a:lstStyle/>
            <a:p>
              <a:endParaRPr sz="1224"/>
            </a:p>
          </p:txBody>
        </p:sp>
        <p:sp>
          <p:nvSpPr>
            <p:cNvPr id="43" name="object 43"/>
            <p:cNvSpPr/>
            <p:nvPr/>
          </p:nvSpPr>
          <p:spPr>
            <a:xfrm>
              <a:off x="-1373297" y="1749556"/>
              <a:ext cx="414020" cy="273684"/>
            </a:xfrm>
            <a:custGeom>
              <a:avLst/>
              <a:gdLst/>
              <a:ahLst/>
              <a:cxnLst/>
              <a:rect l="l" t="t" r="r" b="b"/>
              <a:pathLst>
                <a:path w="414019" h="273685">
                  <a:moveTo>
                    <a:pt x="408643" y="47529"/>
                  </a:moveTo>
                  <a:lnTo>
                    <a:pt x="404300" y="112251"/>
                  </a:lnTo>
                  <a:lnTo>
                    <a:pt x="382049" y="147261"/>
                  </a:lnTo>
                  <a:lnTo>
                    <a:pt x="348394" y="181579"/>
                  </a:lnTo>
                  <a:lnTo>
                    <a:pt x="304820" y="213364"/>
                  </a:lnTo>
                  <a:lnTo>
                    <a:pt x="252814" y="240772"/>
                  </a:lnTo>
                  <a:lnTo>
                    <a:pt x="197518" y="260747"/>
                  </a:lnTo>
                  <a:lnTo>
                    <a:pt x="144672" y="271540"/>
                  </a:lnTo>
                  <a:lnTo>
                    <a:pt x="96637" y="273296"/>
                  </a:lnTo>
                  <a:lnTo>
                    <a:pt x="55775" y="266156"/>
                  </a:lnTo>
                  <a:lnTo>
                    <a:pt x="24446" y="250263"/>
                  </a:lnTo>
                  <a:lnTo>
                    <a:pt x="5012" y="225761"/>
                  </a:lnTo>
                  <a:lnTo>
                    <a:pt x="0" y="194897"/>
                  </a:lnTo>
                  <a:lnTo>
                    <a:pt x="9361" y="161039"/>
                  </a:lnTo>
                  <a:lnTo>
                    <a:pt x="31612" y="126030"/>
                  </a:lnTo>
                  <a:lnTo>
                    <a:pt x="65267" y="91711"/>
                  </a:lnTo>
                  <a:lnTo>
                    <a:pt x="108842" y="59926"/>
                  </a:lnTo>
                  <a:lnTo>
                    <a:pt x="160853" y="32518"/>
                  </a:lnTo>
                  <a:lnTo>
                    <a:pt x="216145" y="12544"/>
                  </a:lnTo>
                  <a:lnTo>
                    <a:pt x="268989" y="1753"/>
                  </a:lnTo>
                  <a:lnTo>
                    <a:pt x="317024" y="0"/>
                  </a:lnTo>
                  <a:lnTo>
                    <a:pt x="357886" y="7140"/>
                  </a:lnTo>
                  <a:lnTo>
                    <a:pt x="389213" y="23032"/>
                  </a:lnTo>
                  <a:lnTo>
                    <a:pt x="408643" y="47529"/>
                  </a:lnTo>
                  <a:close/>
                </a:path>
                <a:path w="414019" h="273685">
                  <a:moveTo>
                    <a:pt x="407208" y="48164"/>
                  </a:moveTo>
                  <a:lnTo>
                    <a:pt x="382442" y="96695"/>
                  </a:lnTo>
                  <a:lnTo>
                    <a:pt x="344161" y="127382"/>
                  </a:lnTo>
                  <a:lnTo>
                    <a:pt x="292496" y="159237"/>
                  </a:lnTo>
                  <a:lnTo>
                    <a:pt x="230360" y="189922"/>
                  </a:lnTo>
                  <a:lnTo>
                    <a:pt x="165819" y="215174"/>
                  </a:lnTo>
                  <a:lnTo>
                    <a:pt x="107470" y="231900"/>
                  </a:lnTo>
                  <a:lnTo>
                    <a:pt x="59001" y="239521"/>
                  </a:lnTo>
                  <a:lnTo>
                    <a:pt x="24097" y="237456"/>
                  </a:lnTo>
                  <a:lnTo>
                    <a:pt x="6447" y="225126"/>
                  </a:lnTo>
                  <a:lnTo>
                    <a:pt x="9227" y="203780"/>
                  </a:lnTo>
                  <a:lnTo>
                    <a:pt x="69502" y="145908"/>
                  </a:lnTo>
                  <a:lnTo>
                    <a:pt x="121170" y="114054"/>
                  </a:lnTo>
                  <a:lnTo>
                    <a:pt x="183307" y="83369"/>
                  </a:lnTo>
                  <a:lnTo>
                    <a:pt x="247842" y="58117"/>
                  </a:lnTo>
                  <a:lnTo>
                    <a:pt x="306187" y="41390"/>
                  </a:lnTo>
                  <a:lnTo>
                    <a:pt x="354654" y="33770"/>
                  </a:lnTo>
                  <a:lnTo>
                    <a:pt x="389557" y="35834"/>
                  </a:lnTo>
                  <a:lnTo>
                    <a:pt x="407208" y="48164"/>
                  </a:lnTo>
                  <a:close/>
                </a:path>
              </a:pathLst>
            </a:custGeom>
            <a:ln w="17640">
              <a:solidFill>
                <a:srgbClr val="FFFFFF"/>
              </a:solidFill>
            </a:ln>
          </p:spPr>
          <p:txBody>
            <a:bodyPr wrap="square" lIns="0" tIns="0" rIns="0" bIns="0" rtlCol="0"/>
            <a:lstStyle/>
            <a:p>
              <a:endParaRPr sz="1224"/>
            </a:p>
          </p:txBody>
        </p:sp>
        <p:pic>
          <p:nvPicPr>
            <p:cNvPr id="44" name="object 44"/>
            <p:cNvPicPr/>
            <p:nvPr/>
          </p:nvPicPr>
          <p:blipFill>
            <a:blip r:embed="rId13" cstate="print"/>
            <a:stretch>
              <a:fillRect/>
            </a:stretch>
          </p:blipFill>
          <p:spPr>
            <a:xfrm>
              <a:off x="-1319727" y="1801968"/>
              <a:ext cx="324370" cy="186156"/>
            </a:xfrm>
            <a:prstGeom prst="rect">
              <a:avLst/>
            </a:prstGeom>
          </p:spPr>
        </p:pic>
        <p:pic>
          <p:nvPicPr>
            <p:cNvPr id="45" name="object 45"/>
            <p:cNvPicPr/>
            <p:nvPr/>
          </p:nvPicPr>
          <p:blipFill>
            <a:blip r:embed="rId14" cstate="print"/>
            <a:stretch>
              <a:fillRect/>
            </a:stretch>
          </p:blipFill>
          <p:spPr>
            <a:xfrm>
              <a:off x="3476053" y="8335901"/>
              <a:ext cx="819937" cy="1387104"/>
            </a:xfrm>
            <a:prstGeom prst="rect">
              <a:avLst/>
            </a:prstGeom>
          </p:spPr>
        </p:pic>
      </p:grpSp>
      <p:sp>
        <p:nvSpPr>
          <p:cNvPr id="46" name="object 46"/>
          <p:cNvSpPr txBox="1"/>
          <p:nvPr/>
        </p:nvSpPr>
        <p:spPr>
          <a:xfrm>
            <a:off x="1989878" y="6205470"/>
            <a:ext cx="2137986" cy="624274"/>
          </a:xfrm>
          <a:prstGeom prst="rect">
            <a:avLst/>
          </a:prstGeom>
        </p:spPr>
        <p:txBody>
          <a:bodyPr vert="horz" wrap="square" lIns="0" tIns="8637" rIns="0" bIns="0" rtlCol="0">
            <a:spAutoFit/>
          </a:bodyPr>
          <a:lstStyle/>
          <a:p>
            <a:pPr marL="8637">
              <a:lnSpc>
                <a:spcPts val="775"/>
              </a:lnSpc>
            </a:pPr>
            <a:r>
              <a:rPr lang="fr-FR" sz="800" b="0" i="0" dirty="0">
                <a:solidFill>
                  <a:srgbClr val="000000"/>
                </a:solidFill>
                <a:effectLst/>
                <a:latin typeface="Arial" panose="020B0604020202020204" pitchFamily="34" charset="0"/>
                <a:cs typeface="Arial" panose="020B0604020202020204" pitchFamily="34" charset="0"/>
              </a:rPr>
              <a:t>Avec leurs formes courbes élégantes, leur couverture variable dans les aigus et leur gamme complète de supports, les enceintes de la Série P+ permettent de constituer un système</a:t>
            </a:r>
            <a:r>
              <a:rPr lang="fr-FR" sz="800" dirty="0">
                <a:solidFill>
                  <a:srgbClr val="000000"/>
                </a:solidFill>
                <a:latin typeface="Arial" panose="020B0604020202020204" pitchFamily="34" charset="0"/>
                <a:cs typeface="Arial" panose="020B0604020202020204" pitchFamily="34" charset="0"/>
              </a:rPr>
              <a:t> </a:t>
            </a:r>
            <a:r>
              <a:rPr lang="fr-FR" sz="800" b="0" i="0" dirty="0">
                <a:solidFill>
                  <a:srgbClr val="000000"/>
                </a:solidFill>
                <a:effectLst/>
                <a:latin typeface="Arial" panose="020B0604020202020204" pitchFamily="34" charset="0"/>
                <a:cs typeface="Arial" panose="020B0604020202020204" pitchFamily="34" charset="0"/>
              </a:rPr>
              <a:t>aussi esthétique que performant</a:t>
            </a:r>
            <a:r>
              <a:rPr lang="fr-FR" sz="800" dirty="0">
                <a:latin typeface="Arial" panose="020B0604020202020204" pitchFamily="34" charset="0"/>
                <a:cs typeface="Arial" panose="020B0604020202020204" pitchFamily="34" charset="0"/>
              </a:rPr>
              <a:t> </a:t>
            </a:r>
            <a:br>
              <a:rPr lang="fr-FR" sz="800" dirty="0"/>
            </a:br>
            <a:r>
              <a:rPr sz="800" dirty="0">
                <a:solidFill>
                  <a:srgbClr val="231F20"/>
                </a:solidFill>
                <a:latin typeface="Arial"/>
                <a:cs typeface="Arial"/>
              </a:rPr>
              <a:t>.</a:t>
            </a:r>
            <a:endParaRPr sz="800" dirty="0">
              <a:latin typeface="Arial"/>
              <a:cs typeface="Arial"/>
            </a:endParaRPr>
          </a:p>
        </p:txBody>
      </p:sp>
      <p:sp>
        <p:nvSpPr>
          <p:cNvPr id="47" name="object 47"/>
          <p:cNvSpPr txBox="1"/>
          <p:nvPr/>
        </p:nvSpPr>
        <p:spPr>
          <a:xfrm>
            <a:off x="1286630"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38</a:t>
            </a:r>
            <a:endParaRPr sz="612">
              <a:latin typeface="Arial"/>
              <a:cs typeface="Arial"/>
            </a:endParaRPr>
          </a:p>
        </p:txBody>
      </p:sp>
      <p:sp>
        <p:nvSpPr>
          <p:cNvPr id="48" name="object 48"/>
          <p:cNvSpPr txBox="1"/>
          <p:nvPr/>
        </p:nvSpPr>
        <p:spPr>
          <a:xfrm>
            <a:off x="10809559" y="6676448"/>
            <a:ext cx="91987" cy="97245"/>
          </a:xfrm>
          <a:prstGeom prst="rect">
            <a:avLst/>
          </a:prstGeom>
        </p:spPr>
        <p:txBody>
          <a:bodyPr vert="horz" wrap="square" lIns="0" tIns="3023" rIns="0" bIns="0" rtlCol="0">
            <a:spAutoFit/>
          </a:bodyPr>
          <a:lstStyle/>
          <a:p>
            <a:pPr marL="8637">
              <a:spcBef>
                <a:spcPts val="24"/>
              </a:spcBef>
            </a:pPr>
            <a:r>
              <a:rPr sz="612" spc="-48" dirty="0">
                <a:solidFill>
                  <a:srgbClr val="FFFFFF"/>
                </a:solidFill>
                <a:latin typeface="Arial"/>
                <a:cs typeface="Arial"/>
              </a:rPr>
              <a:t>39</a:t>
            </a:r>
            <a:endParaRPr sz="612">
              <a:latin typeface="Arial"/>
              <a:cs typeface="Arial"/>
            </a:endParaRPr>
          </a:p>
        </p:txBody>
      </p:sp>
      <p:pic>
        <p:nvPicPr>
          <p:cNvPr id="49" name="Image 48">
            <a:extLst>
              <a:ext uri="{FF2B5EF4-FFF2-40B4-BE49-F238E27FC236}">
                <a16:creationId xmlns:a16="http://schemas.microsoft.com/office/drawing/2014/main" id="{965245D9-C2C9-9949-9C8D-F394F28E16E7}"/>
              </a:ext>
            </a:extLst>
          </p:cNvPr>
          <p:cNvPicPr>
            <a:picLocks noChangeAspect="1"/>
          </p:cNvPicPr>
          <p:nvPr/>
        </p:nvPicPr>
        <p:blipFill>
          <a:blip r:embed="rId15"/>
          <a:stretch>
            <a:fillRect/>
          </a:stretch>
        </p:blipFill>
        <p:spPr>
          <a:xfrm>
            <a:off x="610812" y="6296821"/>
            <a:ext cx="744107" cy="247074"/>
          </a:xfrm>
          <a:prstGeom prst="rect">
            <a:avLst/>
          </a:prstGeom>
        </p:spPr>
      </p:pic>
      <p:pic>
        <p:nvPicPr>
          <p:cNvPr id="50" name="Image 49">
            <a:extLst>
              <a:ext uri="{FF2B5EF4-FFF2-40B4-BE49-F238E27FC236}">
                <a16:creationId xmlns:a16="http://schemas.microsoft.com/office/drawing/2014/main" id="{AD183666-1ADF-A047-BE20-1ABDD634C4F3}"/>
              </a:ext>
            </a:extLst>
          </p:cNvPr>
          <p:cNvPicPr>
            <a:picLocks noChangeAspect="1"/>
          </p:cNvPicPr>
          <p:nvPr/>
        </p:nvPicPr>
        <p:blipFill>
          <a:blip r:embed="rId16"/>
          <a:stretch>
            <a:fillRect/>
          </a:stretch>
        </p:blipFill>
        <p:spPr>
          <a:xfrm>
            <a:off x="610812" y="5583006"/>
            <a:ext cx="721565" cy="247073"/>
          </a:xfrm>
          <a:prstGeom prst="rect">
            <a:avLst/>
          </a:prstGeom>
        </p:spPr>
      </p:pic>
      <p:pic>
        <p:nvPicPr>
          <p:cNvPr id="51" name="Image 50">
            <a:extLst>
              <a:ext uri="{FF2B5EF4-FFF2-40B4-BE49-F238E27FC236}">
                <a16:creationId xmlns:a16="http://schemas.microsoft.com/office/drawing/2014/main" id="{641FECDD-5DDE-3546-8BB5-1DC69CC02D9D}"/>
              </a:ext>
            </a:extLst>
          </p:cNvPr>
          <p:cNvPicPr>
            <a:picLocks noChangeAspect="1"/>
          </p:cNvPicPr>
          <p:nvPr/>
        </p:nvPicPr>
        <p:blipFill>
          <a:blip r:embed="rId17"/>
          <a:stretch>
            <a:fillRect/>
          </a:stretch>
        </p:blipFill>
        <p:spPr>
          <a:xfrm>
            <a:off x="572194" y="4722858"/>
            <a:ext cx="821342" cy="296485"/>
          </a:xfrm>
          <a:prstGeom prst="rect">
            <a:avLst/>
          </a:prstGeom>
        </p:spPr>
      </p:pic>
      <p:pic>
        <p:nvPicPr>
          <p:cNvPr id="53" name="Image 52">
            <a:extLst>
              <a:ext uri="{FF2B5EF4-FFF2-40B4-BE49-F238E27FC236}">
                <a16:creationId xmlns:a16="http://schemas.microsoft.com/office/drawing/2014/main" id="{623E2073-610E-A34F-89A1-ACA876EDDD70}"/>
              </a:ext>
            </a:extLst>
          </p:cNvPr>
          <p:cNvPicPr>
            <a:picLocks noChangeAspect="1"/>
          </p:cNvPicPr>
          <p:nvPr/>
        </p:nvPicPr>
        <p:blipFill>
          <a:blip r:embed="rId18"/>
          <a:stretch>
            <a:fillRect/>
          </a:stretch>
        </p:blipFill>
        <p:spPr>
          <a:xfrm>
            <a:off x="650734" y="3955510"/>
            <a:ext cx="660120" cy="356465"/>
          </a:xfrm>
          <a:prstGeom prst="rect">
            <a:avLst/>
          </a:prstGeom>
        </p:spPr>
      </p:pic>
      <p:sp>
        <p:nvSpPr>
          <p:cNvPr id="54" name="Title 1">
            <a:extLst>
              <a:ext uri="{FF2B5EF4-FFF2-40B4-BE49-F238E27FC236}">
                <a16:creationId xmlns:a16="http://schemas.microsoft.com/office/drawing/2014/main" id="{FB2A8E44-7F86-B746-836A-2F29744562E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spTree>
    <p:extLst>
      <p:ext uri="{BB962C8B-B14F-4D97-AF65-F5344CB8AC3E}">
        <p14:creationId xmlns:p14="http://schemas.microsoft.com/office/powerpoint/2010/main" val="338138691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6" name="Rectangle 5">
            <a:extLst>
              <a:ext uri="{FF2B5EF4-FFF2-40B4-BE49-F238E27FC236}">
                <a16:creationId xmlns:a16="http://schemas.microsoft.com/office/drawing/2014/main" id="{29DA1908-A4E5-D14C-A151-4426927A90C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2D08E95A-D830-E649-B98D-A9666D2D7951}"/>
              </a:ext>
            </a:extLst>
          </p:cNvPr>
          <p:cNvPicPr>
            <a:picLocks noChangeAspect="1"/>
          </p:cNvPicPr>
          <p:nvPr/>
        </p:nvPicPr>
        <p:blipFill>
          <a:blip r:embed="rId2"/>
          <a:stretch>
            <a:fillRect/>
          </a:stretch>
        </p:blipFill>
        <p:spPr>
          <a:xfrm>
            <a:off x="5179800" y="1956828"/>
            <a:ext cx="1832400" cy="665772"/>
          </a:xfrm>
          <a:prstGeom prst="rect">
            <a:avLst/>
          </a:prstGeom>
        </p:spPr>
      </p:pic>
      <p:pic>
        <p:nvPicPr>
          <p:cNvPr id="10" name="Image 9">
            <a:extLst>
              <a:ext uri="{FF2B5EF4-FFF2-40B4-BE49-F238E27FC236}">
                <a16:creationId xmlns:a16="http://schemas.microsoft.com/office/drawing/2014/main" id="{935E730D-4114-E549-9E6E-31901480D79A}"/>
              </a:ext>
            </a:extLst>
          </p:cNvPr>
          <p:cNvPicPr>
            <a:picLocks noChangeAspect="1"/>
          </p:cNvPicPr>
          <p:nvPr/>
        </p:nvPicPr>
        <p:blipFill rotWithShape="1">
          <a:blip r:embed="rId3"/>
          <a:srcRect r="7829" b="16701"/>
          <a:stretch/>
        </p:blipFill>
        <p:spPr>
          <a:xfrm>
            <a:off x="6336000" y="3329759"/>
            <a:ext cx="5855997" cy="3528242"/>
          </a:xfrm>
          <a:prstGeom prst="rect">
            <a:avLst/>
          </a:prstGeom>
        </p:spPr>
      </p:pic>
      <p:sp>
        <p:nvSpPr>
          <p:cNvPr id="7" name="Rectangle 6">
            <a:extLst>
              <a:ext uri="{FF2B5EF4-FFF2-40B4-BE49-F238E27FC236}">
                <a16:creationId xmlns:a16="http://schemas.microsoft.com/office/drawing/2014/main" id="{058121CE-0F07-7845-B2EB-7CD54F8EDB81}"/>
              </a:ext>
            </a:extLst>
          </p:cNvPr>
          <p:cNvSpPr/>
          <p:nvPr/>
        </p:nvSpPr>
        <p:spPr>
          <a:xfrm>
            <a:off x="3391798" y="2913352"/>
            <a:ext cx="5408401" cy="1600438"/>
          </a:xfrm>
          <a:prstGeom prst="rect">
            <a:avLst/>
          </a:prstGeom>
        </p:spPr>
        <p:txBody>
          <a:bodyPr wrap="square">
            <a:spAutoFit/>
          </a:bodyPr>
          <a:lstStyle/>
          <a:p>
            <a:pPr algn="ctr"/>
            <a:r>
              <a:rPr lang="fr-FR" sz="1400" dirty="0">
                <a:solidFill>
                  <a:schemeClr val="tx1">
                    <a:lumMod val="50000"/>
                    <a:lumOff val="50000"/>
                  </a:schemeClr>
                </a:solidFill>
                <a:latin typeface="Arial" panose="020B0604020202020204" pitchFamily="34" charset="0"/>
                <a:cs typeface="Arial" panose="020B0604020202020204" pitchFamily="34" charset="0"/>
              </a:rPr>
              <a:t>Parc d’Activité du Pré de la Dame Jeanne, B.P. 5</a:t>
            </a:r>
            <a:br>
              <a:rPr lang="fr-FR" sz="1400" dirty="0">
                <a:solidFill>
                  <a:schemeClr val="tx1">
                    <a:lumMod val="50000"/>
                    <a:lumOff val="50000"/>
                  </a:schemeClr>
                </a:solidFill>
                <a:latin typeface="Arial" panose="020B0604020202020204" pitchFamily="34" charset="0"/>
                <a:cs typeface="Arial" panose="020B0604020202020204" pitchFamily="34" charset="0"/>
              </a:rPr>
            </a:br>
            <a:r>
              <a:rPr lang="fr-FR" sz="1400" dirty="0">
                <a:solidFill>
                  <a:schemeClr val="tx1">
                    <a:lumMod val="50000"/>
                    <a:lumOff val="50000"/>
                  </a:schemeClr>
                </a:solidFill>
                <a:latin typeface="Arial" panose="020B0604020202020204" pitchFamily="34" charset="0"/>
                <a:cs typeface="Arial" panose="020B0604020202020204" pitchFamily="34" charset="0"/>
              </a:rPr>
              <a:t>60128 Plailly</a:t>
            </a:r>
            <a:br>
              <a:rPr lang="fr-FR" sz="1400" dirty="0">
                <a:solidFill>
                  <a:schemeClr val="tx1">
                    <a:lumMod val="50000"/>
                    <a:lumOff val="50000"/>
                  </a:schemeClr>
                </a:solidFill>
                <a:latin typeface="Arial" panose="020B0604020202020204" pitchFamily="34" charset="0"/>
                <a:cs typeface="Arial" panose="020B0604020202020204" pitchFamily="34" charset="0"/>
              </a:rPr>
            </a:br>
            <a:r>
              <a:rPr lang="fr-FR" sz="1400" dirty="0">
                <a:solidFill>
                  <a:schemeClr val="tx1">
                    <a:lumMod val="50000"/>
                    <a:lumOff val="50000"/>
                  </a:schemeClr>
                </a:solidFill>
                <a:latin typeface="Arial" panose="020B0604020202020204" pitchFamily="34" charset="0"/>
                <a:cs typeface="Arial" panose="020B0604020202020204" pitchFamily="34" charset="0"/>
              </a:rPr>
              <a:t>France</a:t>
            </a:r>
          </a:p>
          <a:p>
            <a:pPr algn="ctr"/>
            <a:endParaRPr lang="fr-FR" sz="1400" dirty="0">
              <a:solidFill>
                <a:srgbClr val="000000"/>
              </a:solidFill>
              <a:latin typeface="Arial" panose="020B0604020202020204" pitchFamily="34" charset="0"/>
              <a:cs typeface="Arial" panose="020B0604020202020204" pitchFamily="34" charset="0"/>
            </a:endParaRPr>
          </a:p>
          <a:p>
            <a:pPr algn="ctr"/>
            <a:r>
              <a:rPr lang="fr-FR" sz="1400" dirty="0">
                <a:solidFill>
                  <a:schemeClr val="tx1">
                    <a:lumMod val="50000"/>
                    <a:lumOff val="50000"/>
                  </a:schemeClr>
                </a:solidFill>
                <a:latin typeface="Arial" panose="020B0604020202020204" pitchFamily="34" charset="0"/>
                <a:cs typeface="Arial" panose="020B0604020202020204" pitchFamily="34" charset="0"/>
              </a:rPr>
              <a:t>Tel: +33 (0) 3 44 99 00 70</a:t>
            </a:r>
            <a:br>
              <a:rPr lang="fr-FR" sz="1400" dirty="0">
                <a:solidFill>
                  <a:schemeClr val="tx1">
                    <a:lumMod val="50000"/>
                    <a:lumOff val="50000"/>
                  </a:schemeClr>
                </a:solidFill>
                <a:latin typeface="Arial" panose="020B0604020202020204" pitchFamily="34" charset="0"/>
                <a:cs typeface="Arial" panose="020B0604020202020204" pitchFamily="34" charset="0"/>
              </a:rPr>
            </a:br>
            <a:r>
              <a:rPr lang="fr-FR" sz="1400" dirty="0">
                <a:solidFill>
                  <a:schemeClr val="tx1">
                    <a:lumMod val="50000"/>
                    <a:lumOff val="50000"/>
                  </a:schemeClr>
                </a:solidFill>
                <a:latin typeface="Arial" panose="020B0604020202020204" pitchFamily="34" charset="0"/>
                <a:cs typeface="Arial" panose="020B0604020202020204" pitchFamily="34" charset="0"/>
              </a:rPr>
              <a:t>Email: </a:t>
            </a:r>
            <a:r>
              <a:rPr lang="fr-FR" sz="1400" dirty="0" err="1">
                <a:solidFill>
                  <a:schemeClr val="tx1">
                    <a:lumMod val="50000"/>
                    <a:lumOff val="50000"/>
                  </a:schemeClr>
                </a:solidFill>
                <a:latin typeface="Arial" panose="020B0604020202020204" pitchFamily="34" charset="0"/>
                <a:cs typeface="Arial" panose="020B0604020202020204" pitchFamily="34" charset="0"/>
              </a:rPr>
              <a:t>info@nexo.fr</a:t>
            </a:r>
            <a:endParaRPr lang="fr-FR" sz="1400" dirty="0">
              <a:solidFill>
                <a:schemeClr val="tx1">
                  <a:lumMod val="50000"/>
                  <a:lumOff val="50000"/>
                </a:schemeClr>
              </a:solidFill>
              <a:latin typeface="Arial" panose="020B0604020202020204" pitchFamily="34" charset="0"/>
              <a:cs typeface="Arial" panose="020B0604020202020204" pitchFamily="34" charset="0"/>
            </a:endParaRPr>
          </a:p>
          <a:p>
            <a:r>
              <a:rPr lang="en" sz="1400" dirty="0">
                <a:solidFill>
                  <a:srgbClr val="000000"/>
                </a:solidFill>
                <a:latin typeface="Arial" panose="020B0604020202020204" pitchFamily="34" charset="0"/>
                <a:cs typeface="Arial" panose="020B0604020202020204" pitchFamily="34" charset="0"/>
              </a:rPr>
              <a:t> </a:t>
            </a:r>
            <a:endParaRPr lang="fr-FR" sz="14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39E74F8-F527-5341-8C4C-2C9D6670EFB8}"/>
              </a:ext>
            </a:extLst>
          </p:cNvPr>
          <p:cNvSpPr/>
          <p:nvPr/>
        </p:nvSpPr>
        <p:spPr>
          <a:xfrm>
            <a:off x="3391799" y="4513790"/>
            <a:ext cx="5408401" cy="523220"/>
          </a:xfrm>
          <a:prstGeom prst="rect">
            <a:avLst/>
          </a:prstGeom>
        </p:spPr>
        <p:txBody>
          <a:bodyPr wrap="square">
            <a:spAutoFit/>
          </a:bodyPr>
          <a:lstStyle/>
          <a:p>
            <a:pPr algn="ctr"/>
            <a:r>
              <a:rPr lang="fr-FR" sz="1400" b="1" dirty="0" err="1">
                <a:solidFill>
                  <a:schemeClr val="tx1">
                    <a:lumMod val="50000"/>
                    <a:lumOff val="50000"/>
                  </a:schemeClr>
                </a:solidFill>
                <a:latin typeface="Arial" panose="020B0604020202020204" pitchFamily="34" charset="0"/>
                <a:cs typeface="Arial" panose="020B0604020202020204" pitchFamily="34" charset="0"/>
              </a:rPr>
              <a:t>nexo-sa.com</a:t>
            </a:r>
            <a:endParaRPr lang="fr-FR" sz="1400" b="1" dirty="0">
              <a:solidFill>
                <a:schemeClr val="tx1">
                  <a:lumMod val="50000"/>
                  <a:lumOff val="50000"/>
                </a:schemeClr>
              </a:solidFill>
              <a:latin typeface="Arial" panose="020B0604020202020204" pitchFamily="34" charset="0"/>
              <a:cs typeface="Arial" panose="020B0604020202020204" pitchFamily="34" charset="0"/>
            </a:endParaRPr>
          </a:p>
          <a:p>
            <a:r>
              <a:rPr lang="en" sz="1400" dirty="0">
                <a:solidFill>
                  <a:srgbClr val="000000"/>
                </a:solidFill>
                <a:latin typeface="Arial" panose="020B0604020202020204" pitchFamily="34" charset="0"/>
                <a:cs typeface="Arial" panose="020B0604020202020204" pitchFamily="34" charset="0"/>
              </a:rPr>
              <a:t> </a:t>
            </a:r>
            <a:endParaRPr lang="fr-F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36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8D94BF-0B56-3346-BC94-C087EA153FCD}"/>
              </a:ext>
            </a:extLst>
          </p:cNvPr>
          <p:cNvSpPr txBox="1">
            <a:spLocks/>
          </p:cNvSpPr>
          <p:nvPr/>
        </p:nvSpPr>
        <p:spPr>
          <a:xfrm>
            <a:off x="167268" y="1306931"/>
            <a:ext cx="11857462" cy="14379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000" b="1" dirty="0" err="1">
                <a:latin typeface="HelveticaNeue-LightCond" pitchFamily="50" charset="0"/>
                <a:ea typeface="Helvetica Neue" panose="02000403000000020004" pitchFamily="2" charset="0"/>
                <a:cs typeface="Arial" panose="020B0604020202020204" pitchFamily="34" charset="0"/>
              </a:rPr>
              <a:t>Procédés</a:t>
            </a:r>
            <a:r>
              <a:rPr lang="en-GB" sz="5000" b="1" dirty="0">
                <a:latin typeface="HelveticaNeue-LightCond" pitchFamily="50" charset="0"/>
                <a:ea typeface="Helvetica Neue" panose="02000403000000020004" pitchFamily="2" charset="0"/>
                <a:cs typeface="Arial" panose="020B0604020202020204" pitchFamily="34" charset="0"/>
              </a:rPr>
              <a:t> de fabrication </a:t>
            </a:r>
            <a:r>
              <a:rPr lang="en-GB" sz="5000" b="1" dirty="0" err="1">
                <a:latin typeface="HelveticaNeue-LightCond" pitchFamily="50" charset="0"/>
                <a:ea typeface="Helvetica Neue" panose="02000403000000020004" pitchFamily="2" charset="0"/>
                <a:cs typeface="Arial" panose="020B0604020202020204" pitchFamily="34" charset="0"/>
              </a:rPr>
              <a:t>avancés</a:t>
            </a:r>
            <a:endParaRPr lang="en-GB" sz="5000" b="1" dirty="0">
              <a:latin typeface="HelveticaNeue-LightCond" pitchFamily="50" charset="0"/>
              <a:ea typeface="Helvetica Neue" panose="02000403000000020004" pitchFamily="2" charset="0"/>
              <a:cs typeface="Arial" panose="020B0604020202020204" pitchFamily="34" charset="0"/>
            </a:endParaRPr>
          </a:p>
        </p:txBody>
      </p:sp>
      <p:sp>
        <p:nvSpPr>
          <p:cNvPr id="2" name="Rectangle 1">
            <a:extLst>
              <a:ext uri="{FF2B5EF4-FFF2-40B4-BE49-F238E27FC236}">
                <a16:creationId xmlns:a16="http://schemas.microsoft.com/office/drawing/2014/main" id="{1A7A7326-F850-A641-845B-0FBF2CC5461A}"/>
              </a:ext>
            </a:extLst>
          </p:cNvPr>
          <p:cNvSpPr/>
          <p:nvPr/>
        </p:nvSpPr>
        <p:spPr>
          <a:xfrm>
            <a:off x="397725" y="4647802"/>
            <a:ext cx="11396546" cy="923330"/>
          </a:xfrm>
          <a:prstGeom prst="rect">
            <a:avLst/>
          </a:prstGeom>
        </p:spPr>
        <p:txBody>
          <a:bodyPr wrap="square">
            <a:spAutoFit/>
          </a:bodyPr>
          <a:lstStyle/>
          <a:p>
            <a:pPr algn="ctr"/>
            <a:r>
              <a:rPr lang="fr-FR" dirty="0">
                <a:solidFill>
                  <a:srgbClr val="000000"/>
                </a:solidFill>
                <a:latin typeface="HelveticaNeue-LightCond" pitchFamily="50" charset="0"/>
                <a:cs typeface="Arial" panose="020B0604020202020204" pitchFamily="34" charset="0"/>
              </a:rPr>
              <a:t>Chacune des enceintes NEXO est conçue et fabriquée en France. Depuis 2007, le siège de la société est situé dans des locaux modernes construits à cet effet, à seulement 30 km au nord de Paris et à proximité de l'aéroport international Charles de Gaulle. NEXO possède également une usine de fabrication à Saint-Pierre-de-</a:t>
            </a:r>
            <a:r>
              <a:rPr lang="fr-FR" dirty="0" err="1">
                <a:solidFill>
                  <a:srgbClr val="000000"/>
                </a:solidFill>
                <a:latin typeface="HelveticaNeue-LightCond" pitchFamily="50" charset="0"/>
                <a:cs typeface="Arial" panose="020B0604020202020204" pitchFamily="34" charset="0"/>
              </a:rPr>
              <a:t>Côle</a:t>
            </a:r>
            <a:r>
              <a:rPr lang="fr-FR" dirty="0">
                <a:solidFill>
                  <a:srgbClr val="000000"/>
                </a:solidFill>
                <a:latin typeface="HelveticaNeue-LightCond" pitchFamily="50" charset="0"/>
                <a:cs typeface="Arial" panose="020B0604020202020204" pitchFamily="34" charset="0"/>
              </a:rPr>
              <a:t>.</a:t>
            </a:r>
            <a:endParaRPr lang="fr-FR" dirty="0">
              <a:latin typeface="HelveticaNeue-LightCond" pitchFamily="50" charset="0"/>
              <a:cs typeface="Arial" panose="020B0604020202020204" pitchFamily="34" charset="0"/>
            </a:endParaRPr>
          </a:p>
        </p:txBody>
      </p:sp>
      <p:sp>
        <p:nvSpPr>
          <p:cNvPr id="3" name="Rectangle 2">
            <a:extLst>
              <a:ext uri="{FF2B5EF4-FFF2-40B4-BE49-F238E27FC236}">
                <a16:creationId xmlns:a16="http://schemas.microsoft.com/office/drawing/2014/main" id="{C70248A8-C105-C242-A1E1-7ABD521D2DA9}"/>
              </a:ext>
            </a:extLst>
          </p:cNvPr>
          <p:cNvSpPr/>
          <p:nvPr/>
        </p:nvSpPr>
        <p:spPr>
          <a:xfrm>
            <a:off x="4482415" y="5972213"/>
            <a:ext cx="3227165" cy="584775"/>
          </a:xfrm>
          <a:prstGeom prst="rect">
            <a:avLst/>
          </a:prstGeom>
        </p:spPr>
        <p:txBody>
          <a:bodyPr wrap="none">
            <a:spAutoFit/>
          </a:bodyPr>
          <a:lstStyle/>
          <a:p>
            <a:pPr algn="ctr"/>
            <a:r>
              <a:rPr lang="fr-FR" sz="1600" dirty="0">
                <a:solidFill>
                  <a:srgbClr val="3A57A7"/>
                </a:solidFill>
                <a:latin typeface="Arial" panose="020B0604020202020204" pitchFamily="34" charset="0"/>
                <a:cs typeface="Arial" panose="020B0604020202020204" pitchFamily="34" charset="0"/>
              </a:rPr>
              <a:t>2 lignes de production optimisées</a:t>
            </a:r>
          </a:p>
          <a:p>
            <a:pPr algn="ctr"/>
            <a:r>
              <a:rPr lang="fr-FR" sz="1600" dirty="0">
                <a:latin typeface="Arial" panose="020B0604020202020204" pitchFamily="34" charset="0"/>
                <a:cs typeface="Arial" panose="020B0604020202020204" pitchFamily="34" charset="0"/>
              </a:rPr>
              <a:t>5000 </a:t>
            </a:r>
            <a:r>
              <a:rPr lang="fr-FR" sz="1600" dirty="0" err="1">
                <a:latin typeface="Arial" panose="020B0604020202020204" pitchFamily="34" charset="0"/>
                <a:cs typeface="Arial" panose="020B0604020202020204" pitchFamily="34" charset="0"/>
              </a:rPr>
              <a:t>Sq</a:t>
            </a:r>
            <a:r>
              <a:rPr lang="fr-FR" sz="1600" dirty="0">
                <a:latin typeface="Arial" panose="020B0604020202020204" pitchFamily="34" charset="0"/>
                <a:cs typeface="Arial" panose="020B0604020202020204" pitchFamily="34" charset="0"/>
              </a:rPr>
              <a:t> m/chacune</a:t>
            </a:r>
          </a:p>
        </p:txBody>
      </p:sp>
      <p:sp>
        <p:nvSpPr>
          <p:cNvPr id="9" name="Rectangle 8">
            <a:extLst>
              <a:ext uri="{FF2B5EF4-FFF2-40B4-BE49-F238E27FC236}">
                <a16:creationId xmlns:a16="http://schemas.microsoft.com/office/drawing/2014/main" id="{B5E10E29-3533-D045-AE7B-CF696B0AB26A}"/>
              </a:ext>
            </a:extLst>
          </p:cNvPr>
          <p:cNvSpPr/>
          <p:nvPr/>
        </p:nvSpPr>
        <p:spPr>
          <a:xfrm>
            <a:off x="944533" y="5972213"/>
            <a:ext cx="2307043" cy="830997"/>
          </a:xfrm>
          <a:prstGeom prst="rect">
            <a:avLst/>
          </a:prstGeom>
        </p:spPr>
        <p:txBody>
          <a:bodyPr wrap="none">
            <a:spAutoFit/>
          </a:bodyPr>
          <a:lstStyle/>
          <a:p>
            <a:pPr algn="ctr"/>
            <a:r>
              <a:rPr lang="fr-FR" sz="1600" dirty="0">
                <a:solidFill>
                  <a:srgbClr val="3A57A7"/>
                </a:solidFill>
                <a:latin typeface="Arial" panose="020B0604020202020204" pitchFamily="34" charset="0"/>
                <a:cs typeface="Arial" panose="020B0604020202020204" pitchFamily="34" charset="0"/>
              </a:rPr>
              <a:t>Usine de fabrication</a:t>
            </a:r>
          </a:p>
          <a:p>
            <a:pPr algn="ctr"/>
            <a:r>
              <a:rPr lang="fr-FR" sz="1600" dirty="0">
                <a:latin typeface="Arial" panose="020B0604020202020204" pitchFamily="34" charset="0"/>
                <a:cs typeface="Arial" panose="020B0604020202020204" pitchFamily="34" charset="0"/>
              </a:rPr>
              <a:t>Hautement automatisé </a:t>
            </a:r>
          </a:p>
          <a:p>
            <a:pPr algn="ctr"/>
            <a:endParaRPr lang="fr-FR" sz="16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D2D8159-1C85-7C4D-9E26-E30F06008071}"/>
              </a:ext>
            </a:extLst>
          </p:cNvPr>
          <p:cNvSpPr/>
          <p:nvPr/>
        </p:nvSpPr>
        <p:spPr>
          <a:xfrm>
            <a:off x="8366269" y="5972213"/>
            <a:ext cx="3122341" cy="584775"/>
          </a:xfrm>
          <a:prstGeom prst="rect">
            <a:avLst/>
          </a:prstGeom>
        </p:spPr>
        <p:txBody>
          <a:bodyPr wrap="square">
            <a:spAutoFit/>
          </a:bodyPr>
          <a:lstStyle/>
          <a:p>
            <a:pPr algn="ctr"/>
            <a:r>
              <a:rPr lang="fr-FR" sz="1600" dirty="0">
                <a:solidFill>
                  <a:srgbClr val="3A57A7"/>
                </a:solidFill>
                <a:latin typeface="Arial" panose="020B0604020202020204" pitchFamily="34" charset="0"/>
                <a:cs typeface="Arial" panose="020B0604020202020204" pitchFamily="34" charset="0"/>
              </a:rPr>
              <a:t>Processus rigoureux / </a:t>
            </a:r>
          </a:p>
          <a:p>
            <a:pPr algn="ctr"/>
            <a:r>
              <a:rPr lang="fr-FR" sz="1600" dirty="0">
                <a:latin typeface="Arial" panose="020B0604020202020204" pitchFamily="34" charset="0"/>
                <a:cs typeface="Arial" panose="020B0604020202020204" pitchFamily="34" charset="0"/>
              </a:rPr>
              <a:t>Système de gestion de la qualité</a:t>
            </a:r>
          </a:p>
        </p:txBody>
      </p:sp>
      <p:pic>
        <p:nvPicPr>
          <p:cNvPr id="7" name="Image 6">
            <a:extLst>
              <a:ext uri="{FF2B5EF4-FFF2-40B4-BE49-F238E27FC236}">
                <a16:creationId xmlns:a16="http://schemas.microsoft.com/office/drawing/2014/main" id="{9910A70C-B54E-834C-9551-8E096E7FB528}"/>
              </a:ext>
            </a:extLst>
          </p:cNvPr>
          <p:cNvPicPr>
            <a:picLocks noChangeAspect="1"/>
          </p:cNvPicPr>
          <p:nvPr/>
        </p:nvPicPr>
        <p:blipFill>
          <a:blip r:embed="rId2"/>
          <a:stretch>
            <a:fillRect/>
          </a:stretch>
        </p:blipFill>
        <p:spPr>
          <a:xfrm>
            <a:off x="608391" y="2143355"/>
            <a:ext cx="10975215" cy="2571289"/>
          </a:xfrm>
          <a:prstGeom prst="rect">
            <a:avLst/>
          </a:prstGeom>
        </p:spPr>
      </p:pic>
      <p:sp>
        <p:nvSpPr>
          <p:cNvPr id="12" name="Title 1">
            <a:extLst>
              <a:ext uri="{FF2B5EF4-FFF2-40B4-BE49-F238E27FC236}">
                <a16:creationId xmlns:a16="http://schemas.microsoft.com/office/drawing/2014/main" id="{EB641697-BDF1-474E-A43F-8A4E81235626}"/>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endParaRPr>
          </a:p>
        </p:txBody>
      </p:sp>
    </p:spTree>
    <p:extLst>
      <p:ext uri="{BB962C8B-B14F-4D97-AF65-F5344CB8AC3E}">
        <p14:creationId xmlns:p14="http://schemas.microsoft.com/office/powerpoint/2010/main" val="3368083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1000"/>
                                        <p:tgtEl>
                                          <p:spTgt spid="7"/>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8D94BF-0B56-3346-BC94-C087EA153FCD}"/>
              </a:ext>
            </a:extLst>
          </p:cNvPr>
          <p:cNvSpPr txBox="1">
            <a:spLocks/>
          </p:cNvSpPr>
          <p:nvPr/>
        </p:nvSpPr>
        <p:spPr>
          <a:xfrm>
            <a:off x="847494" y="954605"/>
            <a:ext cx="10534186"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000" b="1" dirty="0">
                <a:latin typeface="HelveticaNeue-LightCond" pitchFamily="50" charset="0"/>
                <a:ea typeface="Helvetica Neue" panose="02000403000000020004" pitchFamily="2" charset="0"/>
                <a:cs typeface="Arial" panose="020B0604020202020204" pitchFamily="34" charset="0"/>
              </a:rPr>
              <a:t>Des installations modernes construites sur mesure</a:t>
            </a:r>
          </a:p>
        </p:txBody>
      </p:sp>
      <p:pic>
        <p:nvPicPr>
          <p:cNvPr id="3" name="Image 2">
            <a:extLst>
              <a:ext uri="{FF2B5EF4-FFF2-40B4-BE49-F238E27FC236}">
                <a16:creationId xmlns:a16="http://schemas.microsoft.com/office/drawing/2014/main" id="{004F97D5-FC68-6D45-B58A-9E831D54B5C3}"/>
              </a:ext>
            </a:extLst>
          </p:cNvPr>
          <p:cNvPicPr>
            <a:picLocks noChangeAspect="1"/>
          </p:cNvPicPr>
          <p:nvPr/>
        </p:nvPicPr>
        <p:blipFill>
          <a:blip r:embed="rId2"/>
          <a:stretch>
            <a:fillRect/>
          </a:stretch>
        </p:blipFill>
        <p:spPr>
          <a:xfrm>
            <a:off x="648757" y="2274020"/>
            <a:ext cx="10894485" cy="2309959"/>
          </a:xfrm>
          <a:prstGeom prst="rect">
            <a:avLst/>
          </a:prstGeom>
        </p:spPr>
      </p:pic>
      <p:sp>
        <p:nvSpPr>
          <p:cNvPr id="5" name="Rectangle 4">
            <a:extLst>
              <a:ext uri="{FF2B5EF4-FFF2-40B4-BE49-F238E27FC236}">
                <a16:creationId xmlns:a16="http://schemas.microsoft.com/office/drawing/2014/main" id="{42173182-0F76-7C47-AFF5-A6E59F2DD7E8}"/>
              </a:ext>
            </a:extLst>
          </p:cNvPr>
          <p:cNvSpPr/>
          <p:nvPr/>
        </p:nvSpPr>
        <p:spPr>
          <a:xfrm>
            <a:off x="833275" y="5902877"/>
            <a:ext cx="2567177" cy="584775"/>
          </a:xfrm>
          <a:prstGeom prst="rect">
            <a:avLst/>
          </a:prstGeom>
        </p:spPr>
        <p:txBody>
          <a:bodyPr wrap="none">
            <a:spAutoFit/>
          </a:bodyPr>
          <a:lstStyle/>
          <a:p>
            <a:pPr algn="ctr"/>
            <a:r>
              <a:rPr lang="fr-FR" sz="1600" dirty="0">
                <a:latin typeface="HelveticaNeue-LightCond" pitchFamily="50" charset="0"/>
                <a:cs typeface="Arial" panose="020B0604020202020204" pitchFamily="34" charset="0"/>
              </a:rPr>
              <a:t>Centre de R&amp;D : 2000m2 dédiés</a:t>
            </a:r>
          </a:p>
          <a:p>
            <a:pPr algn="ctr"/>
            <a:r>
              <a:rPr lang="fr-FR" sz="1600" dirty="0">
                <a:latin typeface="HelveticaNeue-LightCond" pitchFamily="50" charset="0"/>
                <a:cs typeface="Arial" panose="020B0604020202020204" pitchFamily="34" charset="0"/>
              </a:rPr>
              <a:t>À l’installations de pointe</a:t>
            </a:r>
            <a:r>
              <a:rPr lang="pt" sz="1600" dirty="0">
                <a:latin typeface="HelveticaNeue-LightCond" pitchFamily="50" charset="0"/>
                <a:cs typeface="Arial" panose="020B0604020202020204" pitchFamily="34" charset="0"/>
              </a:rPr>
              <a:t> </a:t>
            </a:r>
            <a:endParaRPr lang="fr-FR" sz="1600" dirty="0">
              <a:latin typeface="HelveticaNeue-LightCond" pitchFamily="50" charset="0"/>
              <a:cs typeface="Arial" panose="020B0604020202020204" pitchFamily="34" charset="0"/>
            </a:endParaRPr>
          </a:p>
        </p:txBody>
      </p:sp>
      <p:sp>
        <p:nvSpPr>
          <p:cNvPr id="7" name="Rectangle 6">
            <a:extLst>
              <a:ext uri="{FF2B5EF4-FFF2-40B4-BE49-F238E27FC236}">
                <a16:creationId xmlns:a16="http://schemas.microsoft.com/office/drawing/2014/main" id="{EF10A82F-0D28-0C40-9D0F-507698E4317A}"/>
              </a:ext>
            </a:extLst>
          </p:cNvPr>
          <p:cNvSpPr/>
          <p:nvPr/>
        </p:nvSpPr>
        <p:spPr>
          <a:xfrm>
            <a:off x="1359946" y="4583979"/>
            <a:ext cx="9472106" cy="923330"/>
          </a:xfrm>
          <a:prstGeom prst="rect">
            <a:avLst/>
          </a:prstGeom>
        </p:spPr>
        <p:txBody>
          <a:bodyPr wrap="square">
            <a:spAutoFit/>
          </a:bodyPr>
          <a:lstStyle/>
          <a:p>
            <a:pPr algn="ctr"/>
            <a:r>
              <a:rPr lang="fr-FR" dirty="0">
                <a:solidFill>
                  <a:srgbClr val="000000"/>
                </a:solidFill>
                <a:latin typeface="HelveticaNeue-LightCond" pitchFamily="50" charset="0"/>
                <a:cs typeface="Arial" panose="020B0604020202020204" pitchFamily="34" charset="0"/>
              </a:rPr>
              <a:t>Chaque nouveau système commence par des simulations informatiques sophistiquées, exécutées par des logiciels propriétaires spécialisés. L'ensemble de la chaîne de signaux électroacoustiques est entièrement modélisé et les performances du produit sont rigoureusement évaluées afin de maximiser les performances du système.</a:t>
            </a:r>
            <a:endParaRPr lang="fr-FR" dirty="0">
              <a:latin typeface="HelveticaNeue-LightCond" pitchFamily="50" charset="0"/>
              <a:cs typeface="Arial" panose="020B0604020202020204" pitchFamily="34" charset="0"/>
            </a:endParaRPr>
          </a:p>
        </p:txBody>
      </p:sp>
      <p:sp>
        <p:nvSpPr>
          <p:cNvPr id="8" name="Rectangle 7">
            <a:extLst>
              <a:ext uri="{FF2B5EF4-FFF2-40B4-BE49-F238E27FC236}">
                <a16:creationId xmlns:a16="http://schemas.microsoft.com/office/drawing/2014/main" id="{A2E1A50F-CC2D-0A4E-9C7F-E244B47FF3EF}"/>
              </a:ext>
            </a:extLst>
          </p:cNvPr>
          <p:cNvSpPr/>
          <p:nvPr/>
        </p:nvSpPr>
        <p:spPr>
          <a:xfrm>
            <a:off x="4254996" y="5779765"/>
            <a:ext cx="3719182" cy="830997"/>
          </a:xfrm>
          <a:prstGeom prst="rect">
            <a:avLst/>
          </a:prstGeom>
        </p:spPr>
        <p:txBody>
          <a:bodyPr wrap="square">
            <a:spAutoFit/>
          </a:bodyPr>
          <a:lstStyle/>
          <a:p>
            <a:pPr algn="ctr"/>
            <a:r>
              <a:rPr lang="fr-FR" sz="1600" dirty="0">
                <a:latin typeface="HelveticaNeue-LightCond" pitchFamily="50" charset="0"/>
                <a:cs typeface="Arial" panose="020B0604020202020204" pitchFamily="34" charset="0"/>
              </a:rPr>
              <a:t>Chambre anéchoïque : 12m x 8m x 6.5m, </a:t>
            </a:r>
          </a:p>
          <a:p>
            <a:pPr algn="ctr"/>
            <a:r>
              <a:rPr lang="fr-FR" sz="1600" dirty="0">
                <a:latin typeface="HelveticaNeue-LightCond" pitchFamily="50" charset="0"/>
                <a:cs typeface="Arial" panose="020B0604020202020204" pitchFamily="34" charset="0"/>
              </a:rPr>
              <a:t>cette chambre permet à l'équipe R&amp;D de mesurer jusqu'à 28Hz.</a:t>
            </a:r>
          </a:p>
        </p:txBody>
      </p:sp>
      <p:sp>
        <p:nvSpPr>
          <p:cNvPr id="9" name="Rectangle 8">
            <a:extLst>
              <a:ext uri="{FF2B5EF4-FFF2-40B4-BE49-F238E27FC236}">
                <a16:creationId xmlns:a16="http://schemas.microsoft.com/office/drawing/2014/main" id="{04428AA9-98C2-8843-A290-5D1D083027C1}"/>
              </a:ext>
            </a:extLst>
          </p:cNvPr>
          <p:cNvSpPr/>
          <p:nvPr/>
        </p:nvSpPr>
        <p:spPr>
          <a:xfrm>
            <a:off x="8859796" y="5806628"/>
            <a:ext cx="2521884" cy="584775"/>
          </a:xfrm>
          <a:prstGeom prst="rect">
            <a:avLst/>
          </a:prstGeom>
        </p:spPr>
        <p:txBody>
          <a:bodyPr wrap="square">
            <a:spAutoFit/>
          </a:bodyPr>
          <a:lstStyle/>
          <a:p>
            <a:pPr algn="ctr">
              <a:buClr>
                <a:srgbClr val="4968AB"/>
              </a:buClr>
              <a:buSzPct val="129000"/>
            </a:pPr>
            <a:r>
              <a:rPr lang="fr-FR" sz="1600" dirty="0">
                <a:latin typeface="HelveticaNeue-LightCond" pitchFamily="50" charset="0"/>
                <a:ea typeface="Pacifico" panose="02000000000000000000" pitchFamily="2" charset="0"/>
                <a:cs typeface="Arial" panose="020B0604020202020204" pitchFamily="34" charset="0"/>
              </a:rPr>
              <a:t>Des ingénieurs passionnés, rigoureux et de haut niveau</a:t>
            </a:r>
          </a:p>
        </p:txBody>
      </p:sp>
      <p:sp>
        <p:nvSpPr>
          <p:cNvPr id="10" name="Title 1">
            <a:extLst>
              <a:ext uri="{FF2B5EF4-FFF2-40B4-BE49-F238E27FC236}">
                <a16:creationId xmlns:a16="http://schemas.microsoft.com/office/drawing/2014/main" id="{2001D4D6-187B-4047-8AB6-EBD4242F370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HelveticaNeue-LightCond" pitchFamily="50"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HelveticaNeue-LightCond" pitchFamily="50" charset="0"/>
              <a:ea typeface="Helvetica Neue" panose="02000403000000020004" pitchFamily="2" charset="0"/>
              <a:cs typeface="Arial" panose="020B0604020202020204" pitchFamily="34" charset="0"/>
            </a:endParaRPr>
          </a:p>
        </p:txBody>
      </p:sp>
    </p:spTree>
    <p:extLst>
      <p:ext uri="{BB962C8B-B14F-4D97-AF65-F5344CB8AC3E}">
        <p14:creationId xmlns:p14="http://schemas.microsoft.com/office/powerpoint/2010/main" val="1095830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1000"/>
                                        <p:tgtEl>
                                          <p:spTgt spid="3"/>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8D94BF-0B56-3346-BC94-C087EA153FCD}"/>
              </a:ext>
            </a:extLst>
          </p:cNvPr>
          <p:cNvSpPr txBox="1">
            <a:spLocks/>
          </p:cNvSpPr>
          <p:nvPr/>
        </p:nvSpPr>
        <p:spPr>
          <a:xfrm>
            <a:off x="2364058" y="1254490"/>
            <a:ext cx="7709209"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000" b="1" dirty="0">
                <a:solidFill>
                  <a:srgbClr val="3A57A7"/>
                </a:solidFill>
                <a:latin typeface="HelveticaNeue-LightCond" pitchFamily="50" charset="0"/>
                <a:ea typeface="Helvetica Neue" panose="02000403000000020004" pitchFamily="2" charset="0"/>
                <a:cs typeface="Arial" panose="020B0604020202020204" pitchFamily="34" charset="0"/>
              </a:rPr>
              <a:t>Thinking. </a:t>
            </a:r>
            <a:r>
              <a:rPr lang="en-GB" sz="5000" b="1" dirty="0">
                <a:latin typeface="HelveticaNeue-LightCond" pitchFamily="50" charset="0"/>
                <a:ea typeface="Helvetica Neue" panose="02000403000000020004" pitchFamily="2" charset="0"/>
                <a:cs typeface="Arial" panose="020B0604020202020204" pitchFamily="34" charset="0"/>
              </a:rPr>
              <a:t>Inside the box.</a:t>
            </a:r>
          </a:p>
        </p:txBody>
      </p:sp>
      <p:sp>
        <p:nvSpPr>
          <p:cNvPr id="7" name="Rectangle 6">
            <a:extLst>
              <a:ext uri="{FF2B5EF4-FFF2-40B4-BE49-F238E27FC236}">
                <a16:creationId xmlns:a16="http://schemas.microsoft.com/office/drawing/2014/main" id="{85F10CA8-57DC-E64D-AFF6-D8E2C0C8AB81}"/>
              </a:ext>
            </a:extLst>
          </p:cNvPr>
          <p:cNvSpPr/>
          <p:nvPr/>
        </p:nvSpPr>
        <p:spPr>
          <a:xfrm>
            <a:off x="1102966" y="2043077"/>
            <a:ext cx="10231390" cy="830997"/>
          </a:xfrm>
          <a:prstGeom prst="rect">
            <a:avLst/>
          </a:prstGeom>
        </p:spPr>
        <p:txBody>
          <a:bodyPr wrap="square">
            <a:spAutoFit/>
          </a:bodyPr>
          <a:lstStyle/>
          <a:p>
            <a:pPr algn="ctr"/>
            <a:r>
              <a:rPr lang="fr-FR" sz="1600" dirty="0">
                <a:latin typeface="HelveticaNeue-LightCond" pitchFamily="50" charset="0"/>
                <a:cs typeface="Arial" panose="020B0604020202020204" pitchFamily="34" charset="0"/>
              </a:rPr>
              <a:t>Ce qui distingue NEXO de ses concurrents, c'est son approche innovante et intégrée de la recherche et du développement de haut-parleurs. La mission d'innovation de la société en matière de R&amp;D est reconnue sous la forme de nombreux brevets, dont certains sont inclus ici.</a:t>
            </a:r>
          </a:p>
        </p:txBody>
      </p:sp>
      <p:pic>
        <p:nvPicPr>
          <p:cNvPr id="8" name="Image 7">
            <a:extLst>
              <a:ext uri="{FF2B5EF4-FFF2-40B4-BE49-F238E27FC236}">
                <a16:creationId xmlns:a16="http://schemas.microsoft.com/office/drawing/2014/main" id="{2FCB878D-1845-FF47-A498-D821C61E4C85}"/>
              </a:ext>
            </a:extLst>
          </p:cNvPr>
          <p:cNvPicPr>
            <a:picLocks noChangeAspect="1"/>
          </p:cNvPicPr>
          <p:nvPr/>
        </p:nvPicPr>
        <p:blipFill>
          <a:blip r:embed="rId2"/>
          <a:stretch>
            <a:fillRect/>
          </a:stretch>
        </p:blipFill>
        <p:spPr>
          <a:xfrm>
            <a:off x="68131" y="3794629"/>
            <a:ext cx="2602381" cy="2546775"/>
          </a:xfrm>
          <a:prstGeom prst="rect">
            <a:avLst/>
          </a:prstGeom>
        </p:spPr>
      </p:pic>
      <p:pic>
        <p:nvPicPr>
          <p:cNvPr id="10" name="Image 9">
            <a:extLst>
              <a:ext uri="{FF2B5EF4-FFF2-40B4-BE49-F238E27FC236}">
                <a16:creationId xmlns:a16="http://schemas.microsoft.com/office/drawing/2014/main" id="{63EBAC9C-4CF5-6546-A640-76860C8E2FA6}"/>
              </a:ext>
            </a:extLst>
          </p:cNvPr>
          <p:cNvPicPr>
            <a:picLocks noChangeAspect="1"/>
          </p:cNvPicPr>
          <p:nvPr/>
        </p:nvPicPr>
        <p:blipFill>
          <a:blip r:embed="rId3"/>
          <a:stretch>
            <a:fillRect/>
          </a:stretch>
        </p:blipFill>
        <p:spPr>
          <a:xfrm>
            <a:off x="5679330" y="3851933"/>
            <a:ext cx="3568739" cy="2470665"/>
          </a:xfrm>
          <a:prstGeom prst="rect">
            <a:avLst/>
          </a:prstGeom>
        </p:spPr>
      </p:pic>
      <p:cxnSp>
        <p:nvCxnSpPr>
          <p:cNvPr id="14" name="Connecteur droit 13">
            <a:extLst>
              <a:ext uri="{FF2B5EF4-FFF2-40B4-BE49-F238E27FC236}">
                <a16:creationId xmlns:a16="http://schemas.microsoft.com/office/drawing/2014/main" id="{750E4C5B-F0E9-FF43-8117-F5214D8E3799}"/>
              </a:ext>
            </a:extLst>
          </p:cNvPr>
          <p:cNvCxnSpPr/>
          <p:nvPr/>
        </p:nvCxnSpPr>
        <p:spPr>
          <a:xfrm>
            <a:off x="5563951" y="3723204"/>
            <a:ext cx="0" cy="26182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67A981E-C5C8-9240-8896-8335FFBB4E0B}"/>
              </a:ext>
            </a:extLst>
          </p:cNvPr>
          <p:cNvSpPr/>
          <p:nvPr/>
        </p:nvSpPr>
        <p:spPr>
          <a:xfrm>
            <a:off x="1336414" y="3213556"/>
            <a:ext cx="2996645" cy="430887"/>
          </a:xfrm>
          <a:prstGeom prst="rect">
            <a:avLst/>
          </a:prstGeom>
        </p:spPr>
        <p:txBody>
          <a:bodyPr wrap="square">
            <a:spAutoFit/>
          </a:bodyPr>
          <a:lstStyle/>
          <a:p>
            <a:pPr algn="ctr"/>
            <a:r>
              <a:rPr lang="fr-FR" sz="1100" cap="all" dirty="0">
                <a:solidFill>
                  <a:schemeClr val="bg1">
                    <a:lumMod val="50000"/>
                  </a:schemeClr>
                </a:solidFill>
                <a:latin typeface="HelveticaNeue-LightCond" pitchFamily="50" charset="0"/>
                <a:cs typeface="Arial" panose="020B0604020202020204" pitchFamily="34" charset="0"/>
              </a:rPr>
              <a:t>LE GUIDE D'ONDES HYPERBOLIQUE HRW </a:t>
            </a:r>
          </a:p>
          <a:p>
            <a:pPr algn="ctr"/>
            <a:r>
              <a:rPr lang="fr-FR" sz="1100" cap="all" dirty="0">
                <a:solidFill>
                  <a:schemeClr val="bg1">
                    <a:lumMod val="50000"/>
                  </a:schemeClr>
                </a:solidFill>
                <a:latin typeface="HelveticaNeue-LightCond" pitchFamily="50" charset="0"/>
                <a:cs typeface="Arial" panose="020B0604020202020204" pitchFamily="34" charset="0"/>
              </a:rPr>
              <a:t>GUIDE D'ONDES À RÉFLECTEUR</a:t>
            </a:r>
            <a:endParaRPr lang="en" sz="1100" b="0" i="0" cap="all" dirty="0">
              <a:solidFill>
                <a:schemeClr val="bg1">
                  <a:lumMod val="50000"/>
                </a:schemeClr>
              </a:solidFill>
              <a:effectLst/>
              <a:latin typeface="HelveticaNeue-LightCond" pitchFamily="50" charset="0"/>
              <a:cs typeface="Arial" panose="020B0604020202020204" pitchFamily="34" charset="0"/>
            </a:endParaRPr>
          </a:p>
        </p:txBody>
      </p:sp>
      <p:sp>
        <p:nvSpPr>
          <p:cNvPr id="17" name="Rectangle 16">
            <a:extLst>
              <a:ext uri="{FF2B5EF4-FFF2-40B4-BE49-F238E27FC236}">
                <a16:creationId xmlns:a16="http://schemas.microsoft.com/office/drawing/2014/main" id="{CCCCC119-2880-FF4E-BE14-C9F24EB9C672}"/>
              </a:ext>
            </a:extLst>
          </p:cNvPr>
          <p:cNvSpPr/>
          <p:nvPr/>
        </p:nvSpPr>
        <p:spPr>
          <a:xfrm>
            <a:off x="7080525" y="3213556"/>
            <a:ext cx="1556837" cy="430887"/>
          </a:xfrm>
          <a:prstGeom prst="rect">
            <a:avLst/>
          </a:prstGeom>
        </p:spPr>
        <p:txBody>
          <a:bodyPr wrap="none">
            <a:spAutoFit/>
          </a:bodyPr>
          <a:lstStyle/>
          <a:p>
            <a:pPr algn="ctr"/>
            <a:r>
              <a:rPr lang="fr-FR" sz="1100" cap="all" dirty="0">
                <a:solidFill>
                  <a:schemeClr val="bg1">
                    <a:lumMod val="50000"/>
                  </a:schemeClr>
                </a:solidFill>
                <a:latin typeface="HelveticaNeue-LightCond" pitchFamily="50" charset="0"/>
                <a:cs typeface="Arial" panose="020B0604020202020204" pitchFamily="34" charset="0"/>
              </a:rPr>
              <a:t>LE CDD CONFIGURABLE </a:t>
            </a:r>
          </a:p>
          <a:p>
            <a:pPr algn="ctr"/>
            <a:r>
              <a:rPr lang="fr-FR" sz="1100" cap="all" dirty="0">
                <a:solidFill>
                  <a:schemeClr val="bg1">
                    <a:lumMod val="50000"/>
                  </a:schemeClr>
                </a:solidFill>
                <a:latin typeface="HelveticaNeue-LightCond" pitchFamily="50" charset="0"/>
                <a:cs typeface="Arial" panose="020B0604020202020204" pitchFamily="34" charset="0"/>
              </a:rPr>
              <a:t>DISPOSITIF DE DIRECTIVITÉ</a:t>
            </a:r>
          </a:p>
        </p:txBody>
      </p:sp>
      <p:sp>
        <p:nvSpPr>
          <p:cNvPr id="19" name="Rectangle 18">
            <a:extLst>
              <a:ext uri="{FF2B5EF4-FFF2-40B4-BE49-F238E27FC236}">
                <a16:creationId xmlns:a16="http://schemas.microsoft.com/office/drawing/2014/main" id="{CBE48DFE-3FA0-7C4C-A422-FE434FF5D461}"/>
              </a:ext>
            </a:extLst>
          </p:cNvPr>
          <p:cNvSpPr/>
          <p:nvPr/>
        </p:nvSpPr>
        <p:spPr>
          <a:xfrm>
            <a:off x="2726437" y="3820583"/>
            <a:ext cx="2837514" cy="2431435"/>
          </a:xfrm>
          <a:prstGeom prst="rect">
            <a:avLst/>
          </a:prstGeom>
        </p:spPr>
        <p:txBody>
          <a:bodyPr wrap="square">
            <a:spAutoFit/>
          </a:bodyPr>
          <a:lstStyle/>
          <a:p>
            <a:r>
              <a:rPr lang="fr-FR" sz="950" dirty="0">
                <a:solidFill>
                  <a:srgbClr val="000000"/>
                </a:solidFill>
                <a:latin typeface="HelveticaNeue-LightCond" pitchFamily="50" charset="0"/>
                <a:cs typeface="Arial" panose="020B0604020202020204" pitchFamily="34" charset="0"/>
              </a:rPr>
              <a:t>Les enceintes conventionnelles ne peuvent pas être couplées dans la gamme des hautes fréquences si elles ne génèrent pas un front d'onde continu sur la hauteur ou la largeur de l'enceinte. </a:t>
            </a:r>
          </a:p>
          <a:p>
            <a:endParaRPr lang="en" sz="950" dirty="0">
              <a:solidFill>
                <a:srgbClr val="000000"/>
              </a:solidFill>
              <a:latin typeface="HelveticaNeue-LightCond" pitchFamily="50" charset="0"/>
              <a:cs typeface="Arial" panose="020B0604020202020204" pitchFamily="34" charset="0"/>
            </a:endParaRPr>
          </a:p>
          <a:p>
            <a:r>
              <a:rPr lang="fr-FR" sz="950" dirty="0">
                <a:solidFill>
                  <a:srgbClr val="000000"/>
                </a:solidFill>
                <a:latin typeface="HelveticaNeue-LightCond" pitchFamily="50" charset="0"/>
                <a:cs typeface="Arial" panose="020B0604020202020204" pitchFamily="34" charset="0"/>
              </a:rPr>
              <a:t>Le guide d'ondes HRW convertit le front d'onde sphérique généré par un pilote de compression haute fréquence en un front d'onde plat ou convexe au moyen d'un réflecteur acoustique. </a:t>
            </a:r>
          </a:p>
          <a:p>
            <a:endParaRPr lang="en" sz="950" dirty="0">
              <a:solidFill>
                <a:srgbClr val="000000"/>
              </a:solidFill>
              <a:latin typeface="HelveticaNeue-LightCond" pitchFamily="50" charset="0"/>
              <a:cs typeface="Arial" panose="020B0604020202020204" pitchFamily="34" charset="0"/>
            </a:endParaRPr>
          </a:p>
          <a:p>
            <a:r>
              <a:rPr lang="fr-FR" sz="950" dirty="0">
                <a:solidFill>
                  <a:srgbClr val="000000"/>
                </a:solidFill>
                <a:latin typeface="HelveticaNeue-LightCond" pitchFamily="50" charset="0"/>
                <a:cs typeface="Arial" panose="020B0604020202020204" pitchFamily="34" charset="0"/>
              </a:rPr>
              <a:t>Il permet le couplage acoustique des enceintes sans interférence jusqu'à 20 kHz, avec des séquences d'angles inter-armoires allant de 0° à 30° ou plus.</a:t>
            </a:r>
          </a:p>
          <a:p>
            <a:endParaRPr lang="fr-FR" sz="950" dirty="0">
              <a:solidFill>
                <a:srgbClr val="000000"/>
              </a:solidFill>
              <a:latin typeface="HelveticaNeue-LightCond" pitchFamily="50" charset="0"/>
              <a:cs typeface="Arial" panose="020B0604020202020204" pitchFamily="34" charset="0"/>
            </a:endParaRPr>
          </a:p>
          <a:p>
            <a:r>
              <a:rPr lang="fr-FR" sz="950" i="1" dirty="0">
                <a:solidFill>
                  <a:schemeClr val="bg1">
                    <a:lumMod val="65000"/>
                  </a:schemeClr>
                </a:solidFill>
                <a:latin typeface="HelveticaNeue-LightCond" pitchFamily="50" charset="0"/>
                <a:cs typeface="Arial" panose="020B0604020202020204" pitchFamily="34" charset="0"/>
              </a:rPr>
              <a:t>Utilisé dans les armoires de la série GEO M, GEO S1210 et S1230, STM M28 </a:t>
            </a:r>
            <a:r>
              <a:rPr lang="fr-FR" sz="950" i="1" dirty="0">
                <a:solidFill>
                  <a:schemeClr val="bg1"/>
                </a:solidFill>
                <a:latin typeface="HelveticaNeue-LightCond" pitchFamily="50" charset="0"/>
                <a:cs typeface="Arial" panose="020B0604020202020204" pitchFamily="34" charset="0"/>
              </a:rPr>
              <a:t>et </a:t>
            </a:r>
            <a:r>
              <a:rPr lang="fr-FR" sz="950" i="1" dirty="0">
                <a:solidFill>
                  <a:schemeClr val="bg1"/>
                </a:solidFill>
                <a:latin typeface="Arial" panose="020B0604020202020204" pitchFamily="34" charset="0"/>
                <a:cs typeface="Arial" panose="020B0604020202020204" pitchFamily="34" charset="0"/>
              </a:rPr>
              <a:t>M46.</a:t>
            </a:r>
          </a:p>
        </p:txBody>
      </p:sp>
      <p:sp>
        <p:nvSpPr>
          <p:cNvPr id="20" name="Rectangle 19">
            <a:extLst>
              <a:ext uri="{FF2B5EF4-FFF2-40B4-BE49-F238E27FC236}">
                <a16:creationId xmlns:a16="http://schemas.microsoft.com/office/drawing/2014/main" id="{A498EDA9-AA69-4141-A6FB-DAB892ED23FF}"/>
              </a:ext>
            </a:extLst>
          </p:cNvPr>
          <p:cNvSpPr/>
          <p:nvPr/>
        </p:nvSpPr>
        <p:spPr>
          <a:xfrm>
            <a:off x="9252875" y="3820583"/>
            <a:ext cx="2888320" cy="2870016"/>
          </a:xfrm>
          <a:prstGeom prst="rect">
            <a:avLst/>
          </a:prstGeom>
        </p:spPr>
        <p:txBody>
          <a:bodyPr wrap="square">
            <a:spAutoFit/>
          </a:bodyPr>
          <a:lstStyle/>
          <a:p>
            <a:pPr algn="just"/>
            <a:r>
              <a:rPr lang="fr-FR" sz="950" dirty="0">
                <a:latin typeface="HelveticaNeue-LightCond" pitchFamily="50" charset="0"/>
                <a:cs typeface="Arial" panose="020B0604020202020204" pitchFamily="34" charset="0"/>
              </a:rPr>
              <a:t>Les brides CDD sont superposées à un pavillon ou à un guide d'ondes pour modifier ses caractéristiques de dispersion. </a:t>
            </a:r>
          </a:p>
          <a:p>
            <a:pPr algn="just"/>
            <a:r>
              <a:rPr lang="fr-FR" sz="950" dirty="0">
                <a:latin typeface="HelveticaNeue-LightCond" pitchFamily="50" charset="0"/>
                <a:cs typeface="Arial" panose="020B0604020202020204" pitchFamily="34" charset="0"/>
              </a:rPr>
              <a:t>La même référence de caisson de haut-parleur peut donc produire une large gamme de caractéristiques de directivité, de 80° ou (couverture étroite nécessaire aux longues distances) moins à 120° ou plus (couverture plus large nécessaire aux courtes distances).</a:t>
            </a:r>
          </a:p>
          <a:p>
            <a:pPr algn="just"/>
            <a:endParaRPr lang="en" sz="950" dirty="0">
              <a:latin typeface="HelveticaNeue-LightCond" pitchFamily="50" charset="0"/>
              <a:cs typeface="Arial" panose="020B0604020202020204" pitchFamily="34" charset="0"/>
            </a:endParaRPr>
          </a:p>
          <a:p>
            <a:pPr algn="just"/>
            <a:r>
              <a:rPr lang="fr-FR" sz="950" dirty="0">
                <a:latin typeface="HelveticaNeue-LightCond" pitchFamily="50" charset="0"/>
                <a:cs typeface="Arial" panose="020B0604020202020204" pitchFamily="34" charset="0"/>
              </a:rPr>
              <a:t>PDD : Les haut-parleurs à rayonnement direct couplés interfèrent lorsque la distance qui les sépare dépasse une demi-longueur d'onde, ce qui fixe une forte contrainte sur la fréquence de passage aux haut-parleurs haute fréquence (ceux-ci sont très susceptibles de se déformer en dessous de 1 kHz). Le dispositif de Directivité de Phase divise la surface rayonnante du driver en 2, divisant ainsi par 2 la distance acoustique entre les dispositifs couplés. </a:t>
            </a:r>
          </a:p>
          <a:p>
            <a:pPr algn="just"/>
            <a:endParaRPr lang="en" sz="950" dirty="0">
              <a:solidFill>
                <a:srgbClr val="000000"/>
              </a:solidFill>
              <a:latin typeface="HelveticaNeue-LightCond" pitchFamily="50" charset="0"/>
              <a:cs typeface="Arial" panose="020B0604020202020204" pitchFamily="34" charset="0"/>
            </a:endParaRPr>
          </a:p>
          <a:p>
            <a:r>
              <a:rPr lang="fr-FR" sz="950" i="1" dirty="0">
                <a:solidFill>
                  <a:schemeClr val="bg1">
                    <a:lumMod val="50000"/>
                  </a:schemeClr>
                </a:solidFill>
                <a:latin typeface="HelveticaNeue-LightCond" pitchFamily="50" charset="0"/>
                <a:cs typeface="Arial" panose="020B0604020202020204" pitchFamily="34" charset="0"/>
              </a:rPr>
              <a:t>Utilisé dans les armoires de la série GEO M, GEO S1210 et S1230, STM M28.</a:t>
            </a:r>
          </a:p>
        </p:txBody>
      </p:sp>
      <p:sp>
        <p:nvSpPr>
          <p:cNvPr id="21" name="Rectangle 20">
            <a:extLst>
              <a:ext uri="{FF2B5EF4-FFF2-40B4-BE49-F238E27FC236}">
                <a16:creationId xmlns:a16="http://schemas.microsoft.com/office/drawing/2014/main" id="{6C28D611-5BE7-CB48-9CC9-90346510A18F}"/>
              </a:ext>
            </a:extLst>
          </p:cNvPr>
          <p:cNvSpPr/>
          <p:nvPr/>
        </p:nvSpPr>
        <p:spPr>
          <a:xfrm>
            <a:off x="9649017" y="3213556"/>
            <a:ext cx="1556837" cy="430887"/>
          </a:xfrm>
          <a:prstGeom prst="rect">
            <a:avLst/>
          </a:prstGeom>
        </p:spPr>
        <p:txBody>
          <a:bodyPr wrap="none">
            <a:spAutoFit/>
          </a:bodyPr>
          <a:lstStyle/>
          <a:p>
            <a:pPr algn="ctr"/>
            <a:r>
              <a:rPr lang="fr-FR" sz="1100" cap="all" dirty="0">
                <a:solidFill>
                  <a:schemeClr val="bg1">
                    <a:lumMod val="50000"/>
                  </a:schemeClr>
                </a:solidFill>
                <a:latin typeface="HelveticaNeue-LightCond" pitchFamily="50" charset="0"/>
                <a:cs typeface="Arial" panose="020B0604020202020204" pitchFamily="34" charset="0"/>
              </a:rPr>
              <a:t>LA PHASE PDD </a:t>
            </a:r>
          </a:p>
          <a:p>
            <a:pPr algn="ctr"/>
            <a:r>
              <a:rPr lang="fr-FR" sz="1100" cap="all" dirty="0">
                <a:solidFill>
                  <a:schemeClr val="bg1">
                    <a:lumMod val="50000"/>
                  </a:schemeClr>
                </a:solidFill>
                <a:latin typeface="HelveticaNeue-LightCond" pitchFamily="50" charset="0"/>
                <a:cs typeface="Arial" panose="020B0604020202020204" pitchFamily="34" charset="0"/>
              </a:rPr>
              <a:t>DISPOSITIF DE DIRECTIVITÉ</a:t>
            </a:r>
            <a:endParaRPr lang="en" sz="1100" cap="all" dirty="0">
              <a:solidFill>
                <a:schemeClr val="bg1">
                  <a:lumMod val="50000"/>
                </a:schemeClr>
              </a:solidFill>
              <a:latin typeface="HelveticaNeue-LightCond" pitchFamily="50" charset="0"/>
              <a:cs typeface="Arial" panose="020B0604020202020204" pitchFamily="34" charset="0"/>
            </a:endParaRPr>
          </a:p>
        </p:txBody>
      </p:sp>
      <p:sp>
        <p:nvSpPr>
          <p:cNvPr id="22" name="Rectangle 21">
            <a:extLst>
              <a:ext uri="{FF2B5EF4-FFF2-40B4-BE49-F238E27FC236}">
                <a16:creationId xmlns:a16="http://schemas.microsoft.com/office/drawing/2014/main" id="{5E28D35A-3DC6-A547-A39E-86483F38B176}"/>
              </a:ext>
            </a:extLst>
          </p:cNvPr>
          <p:cNvSpPr/>
          <p:nvPr/>
        </p:nvSpPr>
        <p:spPr>
          <a:xfrm>
            <a:off x="9097743" y="3279699"/>
            <a:ext cx="279244" cy="261610"/>
          </a:xfrm>
          <a:prstGeom prst="rect">
            <a:avLst/>
          </a:prstGeom>
        </p:spPr>
        <p:txBody>
          <a:bodyPr wrap="none">
            <a:spAutoFit/>
          </a:bodyPr>
          <a:lstStyle/>
          <a:p>
            <a:pPr algn="ctr"/>
            <a:r>
              <a:rPr lang="en" sz="1100" cap="all" dirty="0">
                <a:solidFill>
                  <a:schemeClr val="bg1">
                    <a:lumMod val="50000"/>
                  </a:schemeClr>
                </a:solidFill>
                <a:latin typeface="Arial" panose="020B0604020202020204" pitchFamily="34" charset="0"/>
                <a:cs typeface="Arial" panose="020B0604020202020204" pitchFamily="34" charset="0"/>
              </a:rPr>
              <a:t>&amp;</a:t>
            </a:r>
          </a:p>
        </p:txBody>
      </p:sp>
      <p:sp>
        <p:nvSpPr>
          <p:cNvPr id="15" name="Title 1">
            <a:extLst>
              <a:ext uri="{FF2B5EF4-FFF2-40B4-BE49-F238E27FC236}">
                <a16:creationId xmlns:a16="http://schemas.microsoft.com/office/drawing/2014/main" id="{BCC017C6-8780-364E-AFA6-C45CF633DE6D}"/>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HelveticaNeue-LightCond" pitchFamily="50"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HelveticaNeue-LightCond" pitchFamily="50" charset="0"/>
              <a:ea typeface="Helvetica Neue" panose="02000403000000020004" pitchFamily="2" charset="0"/>
              <a:cs typeface="Arial" panose="020B0604020202020204" pitchFamily="34" charset="0"/>
            </a:endParaRPr>
          </a:p>
        </p:txBody>
      </p:sp>
    </p:spTree>
    <p:extLst>
      <p:ext uri="{BB962C8B-B14F-4D97-AF65-F5344CB8AC3E}">
        <p14:creationId xmlns:p14="http://schemas.microsoft.com/office/powerpoint/2010/main" val="3269527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par>
                          <p:cTn id="12" fill="hold">
                            <p:stCondLst>
                              <p:cond delay="1500"/>
                            </p:stCondLst>
                            <p:childTnLst>
                              <p:par>
                                <p:cTn id="13" presetID="16" presetClass="entr" presetSubtype="37"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outVertical)">
                                      <p:cBhvr>
                                        <p:cTn id="15" dur="500"/>
                                        <p:tgtEl>
                                          <p:spTgt spid="16"/>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22" presetClass="entr" presetSubtype="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par>
                          <p:cTn id="25" fill="hold">
                            <p:stCondLst>
                              <p:cond delay="3000"/>
                            </p:stCondLst>
                            <p:childTnLst>
                              <p:par>
                                <p:cTn id="26" presetID="22" presetClass="entr" presetSubtype="1"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3500"/>
                            </p:stCondLst>
                            <p:childTnLst>
                              <p:par>
                                <p:cTn id="30" presetID="16" presetClass="entr" presetSubtype="37"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outVertical)">
                                      <p:cBhvr>
                                        <p:cTn id="32" dur="500"/>
                                        <p:tgtEl>
                                          <p:spTgt spid="17"/>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outVertical)">
                                      <p:cBhvr>
                                        <p:cTn id="35" dur="500"/>
                                        <p:tgtEl>
                                          <p:spTgt spid="22"/>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outVertical)">
                                      <p:cBhvr>
                                        <p:cTn id="38" dur="500"/>
                                        <p:tgtEl>
                                          <p:spTgt spid="21"/>
                                        </p:tgtEl>
                                      </p:cBhvr>
                                    </p:animEffect>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22" presetClass="entr" presetSubtype="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6" grpId="0"/>
      <p:bldP spid="17" grpId="0"/>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7F20739-6A37-2B47-85A7-92C6BCA9B5B6}"/>
              </a:ext>
            </a:extLst>
          </p:cNvPr>
          <p:cNvSpPr txBox="1">
            <a:spLocks/>
          </p:cNvSpPr>
          <p:nvPr/>
        </p:nvSpPr>
        <p:spPr>
          <a:xfrm>
            <a:off x="335642" y="1197924"/>
            <a:ext cx="5377824" cy="9941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a:latin typeface="HelveticaNeue-LightCond" pitchFamily="50" charset="0"/>
                <a:ea typeface="Helvetica Neue" panose="02000403000000020004" pitchFamily="2" charset="0"/>
                <a:cs typeface="Arial" panose="020B0604020202020204" pitchFamily="34" charset="0"/>
              </a:rPr>
              <a:t>Solutions sur </a:t>
            </a:r>
            <a:r>
              <a:rPr lang="en-GB" sz="4000" dirty="0" err="1">
                <a:latin typeface="HelveticaNeue-LightCond" pitchFamily="50" charset="0"/>
                <a:ea typeface="Helvetica Neue" panose="02000403000000020004" pitchFamily="2" charset="0"/>
                <a:cs typeface="Arial" panose="020B0604020202020204" pitchFamily="34" charset="0"/>
              </a:rPr>
              <a:t>mesure</a:t>
            </a:r>
            <a:endParaRPr lang="en-GB" sz="4000" dirty="0">
              <a:latin typeface="HelveticaNeue-LightCond" pitchFamily="50" charset="0"/>
              <a:ea typeface="Helvetica Neue" panose="02000403000000020004" pitchFamily="2" charset="0"/>
              <a:cs typeface="Arial" panose="020B0604020202020204" pitchFamily="34" charset="0"/>
            </a:endParaRPr>
          </a:p>
        </p:txBody>
      </p:sp>
      <p:pic>
        <p:nvPicPr>
          <p:cNvPr id="3" name="Image 2">
            <a:extLst>
              <a:ext uri="{FF2B5EF4-FFF2-40B4-BE49-F238E27FC236}">
                <a16:creationId xmlns:a16="http://schemas.microsoft.com/office/drawing/2014/main" id="{9A4C60C6-1D8D-9247-817F-FF008C59A847}"/>
              </a:ext>
            </a:extLst>
          </p:cNvPr>
          <p:cNvPicPr>
            <a:picLocks noChangeAspect="1"/>
          </p:cNvPicPr>
          <p:nvPr/>
        </p:nvPicPr>
        <p:blipFill rotWithShape="1">
          <a:blip r:embed="rId2"/>
          <a:srcRect l="7304" r="27586" b="12358"/>
          <a:stretch/>
        </p:blipFill>
        <p:spPr>
          <a:xfrm rot="16200000">
            <a:off x="6155595" y="282365"/>
            <a:ext cx="5378363" cy="6694447"/>
          </a:xfrm>
          <a:prstGeom prst="rect">
            <a:avLst/>
          </a:prstGeom>
        </p:spPr>
      </p:pic>
      <p:sp>
        <p:nvSpPr>
          <p:cNvPr id="5" name="Rectangle 4">
            <a:extLst>
              <a:ext uri="{FF2B5EF4-FFF2-40B4-BE49-F238E27FC236}">
                <a16:creationId xmlns:a16="http://schemas.microsoft.com/office/drawing/2014/main" id="{AE309C56-283D-7B4F-A3E9-62CE735E7803}"/>
              </a:ext>
            </a:extLst>
          </p:cNvPr>
          <p:cNvSpPr/>
          <p:nvPr/>
        </p:nvSpPr>
        <p:spPr>
          <a:xfrm>
            <a:off x="236605" y="2151226"/>
            <a:ext cx="5651957" cy="1200329"/>
          </a:xfrm>
          <a:prstGeom prst="rect">
            <a:avLst/>
          </a:prstGeom>
        </p:spPr>
        <p:txBody>
          <a:bodyPr wrap="square">
            <a:spAutoFit/>
          </a:bodyPr>
          <a:lstStyle/>
          <a:p>
            <a:r>
              <a:rPr lang="fr-FR" dirty="0">
                <a:latin typeface="HelveticaNeue-LightCond" pitchFamily="50" charset="0"/>
                <a:cs typeface="Arial" panose="020B0604020202020204" pitchFamily="34" charset="0"/>
              </a:rPr>
              <a:t>Les armoires et les accessoires de nos versions d'installation peuvent être spécifiés en noir, en blanc ou dans n'importe quelle couleur RAL pour les projets qui exigent le plus haut degré de personnalisation. </a:t>
            </a:r>
            <a:endParaRPr lang="en" dirty="0">
              <a:latin typeface="HelveticaNeue-LightCond" pitchFamily="50" charset="0"/>
              <a:cs typeface="Arial" panose="020B0604020202020204" pitchFamily="34" charset="0"/>
            </a:endParaRPr>
          </a:p>
        </p:txBody>
      </p:sp>
      <p:sp>
        <p:nvSpPr>
          <p:cNvPr id="8" name="Title 1">
            <a:extLst>
              <a:ext uri="{FF2B5EF4-FFF2-40B4-BE49-F238E27FC236}">
                <a16:creationId xmlns:a16="http://schemas.microsoft.com/office/drawing/2014/main" id="{3750430A-343F-C540-A49F-55CDB2D1102C}"/>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HelveticaNeue-LightCond" pitchFamily="50"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HelveticaNeue-LightCond" pitchFamily="50" charset="0"/>
              <a:ea typeface="Helvetica Neue" panose="02000403000000020004" pitchFamily="2" charset="0"/>
              <a:cs typeface="Arial" panose="020B0604020202020204" pitchFamily="34" charset="0"/>
            </a:endParaRPr>
          </a:p>
        </p:txBody>
      </p:sp>
      <p:pic>
        <p:nvPicPr>
          <p:cNvPr id="7" name="Image 6">
            <a:extLst>
              <a:ext uri="{FF2B5EF4-FFF2-40B4-BE49-F238E27FC236}">
                <a16:creationId xmlns:a16="http://schemas.microsoft.com/office/drawing/2014/main" id="{86A8F09D-B673-3D42-8A8D-326C8BB89F66}"/>
              </a:ext>
            </a:extLst>
          </p:cNvPr>
          <p:cNvPicPr>
            <a:picLocks noChangeAspect="1"/>
          </p:cNvPicPr>
          <p:nvPr/>
        </p:nvPicPr>
        <p:blipFill>
          <a:blip r:embed="rId3"/>
          <a:stretch>
            <a:fillRect/>
          </a:stretch>
        </p:blipFill>
        <p:spPr>
          <a:xfrm>
            <a:off x="3223763" y="3572589"/>
            <a:ext cx="2746181" cy="2746181"/>
          </a:xfrm>
          <a:prstGeom prst="rect">
            <a:avLst/>
          </a:prstGeom>
        </p:spPr>
      </p:pic>
      <p:pic>
        <p:nvPicPr>
          <p:cNvPr id="10" name="Image 9" descr="Une image contenant texte, rouge, boîtier&#10;&#10;Description générée automatiquement">
            <a:extLst>
              <a:ext uri="{FF2B5EF4-FFF2-40B4-BE49-F238E27FC236}">
                <a16:creationId xmlns:a16="http://schemas.microsoft.com/office/drawing/2014/main" id="{A896FBC2-6557-EE4A-BDE1-05161D54CD84}"/>
              </a:ext>
            </a:extLst>
          </p:cNvPr>
          <p:cNvPicPr>
            <a:picLocks noChangeAspect="1"/>
          </p:cNvPicPr>
          <p:nvPr/>
        </p:nvPicPr>
        <p:blipFill>
          <a:blip r:embed="rId4"/>
          <a:stretch>
            <a:fillRect/>
          </a:stretch>
        </p:blipFill>
        <p:spPr>
          <a:xfrm>
            <a:off x="2135554" y="3969303"/>
            <a:ext cx="889000" cy="2311400"/>
          </a:xfrm>
          <a:prstGeom prst="rect">
            <a:avLst/>
          </a:prstGeom>
        </p:spPr>
      </p:pic>
      <p:pic>
        <p:nvPicPr>
          <p:cNvPr id="14" name="Image 13" descr="Une image contenant texte, équipement électronique, haut-parleur&#10;&#10;Description générée automatiquement">
            <a:extLst>
              <a:ext uri="{FF2B5EF4-FFF2-40B4-BE49-F238E27FC236}">
                <a16:creationId xmlns:a16="http://schemas.microsoft.com/office/drawing/2014/main" id="{7604C7AD-8E06-1F49-B330-B4DCC8A12D60}"/>
              </a:ext>
            </a:extLst>
          </p:cNvPr>
          <p:cNvPicPr>
            <a:picLocks noChangeAspect="1"/>
          </p:cNvPicPr>
          <p:nvPr/>
        </p:nvPicPr>
        <p:blipFill>
          <a:blip r:embed="rId5"/>
          <a:stretch>
            <a:fillRect/>
          </a:stretch>
        </p:blipFill>
        <p:spPr>
          <a:xfrm>
            <a:off x="1173399" y="3982003"/>
            <a:ext cx="889000" cy="2311400"/>
          </a:xfrm>
          <a:prstGeom prst="rect">
            <a:avLst/>
          </a:prstGeom>
        </p:spPr>
      </p:pic>
      <p:pic>
        <p:nvPicPr>
          <p:cNvPr id="16" name="Image 15">
            <a:extLst>
              <a:ext uri="{FF2B5EF4-FFF2-40B4-BE49-F238E27FC236}">
                <a16:creationId xmlns:a16="http://schemas.microsoft.com/office/drawing/2014/main" id="{7CC6FAB0-48B9-CC40-9E99-0BFFEB9840BE}"/>
              </a:ext>
            </a:extLst>
          </p:cNvPr>
          <p:cNvPicPr>
            <a:picLocks noChangeAspect="1"/>
          </p:cNvPicPr>
          <p:nvPr/>
        </p:nvPicPr>
        <p:blipFill>
          <a:blip r:embed="rId6"/>
          <a:stretch>
            <a:fillRect/>
          </a:stretch>
        </p:blipFill>
        <p:spPr>
          <a:xfrm rot="16200000">
            <a:off x="-468245" y="4686853"/>
            <a:ext cx="2298700" cy="889000"/>
          </a:xfrm>
          <a:prstGeom prst="rect">
            <a:avLst/>
          </a:prstGeom>
        </p:spPr>
      </p:pic>
    </p:spTree>
    <p:extLst>
      <p:ext uri="{BB962C8B-B14F-4D97-AF65-F5344CB8AC3E}">
        <p14:creationId xmlns:p14="http://schemas.microsoft.com/office/powerpoint/2010/main" val="657382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2000"/>
                                        <p:tgtEl>
                                          <p:spTgt spid="3"/>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C4D7643-F617-8844-ABB3-1802E94B8AE2}"/>
              </a:ext>
            </a:extLst>
          </p:cNvPr>
          <p:cNvPicPr>
            <a:picLocks noChangeAspect="1"/>
          </p:cNvPicPr>
          <p:nvPr/>
        </p:nvPicPr>
        <p:blipFill>
          <a:blip r:embed="rId2"/>
          <a:stretch>
            <a:fillRect/>
          </a:stretch>
        </p:blipFill>
        <p:spPr>
          <a:xfrm>
            <a:off x="0" y="945504"/>
            <a:ext cx="10371368" cy="5912496"/>
          </a:xfrm>
          <a:prstGeom prst="rect">
            <a:avLst/>
          </a:prstGeom>
        </p:spPr>
      </p:pic>
      <p:sp>
        <p:nvSpPr>
          <p:cNvPr id="5" name="Rectangle 4">
            <a:extLst>
              <a:ext uri="{FF2B5EF4-FFF2-40B4-BE49-F238E27FC236}">
                <a16:creationId xmlns:a16="http://schemas.microsoft.com/office/drawing/2014/main" id="{53E67503-3FD4-1B4F-B097-FCC88B5368D4}"/>
              </a:ext>
            </a:extLst>
          </p:cNvPr>
          <p:cNvSpPr/>
          <p:nvPr/>
        </p:nvSpPr>
        <p:spPr>
          <a:xfrm>
            <a:off x="8123055" y="2078625"/>
            <a:ext cx="3744930" cy="1477328"/>
          </a:xfrm>
          <a:prstGeom prst="rect">
            <a:avLst/>
          </a:prstGeom>
        </p:spPr>
        <p:txBody>
          <a:bodyPr wrap="square">
            <a:spAutoFit/>
          </a:bodyPr>
          <a:lstStyle/>
          <a:p>
            <a:pPr algn="ctr"/>
            <a:r>
              <a:rPr lang="fr-FR" sz="1100" dirty="0">
                <a:latin typeface="HelveticaNeue-LightCond" pitchFamily="50" charset="0"/>
              </a:rPr>
              <a:t>Les systèmes NEXO sont distribués par l’intermédiaire d’un réseau</a:t>
            </a:r>
            <a:br>
              <a:rPr lang="fr-FR" sz="1100" dirty="0">
                <a:latin typeface="HelveticaNeue-LightCond" pitchFamily="50" charset="0"/>
              </a:rPr>
            </a:br>
            <a:r>
              <a:rPr lang="fr-FR" sz="1100" dirty="0">
                <a:latin typeface="HelveticaNeue-LightCond" pitchFamily="50" charset="0"/>
              </a:rPr>
              <a:t>de 50 distributeurs indépendants dans le monde entier, chacun</a:t>
            </a:r>
            <a:br>
              <a:rPr lang="fr-FR" sz="1100" dirty="0">
                <a:latin typeface="HelveticaNeue-LightCond" pitchFamily="50" charset="0"/>
              </a:rPr>
            </a:br>
            <a:r>
              <a:rPr lang="fr-FR" sz="1100" dirty="0">
                <a:latin typeface="HelveticaNeue-LightCond" pitchFamily="50" charset="0"/>
              </a:rPr>
              <a:t>ayant été choisi pour son savoir-faire et le service technique de</a:t>
            </a:r>
            <a:br>
              <a:rPr lang="fr-FR" sz="1100" dirty="0">
                <a:latin typeface="HelveticaNeue-LightCond" pitchFamily="50" charset="0"/>
              </a:rPr>
            </a:br>
            <a:r>
              <a:rPr lang="fr-FR" sz="1100" dirty="0">
                <a:latin typeface="HelveticaNeue-LightCond" pitchFamily="50" charset="0"/>
              </a:rPr>
              <a:t>haut niveau apporté au client. </a:t>
            </a:r>
          </a:p>
          <a:p>
            <a:pPr algn="ctr"/>
            <a:r>
              <a:rPr lang="fr-FR" sz="1100" dirty="0">
                <a:latin typeface="HelveticaNeue-LightCond" pitchFamily="50" charset="0"/>
              </a:rPr>
              <a:t>Pour plus de détails sur les contacts de nos distributeurs, visitez le</a:t>
            </a:r>
            <a:br>
              <a:rPr lang="fr-FR" sz="1100" dirty="0">
                <a:latin typeface="HelveticaNeue-LightCond" pitchFamily="50" charset="0"/>
              </a:rPr>
            </a:br>
            <a:r>
              <a:rPr lang="fr-FR" sz="1100" dirty="0">
                <a:latin typeface="HelveticaNeue-LightCond" pitchFamily="50" charset="0"/>
              </a:rPr>
              <a:t>site </a:t>
            </a:r>
            <a:r>
              <a:rPr lang="fr-FR" sz="1100" b="1" dirty="0">
                <a:solidFill>
                  <a:srgbClr val="3A57A7"/>
                </a:solidFill>
                <a:latin typeface="HelveticaNeue-LightCond" pitchFamily="50" charset="0"/>
              </a:rPr>
              <a:t>nexo-sa.com</a:t>
            </a:r>
            <a:r>
              <a:rPr lang="fr-FR" sz="1100" dirty="0">
                <a:solidFill>
                  <a:srgbClr val="3A57A7"/>
                </a:solidFill>
                <a:latin typeface="HelveticaNeue-LightCond" pitchFamily="50" charset="0"/>
              </a:rPr>
              <a:t>. </a:t>
            </a:r>
            <a:br>
              <a:rPr lang="fr-FR" sz="1200" dirty="0"/>
            </a:br>
            <a:br>
              <a:rPr lang="fr-FR" sz="1200" dirty="0"/>
            </a:br>
            <a:endParaRPr lang="fr-FR" sz="1200"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29CF77E7-9F22-D442-94B0-F9F026D16F3F}"/>
              </a:ext>
            </a:extLst>
          </p:cNvPr>
          <p:cNvSpPr txBox="1">
            <a:spLocks/>
          </p:cNvSpPr>
          <p:nvPr/>
        </p:nvSpPr>
        <p:spPr>
          <a:xfrm>
            <a:off x="7872762" y="1024967"/>
            <a:ext cx="4245517" cy="2265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 sz="4000" dirty="0">
                <a:solidFill>
                  <a:srgbClr val="3A57A7"/>
                </a:solidFill>
                <a:latin typeface="HelveticaNeue-LightCond" pitchFamily="50" charset="0"/>
                <a:ea typeface="Helvetica Neue" panose="02000403000000020004" pitchFamily="2" charset="0"/>
                <a:cs typeface="Arial" panose="020B0604020202020204" pitchFamily="34" charset="0"/>
              </a:rPr>
              <a:t>Un réseau global </a:t>
            </a:r>
            <a:r>
              <a:rPr lang="en" sz="2800" dirty="0">
                <a:latin typeface="HelveticaNeue-LightCond" pitchFamily="50" charset="0"/>
                <a:ea typeface="Helvetica Neue" panose="02000403000000020004" pitchFamily="2" charset="0"/>
                <a:cs typeface="Arial" panose="020B0604020202020204" pitchFamily="34" charset="0"/>
              </a:rPr>
              <a:t>de ventes et de support</a:t>
            </a:r>
            <a:endParaRPr lang="en-GB" sz="2800" dirty="0">
              <a:latin typeface="HelveticaNeue-LightCond" pitchFamily="50" charset="0"/>
              <a:ea typeface="Helvetica Neue" panose="02000403000000020004" pitchFamily="2" charset="0"/>
              <a:cs typeface="Arial" panose="020B0604020202020204" pitchFamily="34" charset="0"/>
            </a:endParaRPr>
          </a:p>
        </p:txBody>
      </p:sp>
      <p:sp>
        <p:nvSpPr>
          <p:cNvPr id="8" name="Title 1">
            <a:extLst>
              <a:ext uri="{FF2B5EF4-FFF2-40B4-BE49-F238E27FC236}">
                <a16:creationId xmlns:a16="http://schemas.microsoft.com/office/drawing/2014/main" id="{03EFCFC9-4D7E-F746-8E67-D0F40B6F349D}"/>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HelveticaNeue-LightCond" pitchFamily="50"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HelveticaNeue-LightCond" pitchFamily="50" charset="0"/>
              <a:ea typeface="Helvetica Neue" panose="02000403000000020004" pitchFamily="2" charset="0"/>
              <a:cs typeface="Arial" panose="020B0604020202020204" pitchFamily="34" charset="0"/>
            </a:endParaRPr>
          </a:p>
        </p:txBody>
      </p:sp>
      <p:pic>
        <p:nvPicPr>
          <p:cNvPr id="4" name="Image 3" descr="Une image contenant texte&#10;&#10;Description générée automatiquement">
            <a:extLst>
              <a:ext uri="{FF2B5EF4-FFF2-40B4-BE49-F238E27FC236}">
                <a16:creationId xmlns:a16="http://schemas.microsoft.com/office/drawing/2014/main" id="{8C429429-C27C-4B30-85BD-3F3D035EC181}"/>
              </a:ext>
            </a:extLst>
          </p:cNvPr>
          <p:cNvPicPr>
            <a:picLocks noChangeAspect="1"/>
          </p:cNvPicPr>
          <p:nvPr/>
        </p:nvPicPr>
        <p:blipFill>
          <a:blip r:embed="rId3"/>
          <a:stretch>
            <a:fillRect/>
          </a:stretch>
        </p:blipFill>
        <p:spPr>
          <a:xfrm>
            <a:off x="2773960" y="5519956"/>
            <a:ext cx="2010938" cy="1155539"/>
          </a:xfrm>
          <a:prstGeom prst="rect">
            <a:avLst/>
          </a:prstGeom>
        </p:spPr>
      </p:pic>
    </p:spTree>
    <p:extLst>
      <p:ext uri="{BB962C8B-B14F-4D97-AF65-F5344CB8AC3E}">
        <p14:creationId xmlns:p14="http://schemas.microsoft.com/office/powerpoint/2010/main" val="4137246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1926C638-AD05-4145-8C15-2163C96EDCAF}"/>
              </a:ext>
            </a:extLst>
          </p:cNvPr>
          <p:cNvPicPr>
            <a:picLocks noChangeAspect="1"/>
          </p:cNvPicPr>
          <p:nvPr/>
        </p:nvPicPr>
        <p:blipFill rotWithShape="1">
          <a:blip r:embed="rId2"/>
          <a:srcRect b="3046"/>
          <a:stretch/>
        </p:blipFill>
        <p:spPr>
          <a:xfrm>
            <a:off x="794243" y="945740"/>
            <a:ext cx="10603514" cy="5912260"/>
          </a:xfrm>
          <a:prstGeom prst="rect">
            <a:avLst/>
          </a:prstGeom>
        </p:spPr>
      </p:pic>
      <p:sp>
        <p:nvSpPr>
          <p:cNvPr id="13" name="Title 1">
            <a:extLst>
              <a:ext uri="{FF2B5EF4-FFF2-40B4-BE49-F238E27FC236}">
                <a16:creationId xmlns:a16="http://schemas.microsoft.com/office/drawing/2014/main" id="{2D79818C-7C09-1E43-8269-9C55CCD8731C}"/>
              </a:ext>
            </a:extLst>
          </p:cNvPr>
          <p:cNvSpPr txBox="1">
            <a:spLocks/>
          </p:cNvSpPr>
          <p:nvPr/>
        </p:nvSpPr>
        <p:spPr>
          <a:xfrm>
            <a:off x="177800" y="1278010"/>
            <a:ext cx="5377824" cy="2265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err="1">
                <a:solidFill>
                  <a:srgbClr val="3A57A7"/>
                </a:solidFill>
                <a:latin typeface="HelveticaNeue-LightCond" pitchFamily="50" charset="0"/>
                <a:ea typeface="Helvetica Neue" panose="02000403000000020004" pitchFamily="2" charset="0"/>
                <a:cs typeface="Arial" panose="020B0604020202020204" pitchFamily="34" charset="0"/>
              </a:rPr>
              <a:t>Systèmes</a:t>
            </a:r>
            <a:r>
              <a:rPr lang="en-GB" sz="4000" dirty="0">
                <a:solidFill>
                  <a:srgbClr val="3A57A7"/>
                </a:solidFill>
                <a:latin typeface="HelveticaNeue-LightCond" pitchFamily="50" charset="0"/>
                <a:ea typeface="Helvetica Neue" panose="02000403000000020004" pitchFamily="2" charset="0"/>
                <a:cs typeface="Arial" panose="020B0604020202020204" pitchFamily="34" charset="0"/>
              </a:rPr>
              <a:t> </a:t>
            </a:r>
            <a:r>
              <a:rPr lang="en-GB" sz="4000" dirty="0" err="1">
                <a:solidFill>
                  <a:srgbClr val="3A57A7"/>
                </a:solidFill>
                <a:latin typeface="HelveticaNeue-LightCond" pitchFamily="50" charset="0"/>
                <a:ea typeface="Helvetica Neue" panose="02000403000000020004" pitchFamily="2" charset="0"/>
                <a:cs typeface="Arial" panose="020B0604020202020204" pitchFamily="34" charset="0"/>
              </a:rPr>
              <a:t>arrêtés</a:t>
            </a:r>
            <a:endParaRPr lang="en-GB" sz="4000" dirty="0">
              <a:solidFill>
                <a:srgbClr val="3A57A7"/>
              </a:solidFill>
              <a:latin typeface="HelveticaNeue-LightCond" pitchFamily="50" charset="0"/>
              <a:ea typeface="Helvetica Neue" panose="02000403000000020004" pitchFamily="2" charset="0"/>
              <a:cs typeface="Arial" panose="020B0604020202020204" pitchFamily="34" charset="0"/>
            </a:endParaRPr>
          </a:p>
          <a:p>
            <a:r>
              <a:rPr lang="en-GB" sz="4000" dirty="0" err="1">
                <a:latin typeface="HelveticaNeue-LightCond" pitchFamily="50" charset="0"/>
                <a:ea typeface="Helvetica Neue" panose="02000403000000020004" pitchFamily="2" charset="0"/>
                <a:cs typeface="Arial" panose="020B0604020202020204" pitchFamily="34" charset="0"/>
              </a:rPr>
              <a:t>Chronologie</a:t>
            </a:r>
            <a:endParaRPr lang="en-GB" sz="4000" dirty="0">
              <a:latin typeface="HelveticaNeue-LightCond" pitchFamily="50" charset="0"/>
              <a:ea typeface="Helvetica Neue" panose="02000403000000020004" pitchFamily="2" charset="0"/>
              <a:cs typeface="Arial" panose="020B0604020202020204" pitchFamily="34" charset="0"/>
            </a:endParaRPr>
          </a:p>
        </p:txBody>
      </p:sp>
      <p:sp>
        <p:nvSpPr>
          <p:cNvPr id="5" name="Title 1">
            <a:extLst>
              <a:ext uri="{FF2B5EF4-FFF2-40B4-BE49-F238E27FC236}">
                <a16:creationId xmlns:a16="http://schemas.microsoft.com/office/drawing/2014/main" id="{0AA5B628-6C21-9948-828A-03FC49C17EC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HelveticaNeue-LightCond" pitchFamily="50"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HelveticaNeue-LightCond" pitchFamily="50" charset="0"/>
              <a:ea typeface="Helvetica Neue" panose="02000403000000020004" pitchFamily="2" charset="0"/>
              <a:cs typeface="Arial" panose="020B0604020202020204" pitchFamily="34" charset="0"/>
            </a:endParaRPr>
          </a:p>
        </p:txBody>
      </p:sp>
      <p:pic>
        <p:nvPicPr>
          <p:cNvPr id="57" name="object 94">
            <a:extLst>
              <a:ext uri="{FF2B5EF4-FFF2-40B4-BE49-F238E27FC236}">
                <a16:creationId xmlns:a16="http://schemas.microsoft.com/office/drawing/2014/main" id="{D5455F5C-39D5-154A-A365-BF593F0AE64B}"/>
              </a:ext>
            </a:extLst>
          </p:cNvPr>
          <p:cNvPicPr/>
          <p:nvPr/>
        </p:nvPicPr>
        <p:blipFill>
          <a:blip r:embed="rId3" cstate="print"/>
          <a:stretch>
            <a:fillRect/>
          </a:stretch>
        </p:blipFill>
        <p:spPr>
          <a:xfrm>
            <a:off x="11165566" y="3345557"/>
            <a:ext cx="772076" cy="643405"/>
          </a:xfrm>
          <a:prstGeom prst="rect">
            <a:avLst/>
          </a:prstGeom>
        </p:spPr>
      </p:pic>
      <p:pic>
        <p:nvPicPr>
          <p:cNvPr id="58" name="object 95">
            <a:extLst>
              <a:ext uri="{FF2B5EF4-FFF2-40B4-BE49-F238E27FC236}">
                <a16:creationId xmlns:a16="http://schemas.microsoft.com/office/drawing/2014/main" id="{094A3866-F172-6E4E-B698-55E33CC16A40}"/>
              </a:ext>
            </a:extLst>
          </p:cNvPr>
          <p:cNvPicPr/>
          <p:nvPr/>
        </p:nvPicPr>
        <p:blipFill>
          <a:blip r:embed="rId4" cstate="print"/>
          <a:stretch>
            <a:fillRect/>
          </a:stretch>
        </p:blipFill>
        <p:spPr>
          <a:xfrm>
            <a:off x="10949802" y="3208690"/>
            <a:ext cx="489721" cy="643405"/>
          </a:xfrm>
          <a:prstGeom prst="rect">
            <a:avLst/>
          </a:prstGeom>
        </p:spPr>
      </p:pic>
      <p:sp>
        <p:nvSpPr>
          <p:cNvPr id="2" name="Rectangle 1">
            <a:extLst>
              <a:ext uri="{FF2B5EF4-FFF2-40B4-BE49-F238E27FC236}">
                <a16:creationId xmlns:a16="http://schemas.microsoft.com/office/drawing/2014/main" id="{325C5492-453D-C04F-AD10-7CD8B89A222A}"/>
              </a:ext>
            </a:extLst>
          </p:cNvPr>
          <p:cNvSpPr/>
          <p:nvPr/>
        </p:nvSpPr>
        <p:spPr>
          <a:xfrm>
            <a:off x="10762892" y="1474205"/>
            <a:ext cx="373820" cy="200055"/>
          </a:xfrm>
          <a:prstGeom prst="rect">
            <a:avLst/>
          </a:prstGeom>
        </p:spPr>
        <p:txBody>
          <a:bodyPr wrap="none">
            <a:spAutoFit/>
          </a:bodyPr>
          <a:lstStyle/>
          <a:p>
            <a:r>
              <a:rPr lang="fr-FR" sz="700" dirty="0">
                <a:solidFill>
                  <a:schemeClr val="tx1">
                    <a:lumMod val="65000"/>
                    <a:lumOff val="35000"/>
                  </a:schemeClr>
                </a:solidFill>
                <a:latin typeface="Arial" panose="020B0604020202020204" pitchFamily="34" charset="0"/>
                <a:cs typeface="Arial" panose="020B0604020202020204" pitchFamily="34" charset="0"/>
              </a:rPr>
              <a:t>ID14</a:t>
            </a:r>
          </a:p>
        </p:txBody>
      </p:sp>
      <p:sp>
        <p:nvSpPr>
          <p:cNvPr id="59" name="Rectangle 58">
            <a:extLst>
              <a:ext uri="{FF2B5EF4-FFF2-40B4-BE49-F238E27FC236}">
                <a16:creationId xmlns:a16="http://schemas.microsoft.com/office/drawing/2014/main" id="{754AE518-1C88-9940-97B8-0062F3CDCDDE}"/>
              </a:ext>
            </a:extLst>
          </p:cNvPr>
          <p:cNvSpPr/>
          <p:nvPr/>
        </p:nvSpPr>
        <p:spPr>
          <a:xfrm>
            <a:off x="11165566" y="3061338"/>
            <a:ext cx="543739" cy="200055"/>
          </a:xfrm>
          <a:prstGeom prst="rect">
            <a:avLst/>
          </a:prstGeom>
        </p:spPr>
        <p:txBody>
          <a:bodyPr wrap="none">
            <a:spAutoFit/>
          </a:bodyPr>
          <a:lstStyle/>
          <a:p>
            <a:r>
              <a:rPr lang="fr-FR" sz="700" dirty="0">
                <a:solidFill>
                  <a:schemeClr val="tx1">
                    <a:lumMod val="65000"/>
                    <a:lumOff val="35000"/>
                  </a:schemeClr>
                </a:solidFill>
                <a:latin typeface="Arial" panose="020B0604020202020204" pitchFamily="34" charset="0"/>
                <a:cs typeface="Arial" panose="020B0604020202020204" pitchFamily="34" charset="0"/>
              </a:rPr>
              <a:t>P15, L18</a:t>
            </a:r>
          </a:p>
        </p:txBody>
      </p:sp>
      <p:pic>
        <p:nvPicPr>
          <p:cNvPr id="6" name="object 93">
            <a:extLst>
              <a:ext uri="{FF2B5EF4-FFF2-40B4-BE49-F238E27FC236}">
                <a16:creationId xmlns:a16="http://schemas.microsoft.com/office/drawing/2014/main" id="{3C1E6E10-2A4E-2F42-AB8F-FDF3B51EA9C0}"/>
              </a:ext>
            </a:extLst>
          </p:cNvPr>
          <p:cNvPicPr/>
          <p:nvPr/>
        </p:nvPicPr>
        <p:blipFill>
          <a:blip r:embed="rId5" cstate="print"/>
          <a:stretch>
            <a:fillRect/>
          </a:stretch>
        </p:blipFill>
        <p:spPr>
          <a:xfrm>
            <a:off x="10680652" y="1041415"/>
            <a:ext cx="484914" cy="473190"/>
          </a:xfrm>
          <a:prstGeom prst="rect">
            <a:avLst/>
          </a:prstGeom>
        </p:spPr>
      </p:pic>
      <p:sp>
        <p:nvSpPr>
          <p:cNvPr id="11" name="Rectangle 10">
            <a:extLst>
              <a:ext uri="{FF2B5EF4-FFF2-40B4-BE49-F238E27FC236}">
                <a16:creationId xmlns:a16="http://schemas.microsoft.com/office/drawing/2014/main" id="{72E7FDDE-64A6-42A5-9B95-26A550B52C02}"/>
              </a:ext>
            </a:extLst>
          </p:cNvPr>
          <p:cNvSpPr/>
          <p:nvPr/>
        </p:nvSpPr>
        <p:spPr>
          <a:xfrm>
            <a:off x="11346252" y="1390041"/>
            <a:ext cx="161448" cy="124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 3" descr="Une image contenant texte&#10;&#10;Description générée automatiquement">
            <a:extLst>
              <a:ext uri="{FF2B5EF4-FFF2-40B4-BE49-F238E27FC236}">
                <a16:creationId xmlns:a16="http://schemas.microsoft.com/office/drawing/2014/main" id="{FE63A653-9633-48DD-933F-56530A82E78B}"/>
              </a:ext>
            </a:extLst>
          </p:cNvPr>
          <p:cNvPicPr>
            <a:picLocks noChangeAspect="1"/>
          </p:cNvPicPr>
          <p:nvPr/>
        </p:nvPicPr>
        <p:blipFill>
          <a:blip r:embed="rId6"/>
          <a:stretch>
            <a:fillRect/>
          </a:stretch>
        </p:blipFill>
        <p:spPr>
          <a:xfrm>
            <a:off x="11356599" y="1232842"/>
            <a:ext cx="705411" cy="1541882"/>
          </a:xfrm>
          <a:prstGeom prst="rect">
            <a:avLst/>
          </a:prstGeom>
        </p:spPr>
      </p:pic>
      <p:sp>
        <p:nvSpPr>
          <p:cNvPr id="22" name="Rectangle 21">
            <a:extLst>
              <a:ext uri="{FF2B5EF4-FFF2-40B4-BE49-F238E27FC236}">
                <a16:creationId xmlns:a16="http://schemas.microsoft.com/office/drawing/2014/main" id="{36D270BE-B8E9-4573-B672-2A40B2EDB64B}"/>
              </a:ext>
            </a:extLst>
          </p:cNvPr>
          <p:cNvSpPr/>
          <p:nvPr/>
        </p:nvSpPr>
        <p:spPr>
          <a:xfrm>
            <a:off x="11356599" y="1418253"/>
            <a:ext cx="151101" cy="124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eur droit 7">
            <a:extLst>
              <a:ext uri="{FF2B5EF4-FFF2-40B4-BE49-F238E27FC236}">
                <a16:creationId xmlns:a16="http://schemas.microsoft.com/office/drawing/2014/main" id="{17A7DE12-527C-4AA4-9F61-FAB2453F9E6F}"/>
              </a:ext>
            </a:extLst>
          </p:cNvPr>
          <p:cNvCxnSpPr>
            <a:cxnSpLocks/>
          </p:cNvCxnSpPr>
          <p:nvPr/>
        </p:nvCxnSpPr>
        <p:spPr>
          <a:xfrm flipV="1">
            <a:off x="11000363" y="1452323"/>
            <a:ext cx="492585" cy="221938"/>
          </a:xfrm>
          <a:prstGeom prst="line">
            <a:avLst/>
          </a:prstGeom>
          <a:ln w="19050">
            <a:solidFill>
              <a:srgbClr val="BEBFC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5296562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39A45367-946C-5D4A-B0AA-9052CDEB42E9}"/>
              </a:ext>
            </a:extLst>
          </p:cNvPr>
          <p:cNvPicPr>
            <a:picLocks noChangeAspect="1"/>
          </p:cNvPicPr>
          <p:nvPr/>
        </p:nvPicPr>
        <p:blipFill>
          <a:blip r:embed="rId2"/>
          <a:stretch>
            <a:fillRect/>
          </a:stretch>
        </p:blipFill>
        <p:spPr>
          <a:xfrm>
            <a:off x="0" y="929269"/>
            <a:ext cx="12199000" cy="5928732"/>
          </a:xfrm>
          <a:prstGeom prst="rect">
            <a:avLst/>
          </a:prstGeom>
        </p:spPr>
      </p:pic>
      <p:sp>
        <p:nvSpPr>
          <p:cNvPr id="6" name="Title 1">
            <a:extLst>
              <a:ext uri="{FF2B5EF4-FFF2-40B4-BE49-F238E27FC236}">
                <a16:creationId xmlns:a16="http://schemas.microsoft.com/office/drawing/2014/main" id="{F7F20739-6A37-2B47-85A7-92C6BCA9B5B6}"/>
              </a:ext>
            </a:extLst>
          </p:cNvPr>
          <p:cNvSpPr txBox="1">
            <a:spLocks/>
          </p:cNvSpPr>
          <p:nvPr/>
        </p:nvSpPr>
        <p:spPr>
          <a:xfrm>
            <a:off x="5483074" y="1276542"/>
            <a:ext cx="5377824" cy="9941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err="1">
                <a:solidFill>
                  <a:schemeClr val="bg1"/>
                </a:solidFill>
                <a:latin typeface="HelveticaNeue-LightCond" pitchFamily="50" charset="0"/>
                <a:ea typeface="Helvetica Neue" panose="02000403000000020004" pitchFamily="2" charset="0"/>
                <a:cs typeface="Arial" panose="020B0604020202020204" pitchFamily="34" charset="0"/>
              </a:rPr>
              <a:t>Qualité</a:t>
            </a:r>
            <a:r>
              <a:rPr lang="en-GB" sz="4000" dirty="0">
                <a:solidFill>
                  <a:srgbClr val="3A57A7"/>
                </a:solidFill>
                <a:latin typeface="HelveticaNeue-LightCond" pitchFamily="50" charset="0"/>
                <a:ea typeface="Helvetica Neue" panose="02000403000000020004" pitchFamily="2" charset="0"/>
                <a:cs typeface="Arial" panose="020B0604020202020204" pitchFamily="34" charset="0"/>
              </a:rPr>
              <a:t> </a:t>
            </a:r>
            <a:r>
              <a:rPr lang="en-GB" sz="4000" dirty="0">
                <a:solidFill>
                  <a:schemeClr val="bg1"/>
                </a:solidFill>
                <a:latin typeface="HelveticaNeue-LightCond" pitchFamily="50" charset="0"/>
                <a:ea typeface="Helvetica Neue" panose="02000403000000020004" pitchFamily="2" charset="0"/>
                <a:cs typeface="Arial" panose="020B0604020202020204" pitchFamily="34" charset="0"/>
              </a:rPr>
              <a:t>&amp; Certifications</a:t>
            </a:r>
          </a:p>
        </p:txBody>
      </p:sp>
      <p:pic>
        <p:nvPicPr>
          <p:cNvPr id="11" name="Image 10">
            <a:extLst>
              <a:ext uri="{FF2B5EF4-FFF2-40B4-BE49-F238E27FC236}">
                <a16:creationId xmlns:a16="http://schemas.microsoft.com/office/drawing/2014/main" id="{4277D8AA-2ECF-5546-B6F6-CD972382E23A}"/>
              </a:ext>
            </a:extLst>
          </p:cNvPr>
          <p:cNvPicPr>
            <a:picLocks noChangeAspect="1"/>
          </p:cNvPicPr>
          <p:nvPr/>
        </p:nvPicPr>
        <p:blipFill>
          <a:blip r:embed="rId3"/>
          <a:stretch>
            <a:fillRect/>
          </a:stretch>
        </p:blipFill>
        <p:spPr>
          <a:xfrm>
            <a:off x="6051178" y="5313544"/>
            <a:ext cx="1630960" cy="754270"/>
          </a:xfrm>
          <a:prstGeom prst="rect">
            <a:avLst/>
          </a:prstGeom>
        </p:spPr>
      </p:pic>
      <p:pic>
        <p:nvPicPr>
          <p:cNvPr id="25" name="Image 24">
            <a:extLst>
              <a:ext uri="{FF2B5EF4-FFF2-40B4-BE49-F238E27FC236}">
                <a16:creationId xmlns:a16="http://schemas.microsoft.com/office/drawing/2014/main" id="{21583BE2-0B6F-D748-BFD0-8FDAF091E314}"/>
              </a:ext>
            </a:extLst>
          </p:cNvPr>
          <p:cNvPicPr>
            <a:picLocks noChangeAspect="1"/>
          </p:cNvPicPr>
          <p:nvPr/>
        </p:nvPicPr>
        <p:blipFill>
          <a:blip r:embed="rId4"/>
          <a:stretch>
            <a:fillRect/>
          </a:stretch>
        </p:blipFill>
        <p:spPr>
          <a:xfrm>
            <a:off x="6421536" y="3893635"/>
            <a:ext cx="897626" cy="641055"/>
          </a:xfrm>
          <a:prstGeom prst="rect">
            <a:avLst/>
          </a:prstGeom>
        </p:spPr>
      </p:pic>
      <p:pic>
        <p:nvPicPr>
          <p:cNvPr id="27" name="Image 26">
            <a:extLst>
              <a:ext uri="{FF2B5EF4-FFF2-40B4-BE49-F238E27FC236}">
                <a16:creationId xmlns:a16="http://schemas.microsoft.com/office/drawing/2014/main" id="{237DA3A6-B4C7-A74C-9EB1-154086FF7EB6}"/>
              </a:ext>
            </a:extLst>
          </p:cNvPr>
          <p:cNvPicPr>
            <a:picLocks noChangeAspect="1"/>
          </p:cNvPicPr>
          <p:nvPr/>
        </p:nvPicPr>
        <p:blipFill>
          <a:blip r:embed="rId5"/>
          <a:stretch>
            <a:fillRect/>
          </a:stretch>
        </p:blipFill>
        <p:spPr>
          <a:xfrm>
            <a:off x="8930873" y="3438970"/>
            <a:ext cx="1337485" cy="1341508"/>
          </a:xfrm>
          <a:prstGeom prst="rect">
            <a:avLst/>
          </a:prstGeom>
        </p:spPr>
      </p:pic>
      <p:pic>
        <p:nvPicPr>
          <p:cNvPr id="29" name="Image 28">
            <a:extLst>
              <a:ext uri="{FF2B5EF4-FFF2-40B4-BE49-F238E27FC236}">
                <a16:creationId xmlns:a16="http://schemas.microsoft.com/office/drawing/2014/main" id="{E236F921-3C69-584F-92FD-8C64DC1BC365}"/>
              </a:ext>
            </a:extLst>
          </p:cNvPr>
          <p:cNvPicPr>
            <a:picLocks noChangeAspect="1"/>
          </p:cNvPicPr>
          <p:nvPr/>
        </p:nvPicPr>
        <p:blipFill>
          <a:blip r:embed="rId6"/>
          <a:stretch>
            <a:fillRect/>
          </a:stretch>
        </p:blipFill>
        <p:spPr>
          <a:xfrm>
            <a:off x="9101470" y="5054536"/>
            <a:ext cx="996289" cy="1003077"/>
          </a:xfrm>
          <a:prstGeom prst="rect">
            <a:avLst/>
          </a:prstGeom>
        </p:spPr>
      </p:pic>
      <p:sp>
        <p:nvSpPr>
          <p:cNvPr id="30" name="Rectangle 29">
            <a:extLst>
              <a:ext uri="{FF2B5EF4-FFF2-40B4-BE49-F238E27FC236}">
                <a16:creationId xmlns:a16="http://schemas.microsoft.com/office/drawing/2014/main" id="{C28A1CA9-2594-3F46-8775-9971FB3D6DE1}"/>
              </a:ext>
            </a:extLst>
          </p:cNvPr>
          <p:cNvSpPr/>
          <p:nvPr/>
        </p:nvSpPr>
        <p:spPr>
          <a:xfrm>
            <a:off x="4274635" y="1990211"/>
            <a:ext cx="7794702" cy="1323439"/>
          </a:xfrm>
          <a:prstGeom prst="rect">
            <a:avLst/>
          </a:prstGeom>
        </p:spPr>
        <p:txBody>
          <a:bodyPr wrap="square">
            <a:spAutoFit/>
          </a:bodyPr>
          <a:lstStyle/>
          <a:p>
            <a:pPr algn="ctr"/>
            <a:r>
              <a:rPr lang="fr-FR" sz="1600" dirty="0">
                <a:solidFill>
                  <a:schemeClr val="bg1"/>
                </a:solidFill>
                <a:latin typeface="HelveticaNeue-LightCond" pitchFamily="50" charset="0"/>
                <a:cs typeface="Arial" panose="020B0604020202020204" pitchFamily="34" charset="0"/>
              </a:rPr>
              <a:t>Afin de répondre aux exigences de ses clients et d’améliorer leur satisfaction, NEXO sélectionne en permanence les meilleures options nécessaires à un standard exceptionnel de produits et de services. La haute qualité de nos produits et services est reconnue par différentes certifications et par l’application de process méthodologiques reconnus. </a:t>
            </a:r>
            <a:br>
              <a:rPr lang="fr-FR" sz="1600" dirty="0">
                <a:latin typeface="HelveticaNeue-LightCond" pitchFamily="50" charset="0"/>
              </a:rPr>
            </a:br>
            <a:endParaRPr lang="fr-FR" sz="1600" dirty="0">
              <a:solidFill>
                <a:schemeClr val="bg1"/>
              </a:solidFill>
              <a:latin typeface="HelveticaNeue-LightCond" pitchFamily="50" charset="0"/>
              <a:cs typeface="Arial" panose="020B0604020202020204" pitchFamily="34" charset="0"/>
            </a:endParaRPr>
          </a:p>
        </p:txBody>
      </p:sp>
      <p:sp>
        <p:nvSpPr>
          <p:cNvPr id="31" name="Rectangle 30">
            <a:extLst>
              <a:ext uri="{FF2B5EF4-FFF2-40B4-BE49-F238E27FC236}">
                <a16:creationId xmlns:a16="http://schemas.microsoft.com/office/drawing/2014/main" id="{AB14E1E0-7C2E-FE47-BFEE-108470BD04F3}"/>
              </a:ext>
            </a:extLst>
          </p:cNvPr>
          <p:cNvSpPr/>
          <p:nvPr/>
        </p:nvSpPr>
        <p:spPr>
          <a:xfrm>
            <a:off x="8830012" y="6177782"/>
            <a:ext cx="1233479" cy="307777"/>
          </a:xfrm>
          <a:prstGeom prst="rect">
            <a:avLst/>
          </a:prstGeom>
        </p:spPr>
        <p:txBody>
          <a:bodyPr wrap="none">
            <a:spAutoFit/>
          </a:bodyPr>
          <a:lstStyle/>
          <a:p>
            <a:r>
              <a:rPr lang="fr-FR" sz="1400" i="1" dirty="0">
                <a:solidFill>
                  <a:schemeClr val="bg1"/>
                </a:solidFill>
                <a:latin typeface="HelveticaNeue-LightCond" pitchFamily="50" charset="0"/>
                <a:cs typeface="Arial" panose="020B0604020202020204" pitchFamily="34" charset="0"/>
              </a:rPr>
              <a:t>Certification TÜV</a:t>
            </a:r>
          </a:p>
        </p:txBody>
      </p:sp>
      <p:sp>
        <p:nvSpPr>
          <p:cNvPr id="32" name="Rectangle 31">
            <a:extLst>
              <a:ext uri="{FF2B5EF4-FFF2-40B4-BE49-F238E27FC236}">
                <a16:creationId xmlns:a16="http://schemas.microsoft.com/office/drawing/2014/main" id="{518631B6-3333-4242-9F54-B8A0D04A27D6}"/>
              </a:ext>
            </a:extLst>
          </p:cNvPr>
          <p:cNvSpPr/>
          <p:nvPr/>
        </p:nvSpPr>
        <p:spPr>
          <a:xfrm>
            <a:off x="9017691" y="4626589"/>
            <a:ext cx="986167" cy="307777"/>
          </a:xfrm>
          <a:prstGeom prst="rect">
            <a:avLst/>
          </a:prstGeom>
        </p:spPr>
        <p:txBody>
          <a:bodyPr wrap="none">
            <a:spAutoFit/>
          </a:bodyPr>
          <a:lstStyle/>
          <a:p>
            <a:r>
              <a:rPr lang="fr-FR" sz="1400" i="1" dirty="0">
                <a:solidFill>
                  <a:schemeClr val="bg1"/>
                </a:solidFill>
                <a:latin typeface="HelveticaNeue-LightCond" pitchFamily="50" charset="0"/>
                <a:cs typeface="Arial" panose="020B0604020202020204" pitchFamily="34" charset="0"/>
              </a:rPr>
              <a:t>Indice IP 54 </a:t>
            </a:r>
          </a:p>
        </p:txBody>
      </p:sp>
      <p:sp>
        <p:nvSpPr>
          <p:cNvPr id="33" name="Rectangle 32">
            <a:extLst>
              <a:ext uri="{FF2B5EF4-FFF2-40B4-BE49-F238E27FC236}">
                <a16:creationId xmlns:a16="http://schemas.microsoft.com/office/drawing/2014/main" id="{CCA89792-35FE-AF40-8131-0BE3E13BC701}"/>
              </a:ext>
            </a:extLst>
          </p:cNvPr>
          <p:cNvSpPr/>
          <p:nvPr/>
        </p:nvSpPr>
        <p:spPr>
          <a:xfrm>
            <a:off x="5839554" y="4693263"/>
            <a:ext cx="2061590" cy="307777"/>
          </a:xfrm>
          <a:prstGeom prst="rect">
            <a:avLst/>
          </a:prstGeom>
        </p:spPr>
        <p:txBody>
          <a:bodyPr wrap="none">
            <a:spAutoFit/>
          </a:bodyPr>
          <a:lstStyle/>
          <a:p>
            <a:pPr algn="ctr"/>
            <a:r>
              <a:rPr lang="fr-FR" sz="1400" i="1" dirty="0">
                <a:solidFill>
                  <a:schemeClr val="bg1"/>
                </a:solidFill>
                <a:latin typeface="HelveticaNeue-LightCond" pitchFamily="50" charset="0"/>
                <a:cs typeface="Arial" panose="020B0604020202020204" pitchFamily="34" charset="0"/>
              </a:rPr>
              <a:t>Déclaration de Conformité CE</a:t>
            </a:r>
          </a:p>
        </p:txBody>
      </p:sp>
      <p:sp>
        <p:nvSpPr>
          <p:cNvPr id="34" name="Rectangle 33">
            <a:extLst>
              <a:ext uri="{FF2B5EF4-FFF2-40B4-BE49-F238E27FC236}">
                <a16:creationId xmlns:a16="http://schemas.microsoft.com/office/drawing/2014/main" id="{02BA7416-3483-144E-8EE4-1CB1DECA9B4A}"/>
              </a:ext>
            </a:extLst>
          </p:cNvPr>
          <p:cNvSpPr/>
          <p:nvPr/>
        </p:nvSpPr>
        <p:spPr>
          <a:xfrm>
            <a:off x="6421536" y="6120129"/>
            <a:ext cx="793807" cy="307777"/>
          </a:xfrm>
          <a:prstGeom prst="rect">
            <a:avLst/>
          </a:prstGeom>
        </p:spPr>
        <p:txBody>
          <a:bodyPr wrap="none">
            <a:spAutoFit/>
          </a:bodyPr>
          <a:lstStyle/>
          <a:p>
            <a:r>
              <a:rPr lang="fr-FR" sz="1400" i="1" dirty="0">
                <a:solidFill>
                  <a:schemeClr val="bg1"/>
                </a:solidFill>
                <a:latin typeface="HelveticaNeue-LightCond" pitchFamily="50" charset="0"/>
                <a:cs typeface="Arial" panose="020B0604020202020204" pitchFamily="34" charset="0"/>
              </a:rPr>
              <a:t>ISO 9001</a:t>
            </a:r>
          </a:p>
        </p:txBody>
      </p:sp>
      <p:sp>
        <p:nvSpPr>
          <p:cNvPr id="14" name="Title 1">
            <a:extLst>
              <a:ext uri="{FF2B5EF4-FFF2-40B4-BE49-F238E27FC236}">
                <a16:creationId xmlns:a16="http://schemas.microsoft.com/office/drawing/2014/main" id="{2D7E112F-6FA4-5444-B8D1-E5964F721344}"/>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HelveticaNeue-LightCond" pitchFamily="50" charset="0"/>
                <a:ea typeface="Helvetica Neue" panose="02000403000000020004" pitchFamily="2" charset="0"/>
                <a:cs typeface="Arial" panose="020B0604020202020204" pitchFamily="34" charset="0"/>
              </a:rPr>
              <a:t>SOLUTIONS GLOBALES</a:t>
            </a:r>
            <a:endParaRPr lang="en-GB" sz="1500" b="1" dirty="0">
              <a:solidFill>
                <a:schemeClr val="tx1">
                  <a:lumMod val="50000"/>
                  <a:lumOff val="50000"/>
                </a:schemeClr>
              </a:solidFill>
              <a:latin typeface="HelveticaNeue-LightCond" pitchFamily="50" charset="0"/>
              <a:ea typeface="Helvetica Neue" panose="02000403000000020004" pitchFamily="2" charset="0"/>
              <a:cs typeface="Arial" panose="020B0604020202020204" pitchFamily="34" charset="0"/>
            </a:endParaRPr>
          </a:p>
        </p:txBody>
      </p:sp>
    </p:spTree>
    <p:extLst>
      <p:ext uri="{BB962C8B-B14F-4D97-AF65-F5344CB8AC3E}">
        <p14:creationId xmlns:p14="http://schemas.microsoft.com/office/powerpoint/2010/main" val="193447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1250"/>
                                        <p:tgtEl>
                                          <p:spTgt spid="6"/>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250"/>
                                        <p:tgtEl>
                                          <p:spTgt spid="30"/>
                                        </p:tgtEl>
                                      </p:cBhvr>
                                    </p:animEffect>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1000"/>
                                        <p:tgtEl>
                                          <p:spTgt spid="34"/>
                                        </p:tgtEl>
                                      </p:cBhvr>
                                    </p:animEffect>
                                    <p:anim calcmode="lin" valueType="num">
                                      <p:cBhvr>
                                        <p:cTn id="47" dur="1000" fill="hold"/>
                                        <p:tgtEl>
                                          <p:spTgt spid="34"/>
                                        </p:tgtEl>
                                        <p:attrNameLst>
                                          <p:attrName>ppt_x</p:attrName>
                                        </p:attrNameLst>
                                      </p:cBhvr>
                                      <p:tavLst>
                                        <p:tav tm="0">
                                          <p:val>
                                            <p:strVal val="#ppt_x"/>
                                          </p:val>
                                        </p:tav>
                                        <p:tav tm="100000">
                                          <p:val>
                                            <p:strVal val="#ppt_x"/>
                                          </p:val>
                                        </p:tav>
                                      </p:tavLst>
                                    </p:anim>
                                    <p:anim calcmode="lin" valueType="num">
                                      <p:cBhvr>
                                        <p:cTn id="48" dur="1000" fill="hold"/>
                                        <p:tgtEl>
                                          <p:spTgt spid="34"/>
                                        </p:tgtEl>
                                        <p:attrNameLst>
                                          <p:attrName>ppt_y</p:attrName>
                                        </p:attrNameLst>
                                      </p:cBhvr>
                                      <p:tavLst>
                                        <p:tav tm="0">
                                          <p:val>
                                            <p:strVal val="#ppt_y+.1"/>
                                          </p:val>
                                        </p:tav>
                                        <p:tav tm="100000">
                                          <p:val>
                                            <p:strVal val="#ppt_y"/>
                                          </p:val>
                                        </p:tav>
                                      </p:tavLst>
                                    </p:anim>
                                  </p:childTnLst>
                                </p:cTn>
                              </p:par>
                            </p:childTnLst>
                          </p:cTn>
                        </p:par>
                        <p:par>
                          <p:cTn id="49" fill="hold">
                            <p:stCondLst>
                              <p:cond delay="6000"/>
                            </p:stCondLst>
                            <p:childTnLst>
                              <p:par>
                                <p:cTn id="50" presetID="42" presetClass="entr" presetSubtype="0"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1000"/>
                                        <p:tgtEl>
                                          <p:spTgt spid="31"/>
                                        </p:tgtEl>
                                      </p:cBhvr>
                                    </p:animEffect>
                                    <p:anim calcmode="lin" valueType="num">
                                      <p:cBhvr>
                                        <p:cTn id="58" dur="1000" fill="hold"/>
                                        <p:tgtEl>
                                          <p:spTgt spid="31"/>
                                        </p:tgtEl>
                                        <p:attrNameLst>
                                          <p:attrName>ppt_x</p:attrName>
                                        </p:attrNameLst>
                                      </p:cBhvr>
                                      <p:tavLst>
                                        <p:tav tm="0">
                                          <p:val>
                                            <p:strVal val="#ppt_x"/>
                                          </p:val>
                                        </p:tav>
                                        <p:tav tm="100000">
                                          <p:val>
                                            <p:strVal val="#ppt_x"/>
                                          </p:val>
                                        </p:tav>
                                      </p:tavLst>
                                    </p:anim>
                                    <p:anim calcmode="lin" valueType="num">
                                      <p:cBhvr>
                                        <p:cTn id="5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31" grpId="0"/>
      <p:bldP spid="32" grpId="0"/>
      <p:bldP spid="33" grpId="0"/>
      <p:bldP spid="34"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8214A018-CBEF-C847-863B-F537C40B4A9C}" vid="{2CE7EC7E-1B53-C14C-AA7C-3F4101C01917}"/>
    </a:ext>
  </a:extLst>
</a:theme>
</file>

<file path=docProps/app.xml><?xml version="1.0" encoding="utf-8"?>
<Properties xmlns="http://schemas.openxmlformats.org/officeDocument/2006/extended-properties" xmlns:vt="http://schemas.openxmlformats.org/officeDocument/2006/docPropsVTypes">
  <Template>Thème Office</Template>
  <TotalTime>3496</TotalTime>
  <Words>5890</Words>
  <Application>Microsoft Macintosh PowerPoint</Application>
  <PresentationFormat>Grand écran</PresentationFormat>
  <Paragraphs>245</Paragraphs>
  <Slides>21</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21</vt:i4>
      </vt:variant>
    </vt:vector>
  </HeadingPairs>
  <TitlesOfParts>
    <vt:vector size="29" baseType="lpstr">
      <vt:lpstr>Aparajita</vt:lpstr>
      <vt:lpstr>Arial</vt:lpstr>
      <vt:lpstr>Calibri</vt:lpstr>
      <vt:lpstr>Calibri Light</vt:lpstr>
      <vt:lpstr>HelveticaNeue-LightCond</vt:lpstr>
      <vt:lpstr>HelveticaNeueLTPro-LtCn</vt:lpstr>
      <vt:lpstr>Trebuchet MS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Un système parfait pour chaque lieu</vt:lpstr>
      <vt:lpstr>Un système parfait pour chaque lieu</vt:lpstr>
      <vt:lpstr>Présentation PowerPoint</vt:lpstr>
      <vt:lpstr>Présentation PowerPoint</vt:lpstr>
      <vt:lpstr>Evènements Live</vt:lpstr>
      <vt:lpstr>Entreprises &amp; Espaces publics</vt:lpstr>
      <vt:lpstr>Théâtres</vt:lpstr>
      <vt:lpstr>Clubs</vt:lpstr>
      <vt:lpstr>Bars &amp; Restaurants</vt:lpstr>
      <vt:lpstr>Lieu de Culte</vt:lpstr>
      <vt:lpstr>Stades &amp; Arenas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Florian EUSTACHE</dc:creator>
  <cp:lastModifiedBy>Florian EUSTACHE</cp:lastModifiedBy>
  <cp:revision>176</cp:revision>
  <dcterms:created xsi:type="dcterms:W3CDTF">2020-09-11T13:27:49Z</dcterms:created>
  <dcterms:modified xsi:type="dcterms:W3CDTF">2021-10-25T08:12:27Z</dcterms:modified>
</cp:coreProperties>
</file>