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7" r:id="rId4"/>
    <p:sldId id="259" r:id="rId5"/>
    <p:sldId id="260" r:id="rId6"/>
    <p:sldId id="271" r:id="rId7"/>
    <p:sldId id="273" r:id="rId8"/>
    <p:sldId id="274" r:id="rId9"/>
    <p:sldId id="275" r:id="rId10"/>
    <p:sldId id="276" r:id="rId11"/>
    <p:sldId id="267" r:id="rId12"/>
    <p:sldId id="258" r:id="rId13"/>
    <p:sldId id="268" r:id="rId14"/>
    <p:sldId id="270" r:id="rId15"/>
    <p:sldId id="269" r:id="rId16"/>
    <p:sldId id="266" r:id="rId17"/>
    <p:sldId id="262" r:id="rId18"/>
    <p:sldId id="263" r:id="rId19"/>
    <p:sldId id="264" r:id="rId20"/>
    <p:sldId id="265" r:id="rId21"/>
    <p:sldId id="277" r:id="rId22"/>
    <p:sldId id="278" r:id="rId23"/>
    <p:sldId id="286" r:id="rId24"/>
    <p:sldId id="290" r:id="rId25"/>
    <p:sldId id="279" r:id="rId26"/>
    <p:sldId id="280" r:id="rId27"/>
    <p:sldId id="291" r:id="rId28"/>
    <p:sldId id="294" r:id="rId29"/>
    <p:sldId id="292" r:id="rId30"/>
    <p:sldId id="293" r:id="rId31"/>
    <p:sldId id="285" r:id="rId32"/>
    <p:sldId id="287" r:id="rId33"/>
    <p:sldId id="288" r:id="rId34"/>
    <p:sldId id="289"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7A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9"/>
    <p:restoredTop sz="94670"/>
  </p:normalViewPr>
  <p:slideViewPr>
    <p:cSldViewPr snapToGrid="0" snapToObjects="1">
      <p:cViewPr varScale="1">
        <p:scale>
          <a:sx n="115" d="100"/>
          <a:sy n="115" d="100"/>
        </p:scale>
        <p:origin x="48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08654-B720-CE4D-BAB8-1E702CCA8C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EA45CB-4239-AF4D-9297-73CE02E3D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6C5BEB-742E-5C43-8F5E-19C111FB2350}"/>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F83E241A-E518-9242-B0D0-801545A44A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EA56D5-732B-C845-AF21-28F41A0099F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43956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E6EBF-68CA-CA45-AA57-A40D75CFBF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704F86-C35F-124F-9723-20FD2729832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2F12D2-0CEF-5549-A667-D7C818C173A8}"/>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7A9877A7-7821-6B4C-8497-E070283694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E4B1A3-067A-1D4D-A86B-4B831D64388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9214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737318-0876-0C42-AEDC-B9F4A3E552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AC5DA6E-B3F8-AC46-B7F9-E47E8069492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85D1E3-163B-F340-84DF-52D0E3BFBDE0}"/>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6A3471C4-0A0E-5F48-9620-E7C13707C8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4D1395-1D1C-C141-986B-23D6600860BB}"/>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2671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948F6-090E-844A-9254-2FF96ADF0C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45BCA8-0F57-B84D-A34A-7494072326D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F36511-C517-7B44-8162-4CBD81263991}"/>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A79BBDBF-615A-3547-9F5F-79A9C62337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28E270-A6B2-9C4A-BC68-21FB9B325EE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62892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FCD95-2C40-B843-B3DC-5C37C8324F2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B359D9-0F5F-6B43-B3F8-85ACF79E2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B8A7137-C419-4849-86DA-C013000D198F}"/>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CD9147D1-1285-7643-BFE8-96EA1A95AA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980B21-C754-E54C-A95E-4134B9DB9D93}"/>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0547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2DBF0-1371-7747-9033-3D3EE636AF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896206-49F2-2943-AA49-A3FDD1C38A5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FE82C8B-F343-9A4B-B790-5B5205052D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3CBAC31-4C9E-E643-B3A0-A2A58A884E35}"/>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6" name="Espace réservé du pied de page 5">
            <a:extLst>
              <a:ext uri="{FF2B5EF4-FFF2-40B4-BE49-F238E27FC236}">
                <a16:creationId xmlns:a16="http://schemas.microsoft.com/office/drawing/2014/main" id="{AC01BCC9-C16C-194D-A669-03BC94C7BE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0F6B667-364A-F54D-8039-318559DA6E2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410444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AED8C-3A6A-AB40-ACA1-306376411B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E4E8981-CAD1-1C4D-9880-9615C37D4E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DC9C01-9C56-0946-BF76-75F899EBF37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4C1749C-2855-E544-A981-848EE4B66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0218F6-FB04-764F-8A24-AAAAA669227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C535CC-62CB-0848-BABC-0C16F5C542F2}"/>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8" name="Espace réservé du pied de page 7">
            <a:extLst>
              <a:ext uri="{FF2B5EF4-FFF2-40B4-BE49-F238E27FC236}">
                <a16:creationId xmlns:a16="http://schemas.microsoft.com/office/drawing/2014/main" id="{EED13881-78FD-CC47-A96B-3D4944B5341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3899A5-B5EE-AB45-835A-E0E8C8DBA0A5}"/>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04599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DB0794-ED62-5A4D-9D51-77060198125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305622A-56E5-1148-9B78-BBCB5E26C587}"/>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4" name="Espace réservé du pied de page 3">
            <a:extLst>
              <a:ext uri="{FF2B5EF4-FFF2-40B4-BE49-F238E27FC236}">
                <a16:creationId xmlns:a16="http://schemas.microsoft.com/office/drawing/2014/main" id="{610732AB-6D64-DC4C-84C4-3FFC909F30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E49E96C-6220-7E42-A8BD-61787EC3E89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57508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DF30377-5793-5846-9CD5-687FE2C5D5D6}"/>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3" name="Espace réservé du pied de page 2">
            <a:extLst>
              <a:ext uri="{FF2B5EF4-FFF2-40B4-BE49-F238E27FC236}">
                <a16:creationId xmlns:a16="http://schemas.microsoft.com/office/drawing/2014/main" id="{D07B3C68-C39E-564A-A4FB-FD729460C86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4163547-654E-DA44-A7DB-8DB2E4260342}"/>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88174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F2FC0-692B-8B49-893D-D4E3899DD1D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3847953-3E3D-F546-9C10-141081473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2742A9-ADA5-4F4C-A3C2-AB37AFBC7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188F28-BF7E-3142-A247-6F829F750C26}"/>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6" name="Espace réservé du pied de page 5">
            <a:extLst>
              <a:ext uri="{FF2B5EF4-FFF2-40B4-BE49-F238E27FC236}">
                <a16:creationId xmlns:a16="http://schemas.microsoft.com/office/drawing/2014/main" id="{05A1475A-7670-EE4E-A5ED-CC3C8EB8A4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C758A3-DB73-6843-868F-96FABAD9CC7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71349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2D50-6C22-A14D-97BE-177569AD15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05BDF92-B1E3-9346-ABAD-4F5E22DC6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E6FC3E7D-288D-0C41-9319-BA63A7AC2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7F69EC-2D30-6F4B-8556-D8B7090E9B6D}"/>
              </a:ext>
            </a:extLst>
          </p:cNvPr>
          <p:cNvSpPr>
            <a:spLocks noGrp="1"/>
          </p:cNvSpPr>
          <p:nvPr>
            <p:ph type="dt" sz="half" idx="10"/>
          </p:nvPr>
        </p:nvSpPr>
        <p:spPr/>
        <p:txBody>
          <a:bodyPr/>
          <a:lstStyle/>
          <a:p>
            <a:fld id="{511FE4C4-AD90-6947-935B-6E3A667C3A68}" type="datetimeFigureOut">
              <a:rPr lang="fr-FR" smtClean="0"/>
              <a:t>05/05/2021</a:t>
            </a:fld>
            <a:endParaRPr lang="fr-FR"/>
          </a:p>
        </p:txBody>
      </p:sp>
      <p:sp>
        <p:nvSpPr>
          <p:cNvPr id="6" name="Espace réservé du pied de page 5">
            <a:extLst>
              <a:ext uri="{FF2B5EF4-FFF2-40B4-BE49-F238E27FC236}">
                <a16:creationId xmlns:a16="http://schemas.microsoft.com/office/drawing/2014/main" id="{74944D8A-45E6-0A44-9F99-472A385FAD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57B1784-00D2-E444-A7C5-536B21E7D991}"/>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04973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BD2EAB-C5BD-4345-83B9-9CC224549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C8DD8E-2D0D-4D4E-ACB4-F54C015C4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2AD3B7-50D1-444C-8067-C329CC0AB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FE4C4-AD90-6947-935B-6E3A667C3A68}"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021AB338-C25F-F34F-B5F8-C060B80AEB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8968280-77E1-CA4C-9B67-3016FBB8A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00C8-DD4F-C840-906D-7C686C97148A}" type="slidenum">
              <a:rPr lang="fr-FR" smtClean="0"/>
              <a:t>‹N°›</a:t>
            </a:fld>
            <a:endParaRPr lang="fr-FR"/>
          </a:p>
        </p:txBody>
      </p:sp>
      <p:cxnSp>
        <p:nvCxnSpPr>
          <p:cNvPr id="8" name="Connecteur droit 7">
            <a:extLst>
              <a:ext uri="{FF2B5EF4-FFF2-40B4-BE49-F238E27FC236}">
                <a16:creationId xmlns:a16="http://schemas.microsoft.com/office/drawing/2014/main" id="{DB54ADE3-37B7-0148-8640-F246B40603A4}"/>
              </a:ext>
            </a:extLst>
          </p:cNvPr>
          <p:cNvCxnSpPr/>
          <p:nvPr userDrawn="1"/>
        </p:nvCxnSpPr>
        <p:spPr>
          <a:xfrm>
            <a:off x="0" y="910676"/>
            <a:ext cx="12192000" cy="0"/>
          </a:xfrm>
          <a:prstGeom prst="line">
            <a:avLst/>
          </a:prstGeom>
          <a:ln w="44450">
            <a:solidFill>
              <a:srgbClr val="3A57A7"/>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DF72F36A-5E0C-E94D-8364-9E078F8ABC46}"/>
              </a:ext>
            </a:extLst>
          </p:cNvPr>
          <p:cNvPicPr>
            <a:picLocks noChangeAspect="1"/>
          </p:cNvPicPr>
          <p:nvPr userDrawn="1"/>
        </p:nvPicPr>
        <p:blipFill>
          <a:blip r:embed="rId13"/>
          <a:stretch>
            <a:fillRect/>
          </a:stretch>
        </p:blipFill>
        <p:spPr>
          <a:xfrm>
            <a:off x="10417042" y="185738"/>
            <a:ext cx="1627247" cy="591233"/>
          </a:xfrm>
          <a:prstGeom prst="rect">
            <a:avLst/>
          </a:prstGeom>
        </p:spPr>
      </p:pic>
    </p:spTree>
    <p:extLst>
      <p:ext uri="{BB962C8B-B14F-4D97-AF65-F5344CB8AC3E}">
        <p14:creationId xmlns:p14="http://schemas.microsoft.com/office/powerpoint/2010/main" val="293246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 ordinateur, assis, portable&#10;&#10;Description générée automatiquement">
            <a:extLst>
              <a:ext uri="{FF2B5EF4-FFF2-40B4-BE49-F238E27FC236}">
                <a16:creationId xmlns:a16="http://schemas.microsoft.com/office/drawing/2014/main" id="{023CB84D-AC9E-1C46-9DA0-C09184A69D39}"/>
              </a:ext>
            </a:extLst>
          </p:cNvPr>
          <p:cNvPicPr>
            <a:picLocks noChangeAspect="1"/>
          </p:cNvPicPr>
          <p:nvPr/>
        </p:nvPicPr>
        <p:blipFill>
          <a:blip r:embed="rId2"/>
          <a:stretch>
            <a:fillRect/>
          </a:stretch>
        </p:blipFill>
        <p:spPr>
          <a:xfrm>
            <a:off x="6632294" y="936702"/>
            <a:ext cx="5559706" cy="5052181"/>
          </a:xfrm>
          <a:prstGeom prst="rect">
            <a:avLst/>
          </a:prstGeom>
        </p:spPr>
      </p:pic>
      <p:pic>
        <p:nvPicPr>
          <p:cNvPr id="9" name="Image 8">
            <a:extLst>
              <a:ext uri="{FF2B5EF4-FFF2-40B4-BE49-F238E27FC236}">
                <a16:creationId xmlns:a16="http://schemas.microsoft.com/office/drawing/2014/main" id="{8E5D5F5B-C746-D54A-B7B3-F7C5683D4CF5}"/>
              </a:ext>
            </a:extLst>
          </p:cNvPr>
          <p:cNvPicPr>
            <a:picLocks noChangeAspect="1"/>
          </p:cNvPicPr>
          <p:nvPr/>
        </p:nvPicPr>
        <p:blipFill rotWithShape="1">
          <a:blip r:embed="rId3"/>
          <a:srcRect l="9338" t="7293" b="9631"/>
          <a:stretch/>
        </p:blipFill>
        <p:spPr>
          <a:xfrm>
            <a:off x="60035" y="936702"/>
            <a:ext cx="5117249" cy="5921298"/>
          </a:xfrm>
          <a:prstGeom prst="rect">
            <a:avLst/>
          </a:prstGeom>
        </p:spPr>
      </p:pic>
      <p:pic>
        <p:nvPicPr>
          <p:cNvPr id="3" name="Image 2">
            <a:extLst>
              <a:ext uri="{FF2B5EF4-FFF2-40B4-BE49-F238E27FC236}">
                <a16:creationId xmlns:a16="http://schemas.microsoft.com/office/drawing/2014/main" id="{4490A21F-7E72-3445-AB1D-97462DE0BDEF}"/>
              </a:ext>
            </a:extLst>
          </p:cNvPr>
          <p:cNvPicPr>
            <a:picLocks noChangeAspect="1"/>
          </p:cNvPicPr>
          <p:nvPr/>
        </p:nvPicPr>
        <p:blipFill>
          <a:blip r:embed="rId4"/>
          <a:stretch>
            <a:fillRect/>
          </a:stretch>
        </p:blipFill>
        <p:spPr>
          <a:xfrm>
            <a:off x="4707916" y="2972537"/>
            <a:ext cx="2590971" cy="2057971"/>
          </a:xfrm>
          <a:prstGeom prst="rect">
            <a:avLst/>
          </a:prstGeom>
        </p:spPr>
      </p:pic>
      <p:sp>
        <p:nvSpPr>
          <p:cNvPr id="7" name="ZoneTexte 6">
            <a:extLst>
              <a:ext uri="{FF2B5EF4-FFF2-40B4-BE49-F238E27FC236}">
                <a16:creationId xmlns:a16="http://schemas.microsoft.com/office/drawing/2014/main" id="{55A214B9-2C38-3C44-AC4D-00D20DB8A550}"/>
              </a:ext>
            </a:extLst>
          </p:cNvPr>
          <p:cNvSpPr txBox="1"/>
          <p:nvPr/>
        </p:nvSpPr>
        <p:spPr>
          <a:xfrm>
            <a:off x="3698569" y="5154221"/>
            <a:ext cx="4794859" cy="1200329"/>
          </a:xfrm>
          <a:prstGeom prst="rect">
            <a:avLst/>
          </a:prstGeom>
          <a:noFill/>
        </p:spPr>
        <p:txBody>
          <a:bodyPr wrap="square" rtlCol="0">
            <a:spAutoFit/>
          </a:bodyPr>
          <a:lstStyle/>
          <a:p>
            <a:pPr algn="ctr"/>
            <a:r>
              <a:rPr lang="fr-FR" sz="3600" dirty="0">
                <a:latin typeface="Arial" panose="020B0604020202020204" pitchFamily="34" charset="0"/>
                <a:cs typeface="Arial" panose="020B0604020202020204" pitchFamily="34" charset="0"/>
              </a:rPr>
              <a:t>Un son.</a:t>
            </a:r>
          </a:p>
          <a:p>
            <a:pPr algn="ctr"/>
            <a:r>
              <a:rPr lang="fr-FR" sz="3600" dirty="0">
                <a:solidFill>
                  <a:srgbClr val="3A57A7"/>
                </a:solidFill>
                <a:latin typeface="Arial" panose="020B0604020202020204" pitchFamily="34" charset="0"/>
                <a:cs typeface="Arial" panose="020B0604020202020204" pitchFamily="34" charset="0"/>
              </a:rPr>
              <a:t>Sans limites.</a:t>
            </a:r>
          </a:p>
        </p:txBody>
      </p:sp>
    </p:spTree>
    <p:extLst>
      <p:ext uri="{BB962C8B-B14F-4D97-AF65-F5344CB8AC3E}">
        <p14:creationId xmlns:p14="http://schemas.microsoft.com/office/powerpoint/2010/main" val="403794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435428" y="1133009"/>
            <a:ext cx="6981372"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Technologie brevetée NEXO</a:t>
            </a:r>
            <a:endParaRPr lang="fr-FR" sz="4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110612D-198A-9E47-8542-5BDC78A96923}"/>
              </a:ext>
            </a:extLst>
          </p:cNvPr>
          <p:cNvSpPr/>
          <p:nvPr/>
        </p:nvSpPr>
        <p:spPr>
          <a:xfrm>
            <a:off x="7159084" y="4119374"/>
            <a:ext cx="4582886" cy="1754326"/>
          </a:xfrm>
          <a:prstGeom prst="rect">
            <a:avLst/>
          </a:prstGeom>
        </p:spPr>
        <p:txBody>
          <a:bodyPr wrap="square">
            <a:spAutoFit/>
          </a:bodyPr>
          <a:lstStyle/>
          <a:p>
            <a:pPr algn="just"/>
            <a:r>
              <a:rPr lang="fr-FR" dirty="0">
                <a:latin typeface="Arial" panose="020B0604020202020204" pitchFamily="34" charset="0"/>
                <a:cs typeface="Arial" panose="020B0604020202020204" pitchFamily="34" charset="0"/>
              </a:rPr>
              <a:t>Le profilage du tube d’évent breveté NEXO absorbe les fréquences harmoniques d’ordre élevé rayonnées, qui dégradent la réponse en fréquence dans l’axe et nuisent à la régularité de la directivité (GEO M10 et M12 uniquement).</a:t>
            </a:r>
          </a:p>
        </p:txBody>
      </p:sp>
      <p:sp>
        <p:nvSpPr>
          <p:cNvPr id="3" name="Rectangle 2">
            <a:extLst>
              <a:ext uri="{FF2B5EF4-FFF2-40B4-BE49-F238E27FC236}">
                <a16:creationId xmlns:a16="http://schemas.microsoft.com/office/drawing/2014/main" id="{B6BB5D6E-21D2-CF40-A4FB-920FD6F1F272}"/>
              </a:ext>
            </a:extLst>
          </p:cNvPr>
          <p:cNvSpPr/>
          <p:nvPr/>
        </p:nvSpPr>
        <p:spPr>
          <a:xfrm>
            <a:off x="7159084" y="2861262"/>
            <a:ext cx="4775200" cy="954107"/>
          </a:xfrm>
          <a:prstGeom prst="rect">
            <a:avLst/>
          </a:prstGeom>
        </p:spPr>
        <p:txBody>
          <a:bodyPr wrap="square">
            <a:spAutoFit/>
          </a:bodyPr>
          <a:lstStyle/>
          <a:p>
            <a:r>
              <a:rPr lang="fr-FR" sz="2800" dirty="0">
                <a:latin typeface="Arial" panose="020B0604020202020204" pitchFamily="34" charset="0"/>
                <a:cs typeface="Arial" panose="020B0604020202020204" pitchFamily="34" charset="0"/>
              </a:rPr>
              <a:t>Profilage du tube d’évent breveté</a:t>
            </a:r>
          </a:p>
        </p:txBody>
      </p:sp>
      <p:pic>
        <p:nvPicPr>
          <p:cNvPr id="6" name="Image 5" descr="Une image contenant paire, volant&#10;&#10;Description générée automatiquement">
            <a:extLst>
              <a:ext uri="{FF2B5EF4-FFF2-40B4-BE49-F238E27FC236}">
                <a16:creationId xmlns:a16="http://schemas.microsoft.com/office/drawing/2014/main" id="{2111B608-439E-484F-B8F3-4C959ADB71DB}"/>
              </a:ext>
            </a:extLst>
          </p:cNvPr>
          <p:cNvPicPr>
            <a:picLocks noChangeAspect="1"/>
          </p:cNvPicPr>
          <p:nvPr/>
        </p:nvPicPr>
        <p:blipFill>
          <a:blip r:embed="rId2"/>
          <a:stretch>
            <a:fillRect/>
          </a:stretch>
        </p:blipFill>
        <p:spPr>
          <a:xfrm>
            <a:off x="241686" y="2152891"/>
            <a:ext cx="6597187" cy="4252732"/>
          </a:xfrm>
          <a:prstGeom prst="rect">
            <a:avLst/>
          </a:prstGeom>
        </p:spPr>
      </p:pic>
    </p:spTree>
    <p:extLst>
      <p:ext uri="{BB962C8B-B14F-4D97-AF65-F5344CB8AC3E}">
        <p14:creationId xmlns:p14="http://schemas.microsoft.com/office/powerpoint/2010/main" val="34865829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750"/>
                                        <p:tgtEl>
                                          <p:spTgt spid="3"/>
                                        </p:tgtEl>
                                      </p:cBhvr>
                                    </p:animEffect>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jouet, table, clavier, assis&#10;&#10;Description générée automatiquement">
            <a:extLst>
              <a:ext uri="{FF2B5EF4-FFF2-40B4-BE49-F238E27FC236}">
                <a16:creationId xmlns:a16="http://schemas.microsoft.com/office/drawing/2014/main" id="{A33585C4-47FE-2342-8154-89C374A9AACE}"/>
              </a:ext>
            </a:extLst>
          </p:cNvPr>
          <p:cNvPicPr>
            <a:picLocks noChangeAspect="1"/>
          </p:cNvPicPr>
          <p:nvPr/>
        </p:nvPicPr>
        <p:blipFill>
          <a:blip r:embed="rId2"/>
          <a:stretch>
            <a:fillRect/>
          </a:stretch>
        </p:blipFill>
        <p:spPr>
          <a:xfrm>
            <a:off x="4013860" y="1559988"/>
            <a:ext cx="8178140" cy="5298012"/>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311124" y="1266824"/>
            <a:ext cx="8178141" cy="1323439"/>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Enceintes en composite de polyuréthane léger</a:t>
            </a:r>
          </a:p>
        </p:txBody>
      </p:sp>
      <p:sp>
        <p:nvSpPr>
          <p:cNvPr id="12" name="Rectangle 11">
            <a:extLst>
              <a:ext uri="{FF2B5EF4-FFF2-40B4-BE49-F238E27FC236}">
                <a16:creationId xmlns:a16="http://schemas.microsoft.com/office/drawing/2014/main" id="{33004237-3C53-5345-A9CE-0DB4B1FCBDBB}"/>
              </a:ext>
            </a:extLst>
          </p:cNvPr>
          <p:cNvSpPr/>
          <p:nvPr/>
        </p:nvSpPr>
        <p:spPr>
          <a:xfrm>
            <a:off x="294904" y="5528652"/>
            <a:ext cx="5274623" cy="1015663"/>
          </a:xfrm>
          <a:prstGeom prst="rect">
            <a:avLst/>
          </a:prstGeom>
        </p:spPr>
        <p:txBody>
          <a:bodyPr wrap="square">
            <a:spAutoFit/>
          </a:bodyPr>
          <a:lstStyle/>
          <a:p>
            <a:pPr algn="ctr"/>
            <a:r>
              <a:rPr lang="fr-FR" sz="1500" dirty="0">
                <a:latin typeface="Arial" panose="020B0604020202020204" pitchFamily="34" charset="0"/>
                <a:cs typeface="Arial" panose="020B0604020202020204" pitchFamily="34" charset="0"/>
              </a:rPr>
              <a:t>Les enceintes en composite de polyuréthane léger sont moulées avec une structure interne en nid d’abeille, ce qui assure aux modules GEO M une rigidité et une solidité exceptionnelles compte tenu de leur poids.</a:t>
            </a:r>
          </a:p>
        </p:txBody>
      </p:sp>
    </p:spTree>
    <p:extLst>
      <p:ext uri="{BB962C8B-B14F-4D97-AF65-F5344CB8AC3E}">
        <p14:creationId xmlns:p14="http://schemas.microsoft.com/office/powerpoint/2010/main" val="923238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435428" y="1133009"/>
            <a:ext cx="7972302"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Versions Touring et Installation</a:t>
            </a:r>
          </a:p>
        </p:txBody>
      </p:sp>
      <p:pic>
        <p:nvPicPr>
          <p:cNvPr id="9" name="Image 8" descr="Une image contenant intérieur, équipement électronique, appareil photo, assis&#10;&#10;Description générée automatiquement">
            <a:extLst>
              <a:ext uri="{FF2B5EF4-FFF2-40B4-BE49-F238E27FC236}">
                <a16:creationId xmlns:a16="http://schemas.microsoft.com/office/drawing/2014/main" id="{268B8E02-254E-E845-980A-B79C1E0FA132}"/>
              </a:ext>
            </a:extLst>
          </p:cNvPr>
          <p:cNvPicPr>
            <a:picLocks noChangeAspect="1"/>
          </p:cNvPicPr>
          <p:nvPr/>
        </p:nvPicPr>
        <p:blipFill>
          <a:blip r:embed="rId2"/>
          <a:stretch>
            <a:fillRect/>
          </a:stretch>
        </p:blipFill>
        <p:spPr>
          <a:xfrm>
            <a:off x="6716775" y="2002463"/>
            <a:ext cx="4556992" cy="2853073"/>
          </a:xfrm>
          <a:prstGeom prst="rect">
            <a:avLst/>
          </a:prstGeom>
          <a:ln w="9525" cap="sq">
            <a:solidFill>
              <a:schemeClr val="bg1">
                <a:lumMod val="75000"/>
              </a:schemeClr>
            </a:solidFill>
            <a:prstDash val="solid"/>
            <a:miter lim="800000"/>
          </a:ln>
          <a:effectLst>
            <a:outerShdw blurRad="50800" dist="38100" dir="2700000" algn="tl" rotWithShape="0">
              <a:srgbClr val="000000">
                <a:alpha val="43000"/>
              </a:srgbClr>
            </a:outerShdw>
          </a:effectLst>
        </p:spPr>
      </p:pic>
      <p:pic>
        <p:nvPicPr>
          <p:cNvPr id="11" name="Image 10" descr="Une image contenant équipement électronique, intérieur, appareil photo, assis&#10;&#10;Description générée automatiquement">
            <a:extLst>
              <a:ext uri="{FF2B5EF4-FFF2-40B4-BE49-F238E27FC236}">
                <a16:creationId xmlns:a16="http://schemas.microsoft.com/office/drawing/2014/main" id="{AC356012-602B-D64D-B98E-322FE0DA6D3B}"/>
              </a:ext>
            </a:extLst>
          </p:cNvPr>
          <p:cNvPicPr>
            <a:picLocks noChangeAspect="1"/>
          </p:cNvPicPr>
          <p:nvPr/>
        </p:nvPicPr>
        <p:blipFill>
          <a:blip r:embed="rId3"/>
          <a:stretch>
            <a:fillRect/>
          </a:stretch>
        </p:blipFill>
        <p:spPr>
          <a:xfrm>
            <a:off x="580364" y="2002463"/>
            <a:ext cx="4556992" cy="2853073"/>
          </a:xfrm>
          <a:prstGeom prst="rect">
            <a:avLst/>
          </a:prstGeom>
          <a:ln w="9525" cap="sq">
            <a:solidFill>
              <a:schemeClr val="bg1">
                <a:lumMod val="75000"/>
              </a:schemeClr>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33004237-3C53-5345-A9CE-0DB4B1FCBDBB}"/>
              </a:ext>
            </a:extLst>
          </p:cNvPr>
          <p:cNvSpPr/>
          <p:nvPr/>
        </p:nvSpPr>
        <p:spPr>
          <a:xfrm>
            <a:off x="193317" y="5355642"/>
            <a:ext cx="11805366" cy="1246495"/>
          </a:xfrm>
          <a:prstGeom prst="rect">
            <a:avLst/>
          </a:prstGeom>
        </p:spPr>
        <p:txBody>
          <a:bodyPr wrap="square">
            <a:spAutoFit/>
          </a:bodyPr>
          <a:lstStyle/>
          <a:p>
            <a:pPr algn="ctr"/>
            <a:r>
              <a:rPr lang="fr-FR" sz="1500" dirty="0">
                <a:latin typeface="Arial" panose="020B0604020202020204" pitchFamily="34" charset="0"/>
                <a:cs typeface="Arial" panose="020B0604020202020204" pitchFamily="34" charset="0"/>
              </a:rPr>
              <a:t>Les modules GEO M10 et GEO M12 sont disponibles en versions </a:t>
            </a:r>
            <a:r>
              <a:rPr lang="fr-FR" sz="1500" dirty="0" err="1">
                <a:latin typeface="Arial" panose="020B0604020202020204" pitchFamily="34" charset="0"/>
                <a:cs typeface="Arial" panose="020B0604020202020204" pitchFamily="34" charset="0"/>
              </a:rPr>
              <a:t>touring</a:t>
            </a:r>
            <a:r>
              <a:rPr lang="fr-FR" sz="1500" dirty="0">
                <a:latin typeface="Arial" panose="020B0604020202020204" pitchFamily="34" charset="0"/>
                <a:cs typeface="Arial" panose="020B0604020202020204" pitchFamily="34" charset="0"/>
              </a:rPr>
              <a:t> et installation. </a:t>
            </a:r>
          </a:p>
          <a:p>
            <a:pPr algn="ctr"/>
            <a:endParaRPr lang="fr-FR"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500" dirty="0">
                <a:latin typeface="Arial" panose="020B0604020202020204" pitchFamily="34" charset="0"/>
                <a:cs typeface="Arial" panose="020B0604020202020204" pitchFamily="34" charset="0"/>
              </a:rPr>
              <a:t>Les </a:t>
            </a:r>
            <a:r>
              <a:rPr lang="fr-FR" sz="1500" dirty="0">
                <a:solidFill>
                  <a:srgbClr val="3A57A7"/>
                </a:solidFill>
                <a:latin typeface="Arial" panose="020B0604020202020204" pitchFamily="34" charset="0"/>
                <a:cs typeface="Arial" panose="020B0604020202020204" pitchFamily="34" charset="0"/>
              </a:rPr>
              <a:t>versions Touring </a:t>
            </a:r>
            <a:r>
              <a:rPr lang="fr-FR" sz="1500" dirty="0">
                <a:latin typeface="Arial" panose="020B0604020202020204" pitchFamily="34" charset="0"/>
                <a:cs typeface="Arial" panose="020B0604020202020204" pitchFamily="34" charset="0"/>
              </a:rPr>
              <a:t>sont équipées d’une grille frontale à fixation magnétique et doublure tissu, et leur connecteurs sont de type NL4. </a:t>
            </a:r>
          </a:p>
          <a:p>
            <a:pPr marL="285750" indent="-285750">
              <a:buFont typeface="Arial" panose="020B0604020202020204" pitchFamily="34" charset="0"/>
              <a:buChar char="•"/>
            </a:pPr>
            <a:r>
              <a:rPr lang="fr-FR" sz="1500" dirty="0">
                <a:latin typeface="Arial" panose="020B0604020202020204" pitchFamily="34" charset="0"/>
                <a:cs typeface="Arial" panose="020B0604020202020204" pitchFamily="34" charset="0"/>
              </a:rPr>
              <a:t>Les </a:t>
            </a:r>
            <a:r>
              <a:rPr lang="fr-FR" sz="1500" dirty="0">
                <a:solidFill>
                  <a:srgbClr val="3A57A7"/>
                </a:solidFill>
                <a:latin typeface="Arial" panose="020B0604020202020204" pitchFamily="34" charset="0"/>
                <a:cs typeface="Arial" panose="020B0604020202020204" pitchFamily="34" charset="0"/>
              </a:rPr>
              <a:t>versions Installation </a:t>
            </a:r>
            <a:r>
              <a:rPr lang="fr-FR" sz="1500" dirty="0">
                <a:latin typeface="Arial" panose="020B0604020202020204" pitchFamily="34" charset="0"/>
                <a:cs typeface="Arial" panose="020B0604020202020204" pitchFamily="34" charset="0"/>
              </a:rPr>
              <a:t>sont livrées avec une grille frontale acier fixe, tendue d’un tissu acoustique. Le câble fixe 4 conducteurs captif avec presse étoupe assurent une étanchéité IP54 (protection IP </a:t>
            </a:r>
            <a:r>
              <a:rPr lang="fr-FR" sz="1500" dirty="0" err="1">
                <a:latin typeface="Arial" panose="020B0604020202020204" pitchFamily="34" charset="0"/>
                <a:cs typeface="Arial" panose="020B0604020202020204" pitchFamily="34" charset="0"/>
              </a:rPr>
              <a:t>Cover</a:t>
            </a:r>
            <a:r>
              <a:rPr lang="fr-FR" sz="1500" dirty="0">
                <a:latin typeface="Arial" panose="020B0604020202020204" pitchFamily="34" charset="0"/>
                <a:cs typeface="Arial" panose="020B0604020202020204" pitchFamily="34" charset="0"/>
              </a:rPr>
              <a:t> nécessaire sur le GEO M6).</a:t>
            </a:r>
          </a:p>
        </p:txBody>
      </p:sp>
      <p:sp>
        <p:nvSpPr>
          <p:cNvPr id="13" name="Rectangle 12">
            <a:extLst>
              <a:ext uri="{FF2B5EF4-FFF2-40B4-BE49-F238E27FC236}">
                <a16:creationId xmlns:a16="http://schemas.microsoft.com/office/drawing/2014/main" id="{3E7BB619-CC5E-BA48-8645-BC92A83E1CCB}"/>
              </a:ext>
            </a:extLst>
          </p:cNvPr>
          <p:cNvSpPr/>
          <p:nvPr/>
        </p:nvSpPr>
        <p:spPr>
          <a:xfrm>
            <a:off x="1539646" y="4959395"/>
            <a:ext cx="2638428" cy="292388"/>
          </a:xfrm>
          <a:prstGeom prst="rect">
            <a:avLst/>
          </a:prstGeom>
        </p:spPr>
        <p:txBody>
          <a:bodyPr wrap="square">
            <a:spAutoFit/>
          </a:bodyPr>
          <a:lstStyle/>
          <a:p>
            <a:pPr algn="ctr"/>
            <a:r>
              <a:rPr lang="fr-FR" sz="1300" i="1" dirty="0">
                <a:solidFill>
                  <a:schemeClr val="tx1">
                    <a:lumMod val="50000"/>
                    <a:lumOff val="50000"/>
                  </a:schemeClr>
                </a:solidFill>
                <a:latin typeface="Arial" panose="020B0604020202020204" pitchFamily="34" charset="0"/>
                <a:cs typeface="Arial" panose="020B0604020202020204" pitchFamily="34" charset="0"/>
              </a:rPr>
              <a:t>Version Touring</a:t>
            </a:r>
          </a:p>
        </p:txBody>
      </p:sp>
      <p:sp>
        <p:nvSpPr>
          <p:cNvPr id="14" name="Rectangle 13">
            <a:extLst>
              <a:ext uri="{FF2B5EF4-FFF2-40B4-BE49-F238E27FC236}">
                <a16:creationId xmlns:a16="http://schemas.microsoft.com/office/drawing/2014/main" id="{FBF36A62-D42B-3540-AAFC-67BC446EC46B}"/>
              </a:ext>
            </a:extLst>
          </p:cNvPr>
          <p:cNvSpPr/>
          <p:nvPr/>
        </p:nvSpPr>
        <p:spPr>
          <a:xfrm>
            <a:off x="7676057" y="4959395"/>
            <a:ext cx="2638428" cy="292388"/>
          </a:xfrm>
          <a:prstGeom prst="rect">
            <a:avLst/>
          </a:prstGeom>
        </p:spPr>
        <p:txBody>
          <a:bodyPr wrap="square">
            <a:spAutoFit/>
          </a:bodyPr>
          <a:lstStyle/>
          <a:p>
            <a:pPr algn="ctr"/>
            <a:r>
              <a:rPr lang="fr-FR" sz="1300" i="1" dirty="0">
                <a:solidFill>
                  <a:schemeClr val="tx1">
                    <a:lumMod val="50000"/>
                    <a:lumOff val="50000"/>
                  </a:schemeClr>
                </a:solidFill>
                <a:latin typeface="Arial" panose="020B0604020202020204" pitchFamily="34" charset="0"/>
                <a:cs typeface="Arial" panose="020B0604020202020204" pitchFamily="34" charset="0"/>
              </a:rPr>
              <a:t>Version Installation</a:t>
            </a:r>
          </a:p>
        </p:txBody>
      </p:sp>
    </p:spTree>
    <p:extLst>
      <p:ext uri="{BB962C8B-B14F-4D97-AF65-F5344CB8AC3E}">
        <p14:creationId xmlns:p14="http://schemas.microsoft.com/office/powerpoint/2010/main" val="34529656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1000"/>
                                        <p:tgtEl>
                                          <p:spTgt spid="11"/>
                                        </p:tgtEl>
                                      </p:cBhvr>
                                    </p:animEffect>
                                  </p:childTnLst>
                                </p:cTn>
                              </p:par>
                              <p:par>
                                <p:cTn id="12" presetID="16" presetClass="entr" presetSubtype="37"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1000"/>
                                        <p:tgtEl>
                                          <p:spTgt spid="9"/>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012160-B478-F149-90DC-5A0151F7144B}"/>
              </a:ext>
            </a:extLst>
          </p:cNvPr>
          <p:cNvSpPr/>
          <p:nvPr/>
        </p:nvSpPr>
        <p:spPr>
          <a:xfrm>
            <a:off x="8213765" y="3810968"/>
            <a:ext cx="3773796" cy="2400657"/>
          </a:xfrm>
          <a:prstGeom prst="rect">
            <a:avLst/>
          </a:prstGeom>
        </p:spPr>
        <p:txBody>
          <a:bodyPr wrap="square">
            <a:spAutoFit/>
          </a:bodyPr>
          <a:lstStyle/>
          <a:p>
            <a:r>
              <a:rPr lang="fr-FR" sz="1500" dirty="0">
                <a:latin typeface="Arial" panose="020B0604020202020204" pitchFamily="34" charset="0"/>
                <a:cs typeface="Arial" panose="020B0604020202020204" pitchFamily="34" charset="0"/>
              </a:rPr>
              <a:t>Les modules GEO M10 et M12 sont équipés du système </a:t>
            </a:r>
            <a:r>
              <a:rPr lang="fr-FR" sz="1500" dirty="0">
                <a:solidFill>
                  <a:srgbClr val="3A57A7"/>
                </a:solidFill>
                <a:latin typeface="Arial" panose="020B0604020202020204" pitchFamily="34" charset="0"/>
                <a:cs typeface="Arial" panose="020B0604020202020204" pitchFamily="34" charset="0"/>
              </a:rPr>
              <a:t>d’accrochage intégré</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AutoRig</a:t>
            </a:r>
            <a:r>
              <a:rPr lang="fr-FR" sz="1500" dirty="0">
                <a:latin typeface="Arial" panose="020B0604020202020204" pitchFamily="34" charset="0"/>
                <a:cs typeface="Arial" panose="020B0604020202020204" pitchFamily="34" charset="0"/>
              </a:rPr>
              <a:t>™, certifié TÜV.</a:t>
            </a:r>
          </a:p>
          <a:p>
            <a:endParaRPr lang="fr-FR" sz="1500" dirty="0">
              <a:latin typeface="Arial" panose="020B0604020202020204" pitchFamily="34" charset="0"/>
              <a:cs typeface="Arial" panose="020B0604020202020204" pitchFamily="34" charset="0"/>
            </a:endParaRPr>
          </a:p>
          <a:p>
            <a:r>
              <a:rPr lang="fr-FR" sz="1500" dirty="0">
                <a:latin typeface="Arial" panose="020B0604020202020204" pitchFamily="34" charset="0"/>
                <a:cs typeface="Arial" panose="020B0604020202020204" pitchFamily="34" charset="0"/>
              </a:rPr>
              <a:t>Le système reste en position « ouverte », et se verrouille lorsque l’enceinte suivante est mise en place. Une paire de mains suffit donc à configurer les systèmes en sortant directement les enceintes des flight cases.</a:t>
            </a:r>
          </a:p>
        </p:txBody>
      </p:sp>
      <p:sp>
        <p:nvSpPr>
          <p:cNvPr id="7" name="Rectangle 6">
            <a:extLst>
              <a:ext uri="{FF2B5EF4-FFF2-40B4-BE49-F238E27FC236}">
                <a16:creationId xmlns:a16="http://schemas.microsoft.com/office/drawing/2014/main" id="{05C6148C-9E33-C047-B107-8265625A249F}"/>
              </a:ext>
            </a:extLst>
          </p:cNvPr>
          <p:cNvSpPr/>
          <p:nvPr/>
        </p:nvSpPr>
        <p:spPr>
          <a:xfrm>
            <a:off x="8657111" y="1253547"/>
            <a:ext cx="3091543" cy="830997"/>
          </a:xfrm>
          <a:prstGeom prst="rect">
            <a:avLst/>
          </a:prstGeom>
        </p:spPr>
        <p:txBody>
          <a:bodyPr wrap="square">
            <a:spAutoFit/>
          </a:bodyPr>
          <a:lstStyle/>
          <a:p>
            <a:r>
              <a:rPr lang="fr-FR" sz="4800" dirty="0" err="1">
                <a:solidFill>
                  <a:srgbClr val="3A57A7"/>
                </a:solidFill>
                <a:latin typeface="Arial" panose="020B0604020202020204" pitchFamily="34" charset="0"/>
                <a:cs typeface="Arial" panose="020B0604020202020204" pitchFamily="34" charset="0"/>
              </a:rPr>
              <a:t>AutoRig</a:t>
            </a:r>
            <a:r>
              <a:rPr lang="fr-FR" sz="4000" baseline="30000" dirty="0" err="1">
                <a:solidFill>
                  <a:srgbClr val="3A57A7"/>
                </a:solidFill>
                <a:latin typeface="Arial" panose="020B0604020202020204" pitchFamily="34" charset="0"/>
                <a:cs typeface="Arial" panose="020B0604020202020204" pitchFamily="34" charset="0"/>
              </a:rPr>
              <a:t>TM</a:t>
            </a:r>
            <a:endParaRPr lang="fr-FR" sz="4000" baseline="30000" dirty="0">
              <a:solidFill>
                <a:srgbClr val="3A57A7"/>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3433E5A2-5286-D14E-BA2D-9770233BE6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786" b="5821"/>
          <a:stretch/>
        </p:blipFill>
        <p:spPr>
          <a:xfrm>
            <a:off x="0" y="938151"/>
            <a:ext cx="7785477" cy="4797631"/>
          </a:xfrm>
          <a:prstGeom prst="rect">
            <a:avLst/>
          </a:prstGeom>
        </p:spPr>
      </p:pic>
      <p:sp>
        <p:nvSpPr>
          <p:cNvPr id="2" name="Rectangle 1">
            <a:extLst>
              <a:ext uri="{FF2B5EF4-FFF2-40B4-BE49-F238E27FC236}">
                <a16:creationId xmlns:a16="http://schemas.microsoft.com/office/drawing/2014/main" id="{B4D0E2E7-6868-A34D-A75B-B74C976069B7}"/>
              </a:ext>
            </a:extLst>
          </p:cNvPr>
          <p:cNvSpPr/>
          <p:nvPr/>
        </p:nvSpPr>
        <p:spPr>
          <a:xfrm>
            <a:off x="8213766" y="2531878"/>
            <a:ext cx="3534888" cy="861774"/>
          </a:xfrm>
          <a:prstGeom prst="rect">
            <a:avLst/>
          </a:prstGeom>
        </p:spPr>
        <p:txBody>
          <a:bodyPr wrap="square">
            <a:spAutoFit/>
          </a:bodyPr>
          <a:lstStyle/>
          <a:p>
            <a:r>
              <a:rPr lang="fr-FR" sz="2500" dirty="0">
                <a:latin typeface="Arial" panose="020B0604020202020204" pitchFamily="34" charset="0"/>
                <a:cs typeface="Arial" panose="020B0604020202020204" pitchFamily="34" charset="0"/>
              </a:rPr>
              <a:t>En accroche ou au sol. Cliquez et déployez.</a:t>
            </a:r>
          </a:p>
        </p:txBody>
      </p:sp>
    </p:spTree>
    <p:extLst>
      <p:ext uri="{BB962C8B-B14F-4D97-AF65-F5344CB8AC3E}">
        <p14:creationId xmlns:p14="http://schemas.microsoft.com/office/powerpoint/2010/main" val="979961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15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équipement électronique, intérieur, assis, avant&#10;&#10;Description générée automatiquement">
            <a:extLst>
              <a:ext uri="{FF2B5EF4-FFF2-40B4-BE49-F238E27FC236}">
                <a16:creationId xmlns:a16="http://schemas.microsoft.com/office/drawing/2014/main" id="{A658C06A-A12C-C045-A845-6D53451168A4}"/>
              </a:ext>
            </a:extLst>
          </p:cNvPr>
          <p:cNvPicPr>
            <a:picLocks noChangeAspect="1"/>
          </p:cNvPicPr>
          <p:nvPr/>
        </p:nvPicPr>
        <p:blipFill rotWithShape="1">
          <a:blip r:embed="rId2"/>
          <a:srcRect l="16892"/>
          <a:stretch/>
        </p:blipFill>
        <p:spPr>
          <a:xfrm>
            <a:off x="0" y="1547840"/>
            <a:ext cx="8873276" cy="5999164"/>
          </a:xfrm>
          <a:prstGeom prst="rect">
            <a:avLst/>
          </a:prstGeom>
        </p:spPr>
      </p:pic>
      <p:sp>
        <p:nvSpPr>
          <p:cNvPr id="6" name="Rectangle 5">
            <a:extLst>
              <a:ext uri="{FF2B5EF4-FFF2-40B4-BE49-F238E27FC236}">
                <a16:creationId xmlns:a16="http://schemas.microsoft.com/office/drawing/2014/main" id="{81012160-B478-F149-90DC-5A0151F7144B}"/>
              </a:ext>
            </a:extLst>
          </p:cNvPr>
          <p:cNvSpPr/>
          <p:nvPr/>
        </p:nvSpPr>
        <p:spPr>
          <a:xfrm>
            <a:off x="8207442" y="3946833"/>
            <a:ext cx="3692458" cy="1246495"/>
          </a:xfrm>
          <a:prstGeom prst="rect">
            <a:avLst/>
          </a:prstGeom>
        </p:spPr>
        <p:txBody>
          <a:bodyPr wrap="square">
            <a:spAutoFit/>
          </a:bodyPr>
          <a:lstStyle/>
          <a:p>
            <a:r>
              <a:rPr lang="fr-FR" sz="1500" dirty="0">
                <a:latin typeface="Arial" panose="020B0604020202020204" pitchFamily="34" charset="0"/>
                <a:cs typeface="Arial" panose="020B0604020202020204" pitchFamily="34" charset="0"/>
              </a:rPr>
              <a:t>Les angles d’accroche se règlent rapidement et facilement à l’arrière de l’enceinte, en utilisant une broche à billes avec câble de retenue et un guide pour l’alignement des trous.</a:t>
            </a:r>
          </a:p>
        </p:txBody>
      </p:sp>
      <p:sp>
        <p:nvSpPr>
          <p:cNvPr id="7" name="Rectangle 6">
            <a:extLst>
              <a:ext uri="{FF2B5EF4-FFF2-40B4-BE49-F238E27FC236}">
                <a16:creationId xmlns:a16="http://schemas.microsoft.com/office/drawing/2014/main" id="{05C6148C-9E33-C047-B107-8265625A249F}"/>
              </a:ext>
            </a:extLst>
          </p:cNvPr>
          <p:cNvSpPr/>
          <p:nvPr/>
        </p:nvSpPr>
        <p:spPr>
          <a:xfrm>
            <a:off x="8657111" y="1253547"/>
            <a:ext cx="3091543" cy="830997"/>
          </a:xfrm>
          <a:prstGeom prst="rect">
            <a:avLst/>
          </a:prstGeom>
        </p:spPr>
        <p:txBody>
          <a:bodyPr wrap="square">
            <a:spAutoFit/>
          </a:bodyPr>
          <a:lstStyle/>
          <a:p>
            <a:r>
              <a:rPr lang="fr-FR" sz="4800" dirty="0" err="1">
                <a:solidFill>
                  <a:srgbClr val="3A57A7"/>
                </a:solidFill>
                <a:latin typeface="Arial" panose="020B0604020202020204" pitchFamily="34" charset="0"/>
                <a:cs typeface="Arial" panose="020B0604020202020204" pitchFamily="34" charset="0"/>
              </a:rPr>
              <a:t>AutoRig</a:t>
            </a:r>
            <a:r>
              <a:rPr lang="fr-FR" sz="4000" baseline="30000" dirty="0" err="1">
                <a:solidFill>
                  <a:srgbClr val="3A57A7"/>
                </a:solidFill>
                <a:latin typeface="Arial" panose="020B0604020202020204" pitchFamily="34" charset="0"/>
                <a:cs typeface="Arial" panose="020B0604020202020204" pitchFamily="34" charset="0"/>
              </a:rPr>
              <a:t>TM</a:t>
            </a:r>
            <a:endParaRPr lang="fr-FR" sz="4000" baseline="30000" dirty="0">
              <a:solidFill>
                <a:srgbClr val="3A57A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4D0E2E7-6868-A34D-A75B-B74C976069B7}"/>
              </a:ext>
            </a:extLst>
          </p:cNvPr>
          <p:cNvSpPr/>
          <p:nvPr/>
        </p:nvSpPr>
        <p:spPr>
          <a:xfrm>
            <a:off x="8213766" y="2531878"/>
            <a:ext cx="3534888" cy="861774"/>
          </a:xfrm>
          <a:prstGeom prst="rect">
            <a:avLst/>
          </a:prstGeom>
        </p:spPr>
        <p:txBody>
          <a:bodyPr wrap="square">
            <a:spAutoFit/>
          </a:bodyPr>
          <a:lstStyle/>
          <a:p>
            <a:r>
              <a:rPr lang="fr-FR" sz="2500" dirty="0">
                <a:latin typeface="Arial" panose="020B0604020202020204" pitchFamily="34" charset="0"/>
                <a:cs typeface="Arial" panose="020B0604020202020204" pitchFamily="34" charset="0"/>
              </a:rPr>
              <a:t>En accroche ou au sol. Cliquez et déployez.</a:t>
            </a:r>
          </a:p>
        </p:txBody>
      </p:sp>
    </p:spTree>
    <p:extLst>
      <p:ext uri="{BB962C8B-B14F-4D97-AF65-F5344CB8AC3E}">
        <p14:creationId xmlns:p14="http://schemas.microsoft.com/office/powerpoint/2010/main" val="26722605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012160-B478-F149-90DC-5A0151F7144B}"/>
              </a:ext>
            </a:extLst>
          </p:cNvPr>
          <p:cNvSpPr/>
          <p:nvPr/>
        </p:nvSpPr>
        <p:spPr>
          <a:xfrm>
            <a:off x="6527800" y="3790079"/>
            <a:ext cx="5207000" cy="2800767"/>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Les performances mécaniques de la Série GEO M sont aussi impressionnantes que les performances acoustiques. Toutes les forces structurelles agissant sur un cluster d’enceintes GEO de la Série M sont portées par le révolutionnaire système d’accrochage intégré </a:t>
            </a:r>
            <a:r>
              <a:rPr lang="fr-FR" sz="1600" dirty="0" err="1">
                <a:latin typeface="Arial" panose="020B0604020202020204" pitchFamily="34" charset="0"/>
                <a:cs typeface="Arial" panose="020B0604020202020204" pitchFamily="34" charset="0"/>
              </a:rPr>
              <a:t>NEXOSkeleton</a:t>
            </a:r>
            <a:r>
              <a:rPr lang="fr-FR" sz="1600" dirty="0">
                <a:latin typeface="Arial" panose="020B0604020202020204" pitchFamily="34" charset="0"/>
                <a:cs typeface="Arial" panose="020B0604020202020204" pitchFamily="34" charset="0"/>
              </a:rPr>
              <a:t>™, et non par les coffrets des modules eux-mêmes.</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Intégralement certifiée TÜV, chaque configuration d’enceintes peut voir sa sécurité vérifiée en utilisant le logiciel de configuration système NEXO NS-1. </a:t>
            </a:r>
          </a:p>
        </p:txBody>
      </p:sp>
      <p:sp>
        <p:nvSpPr>
          <p:cNvPr id="7" name="Rectangle 6">
            <a:extLst>
              <a:ext uri="{FF2B5EF4-FFF2-40B4-BE49-F238E27FC236}">
                <a16:creationId xmlns:a16="http://schemas.microsoft.com/office/drawing/2014/main" id="{05C6148C-9E33-C047-B107-8265625A249F}"/>
              </a:ext>
            </a:extLst>
          </p:cNvPr>
          <p:cNvSpPr/>
          <p:nvPr/>
        </p:nvSpPr>
        <p:spPr>
          <a:xfrm>
            <a:off x="6527800" y="1126016"/>
            <a:ext cx="3091543" cy="1569660"/>
          </a:xfrm>
          <a:prstGeom prst="rect">
            <a:avLst/>
          </a:prstGeom>
        </p:spPr>
        <p:txBody>
          <a:bodyPr wrap="square">
            <a:spAutoFit/>
          </a:bodyPr>
          <a:lstStyle/>
          <a:p>
            <a:r>
              <a:rPr lang="fr-FR" sz="4800" dirty="0">
                <a:solidFill>
                  <a:srgbClr val="3A57A7"/>
                </a:solidFill>
                <a:latin typeface="Arial" panose="020B0604020202020204" pitchFamily="34" charset="0"/>
                <a:cs typeface="Arial" panose="020B0604020202020204" pitchFamily="34" charset="0"/>
              </a:rPr>
              <a:t>NEXO </a:t>
            </a:r>
            <a:r>
              <a:rPr lang="fr-FR" sz="4800" dirty="0" err="1">
                <a:solidFill>
                  <a:srgbClr val="3A57A7"/>
                </a:solidFill>
                <a:latin typeface="Arial" panose="020B0604020202020204" pitchFamily="34" charset="0"/>
                <a:cs typeface="Arial" panose="020B0604020202020204" pitchFamily="34" charset="0"/>
              </a:rPr>
              <a:t>Skeleton</a:t>
            </a:r>
            <a:endParaRPr lang="fr-FR" sz="4000" baseline="30000" dirty="0">
              <a:solidFill>
                <a:srgbClr val="3A57A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4D0E2E7-6868-A34D-A75B-B74C976069B7}"/>
              </a:ext>
            </a:extLst>
          </p:cNvPr>
          <p:cNvSpPr/>
          <p:nvPr/>
        </p:nvSpPr>
        <p:spPr>
          <a:xfrm>
            <a:off x="6527800" y="2781754"/>
            <a:ext cx="4505367" cy="861774"/>
          </a:xfrm>
          <a:prstGeom prst="rect">
            <a:avLst/>
          </a:prstGeom>
        </p:spPr>
        <p:txBody>
          <a:bodyPr wrap="square">
            <a:spAutoFit/>
          </a:bodyPr>
          <a:lstStyle/>
          <a:p>
            <a:r>
              <a:rPr lang="fr-FR" sz="2500" dirty="0">
                <a:latin typeface="Arial" panose="020B0604020202020204" pitchFamily="34" charset="0"/>
                <a:cs typeface="Arial" panose="020B0604020202020204" pitchFamily="34" charset="0"/>
              </a:rPr>
              <a:t>Le système d’accrochage le plus ingénieux jamais vu.</a:t>
            </a:r>
          </a:p>
        </p:txBody>
      </p:sp>
      <p:pic>
        <p:nvPicPr>
          <p:cNvPr id="9" name="Image 8">
            <a:extLst>
              <a:ext uri="{FF2B5EF4-FFF2-40B4-BE49-F238E27FC236}">
                <a16:creationId xmlns:a16="http://schemas.microsoft.com/office/drawing/2014/main" id="{3412D392-B395-E243-B704-368331F3818B}"/>
              </a:ext>
            </a:extLst>
          </p:cNvPr>
          <p:cNvPicPr>
            <a:picLocks noChangeAspect="1"/>
          </p:cNvPicPr>
          <p:nvPr/>
        </p:nvPicPr>
        <p:blipFill rotWithShape="1">
          <a:blip r:embed="rId2"/>
          <a:srcRect t="7194" b="7584"/>
          <a:stretch/>
        </p:blipFill>
        <p:spPr>
          <a:xfrm>
            <a:off x="833133" y="938893"/>
            <a:ext cx="3326107" cy="5919107"/>
          </a:xfrm>
          <a:prstGeom prst="rect">
            <a:avLst/>
          </a:prstGeom>
        </p:spPr>
      </p:pic>
      <p:pic>
        <p:nvPicPr>
          <p:cNvPr id="11" name="Image 10">
            <a:extLst>
              <a:ext uri="{FF2B5EF4-FFF2-40B4-BE49-F238E27FC236}">
                <a16:creationId xmlns:a16="http://schemas.microsoft.com/office/drawing/2014/main" id="{D5D60F84-AD13-2F43-82A6-26CEE3E6F2FE}"/>
              </a:ext>
            </a:extLst>
          </p:cNvPr>
          <p:cNvPicPr>
            <a:picLocks noChangeAspect="1"/>
          </p:cNvPicPr>
          <p:nvPr/>
        </p:nvPicPr>
        <p:blipFill>
          <a:blip r:embed="rId3"/>
          <a:stretch>
            <a:fillRect/>
          </a:stretch>
        </p:blipFill>
        <p:spPr>
          <a:xfrm>
            <a:off x="3263890" y="4787446"/>
            <a:ext cx="1790700" cy="1803400"/>
          </a:xfrm>
          <a:prstGeom prst="rect">
            <a:avLst/>
          </a:prstGeom>
        </p:spPr>
      </p:pic>
    </p:spTree>
    <p:extLst>
      <p:ext uri="{BB962C8B-B14F-4D97-AF65-F5344CB8AC3E}">
        <p14:creationId xmlns:p14="http://schemas.microsoft.com/office/powerpoint/2010/main" val="2993918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stationnaire&#10;&#10;Description générée automatiquement">
            <a:extLst>
              <a:ext uri="{FF2B5EF4-FFF2-40B4-BE49-F238E27FC236}">
                <a16:creationId xmlns:a16="http://schemas.microsoft.com/office/drawing/2014/main" id="{3D543896-8061-6141-82F8-A1EBF0ED7DCE}"/>
              </a:ext>
            </a:extLst>
          </p:cNvPr>
          <p:cNvPicPr>
            <a:picLocks noChangeAspect="1"/>
          </p:cNvPicPr>
          <p:nvPr/>
        </p:nvPicPr>
        <p:blipFill rotWithShape="1">
          <a:blip r:embed="rId2"/>
          <a:srcRect l="12397" t="5961" r="29419" b="13435"/>
          <a:stretch/>
        </p:blipFill>
        <p:spPr>
          <a:xfrm rot="16200000">
            <a:off x="6398020" y="240284"/>
            <a:ext cx="5096120" cy="6491845"/>
          </a:xfrm>
          <a:prstGeom prst="rect">
            <a:avLst/>
          </a:prstGeom>
        </p:spPr>
      </p:pic>
      <p:pic>
        <p:nvPicPr>
          <p:cNvPr id="5" name="Image 4">
            <a:extLst>
              <a:ext uri="{FF2B5EF4-FFF2-40B4-BE49-F238E27FC236}">
                <a16:creationId xmlns:a16="http://schemas.microsoft.com/office/drawing/2014/main" id="{40B9E45B-9615-8C44-901D-D0960741CFBB}"/>
              </a:ext>
            </a:extLst>
          </p:cNvPr>
          <p:cNvPicPr>
            <a:picLocks noChangeAspect="1"/>
          </p:cNvPicPr>
          <p:nvPr/>
        </p:nvPicPr>
        <p:blipFill rotWithShape="1">
          <a:blip r:embed="rId3"/>
          <a:srcRect l="17604" t="14372" r="15600" b="16104"/>
          <a:stretch/>
        </p:blipFill>
        <p:spPr>
          <a:xfrm>
            <a:off x="0" y="3492083"/>
            <a:ext cx="4757403" cy="3304666"/>
          </a:xfrm>
          <a:prstGeom prst="rect">
            <a:avLst/>
          </a:prstGeom>
        </p:spPr>
      </p:pic>
      <p:sp>
        <p:nvSpPr>
          <p:cNvPr id="6" name="Rectangle 5">
            <a:extLst>
              <a:ext uri="{FF2B5EF4-FFF2-40B4-BE49-F238E27FC236}">
                <a16:creationId xmlns:a16="http://schemas.microsoft.com/office/drawing/2014/main" id="{81012160-B478-F149-90DC-5A0151F7144B}"/>
              </a:ext>
            </a:extLst>
          </p:cNvPr>
          <p:cNvSpPr/>
          <p:nvPr/>
        </p:nvSpPr>
        <p:spPr>
          <a:xfrm>
            <a:off x="435428" y="2266379"/>
            <a:ext cx="4858324" cy="923330"/>
          </a:xfrm>
          <a:prstGeom prst="rect">
            <a:avLst/>
          </a:prstGeom>
        </p:spPr>
        <p:txBody>
          <a:bodyPr wrap="square">
            <a:spAutoFit/>
          </a:bodyPr>
          <a:lstStyle/>
          <a:p>
            <a:r>
              <a:rPr lang="fr-FR" dirty="0">
                <a:latin typeface="Arial" panose="020B0604020202020204" pitchFamily="34" charset="0"/>
                <a:cs typeface="Arial" panose="020B0604020202020204" pitchFamily="34" charset="0"/>
              </a:rPr>
              <a:t>Les versions Installation sont disponibles dans n’importe quelle nuance RAL, pour une discrétion visuelle maximale dans tout décor.</a:t>
            </a:r>
          </a:p>
        </p:txBody>
      </p:sp>
      <p:sp>
        <p:nvSpPr>
          <p:cNvPr id="7" name="Rectangle 6">
            <a:extLst>
              <a:ext uri="{FF2B5EF4-FFF2-40B4-BE49-F238E27FC236}">
                <a16:creationId xmlns:a16="http://schemas.microsoft.com/office/drawing/2014/main" id="{05C6148C-9E33-C047-B107-8265625A249F}"/>
              </a:ext>
            </a:extLst>
          </p:cNvPr>
          <p:cNvSpPr/>
          <p:nvPr/>
        </p:nvSpPr>
        <p:spPr>
          <a:xfrm>
            <a:off x="435428" y="1133009"/>
            <a:ext cx="5264727" cy="830997"/>
          </a:xfrm>
          <a:prstGeom prst="rect">
            <a:avLst/>
          </a:prstGeom>
        </p:spPr>
        <p:txBody>
          <a:bodyPr wrap="square">
            <a:spAutoFit/>
          </a:bodyPr>
          <a:lstStyle/>
          <a:p>
            <a:r>
              <a:rPr lang="fr-FR" sz="4800" dirty="0">
                <a:solidFill>
                  <a:srgbClr val="3A57A7"/>
                </a:solidFill>
                <a:latin typeface="Arial" panose="020B0604020202020204" pitchFamily="34" charset="0"/>
                <a:cs typeface="Arial" panose="020B0604020202020204" pitchFamily="34" charset="0"/>
              </a:rPr>
              <a:t>Solutions Custom</a:t>
            </a:r>
          </a:p>
        </p:txBody>
      </p:sp>
    </p:spTree>
    <p:extLst>
      <p:ext uri="{BB962C8B-B14F-4D97-AF65-F5344CB8AC3E}">
        <p14:creationId xmlns:p14="http://schemas.microsoft.com/office/powerpoint/2010/main" val="26148068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1500"/>
                                        <p:tgtEl>
                                          <p:spTgt spid="3"/>
                                        </p:tgtEl>
                                      </p:cBhvr>
                                    </p:animEffect>
                                  </p:childTnLst>
                                </p:cTn>
                              </p:par>
                            </p:childTnLst>
                          </p:cTn>
                        </p:par>
                        <p:par>
                          <p:cTn id="12" fill="hold">
                            <p:stCondLst>
                              <p:cond delay="2000"/>
                            </p:stCondLst>
                            <p:childTnLst>
                              <p:par>
                                <p:cTn id="13" presetID="2" presetClass="entr" presetSubtype="1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moniteur, violet, assis, écran&#10;&#10;Description générée automatiquement">
            <a:extLst>
              <a:ext uri="{FF2B5EF4-FFF2-40B4-BE49-F238E27FC236}">
                <a16:creationId xmlns:a16="http://schemas.microsoft.com/office/drawing/2014/main" id="{C6CD01C6-24EA-FB49-A9FA-25AF42C7D25E}"/>
              </a:ext>
            </a:extLst>
          </p:cNvPr>
          <p:cNvPicPr>
            <a:picLocks noChangeAspect="1"/>
          </p:cNvPicPr>
          <p:nvPr/>
        </p:nvPicPr>
        <p:blipFill>
          <a:blip r:embed="rId2"/>
          <a:stretch>
            <a:fillRect/>
          </a:stretch>
        </p:blipFill>
        <p:spPr>
          <a:xfrm>
            <a:off x="0" y="925551"/>
            <a:ext cx="12192000" cy="5932449"/>
          </a:xfrm>
          <a:prstGeom prst="rect">
            <a:avLst/>
          </a:prstGeom>
        </p:spPr>
      </p:pic>
      <p:sp>
        <p:nvSpPr>
          <p:cNvPr id="15" name="ZoneTexte 14">
            <a:extLst>
              <a:ext uri="{FF2B5EF4-FFF2-40B4-BE49-F238E27FC236}">
                <a16:creationId xmlns:a16="http://schemas.microsoft.com/office/drawing/2014/main" id="{261B74F9-D2EC-5C40-9CDD-E95559E3E8BA}"/>
              </a:ext>
            </a:extLst>
          </p:cNvPr>
          <p:cNvSpPr txBox="1"/>
          <p:nvPr/>
        </p:nvSpPr>
        <p:spPr>
          <a:xfrm>
            <a:off x="7397141" y="2768390"/>
            <a:ext cx="4794859" cy="2246769"/>
          </a:xfrm>
          <a:prstGeom prst="rect">
            <a:avLst/>
          </a:prstGeom>
          <a:noFill/>
        </p:spPr>
        <p:txBody>
          <a:bodyPr wrap="square" rtlCol="0">
            <a:spAutoFit/>
          </a:bodyPr>
          <a:lstStyle/>
          <a:p>
            <a:pPr algn="ctr"/>
            <a:r>
              <a:rPr lang="fr-FR" sz="7000" b="1" dirty="0">
                <a:solidFill>
                  <a:schemeClr val="bg1"/>
                </a:solidFill>
                <a:latin typeface="Arial" panose="020B0604020202020204" pitchFamily="34" charset="0"/>
                <a:cs typeface="Arial" panose="020B0604020202020204" pitchFamily="34" charset="0"/>
              </a:rPr>
              <a:t>Caissons de graves</a:t>
            </a:r>
          </a:p>
        </p:txBody>
      </p:sp>
    </p:spTree>
    <p:extLst>
      <p:ext uri="{BB962C8B-B14F-4D97-AF65-F5344CB8AC3E}">
        <p14:creationId xmlns:p14="http://schemas.microsoft.com/office/powerpoint/2010/main" val="424239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261B74F9-D2EC-5C40-9CDD-E95559E3E8BA}"/>
              </a:ext>
            </a:extLst>
          </p:cNvPr>
          <p:cNvSpPr txBox="1"/>
          <p:nvPr/>
        </p:nvSpPr>
        <p:spPr>
          <a:xfrm>
            <a:off x="8292899" y="2952899"/>
            <a:ext cx="4794859" cy="430887"/>
          </a:xfrm>
          <a:prstGeom prst="rect">
            <a:avLst/>
          </a:prstGeom>
          <a:noFill/>
        </p:spPr>
        <p:txBody>
          <a:bodyPr wrap="square" rtlCol="0">
            <a:spAutoFit/>
          </a:bodyPr>
          <a:lstStyle/>
          <a:p>
            <a:r>
              <a:rPr lang="fr-FR" sz="2200" dirty="0">
                <a:latin typeface="Arial" panose="020B0604020202020204" pitchFamily="34" charset="0"/>
                <a:cs typeface="Arial" panose="020B0604020202020204" pitchFamily="34" charset="0"/>
              </a:rPr>
              <a:t>130dB SPL</a:t>
            </a:r>
            <a:endParaRPr lang="fr-FR" sz="2200" dirty="0">
              <a:solidFill>
                <a:srgbClr val="3A57A7"/>
              </a:solidFill>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D25AF5E5-92C4-8845-BDB4-E75725FE997F}"/>
              </a:ext>
            </a:extLst>
          </p:cNvPr>
          <p:cNvSpPr txBox="1"/>
          <p:nvPr/>
        </p:nvSpPr>
        <p:spPr>
          <a:xfrm>
            <a:off x="8292899" y="3709697"/>
            <a:ext cx="3638906" cy="769441"/>
          </a:xfrm>
          <a:prstGeom prst="rect">
            <a:avLst/>
          </a:prstGeom>
          <a:noFill/>
        </p:spPr>
        <p:txBody>
          <a:bodyPr wrap="square" rtlCol="0">
            <a:spAutoFit/>
          </a:bodyPr>
          <a:lstStyle/>
          <a:p>
            <a:r>
              <a:rPr lang="fr-FR" sz="2200" dirty="0">
                <a:latin typeface="Arial" panose="020B0604020202020204" pitchFamily="34" charset="0"/>
                <a:cs typeface="Arial" panose="020B0604020202020204" pitchFamily="34" charset="0"/>
              </a:rPr>
              <a:t>Haut-parleur de graves de 12 pouces</a:t>
            </a:r>
            <a:endParaRPr lang="fr-FR" sz="2200" dirty="0">
              <a:solidFill>
                <a:srgbClr val="3A57A7"/>
              </a:solidFill>
              <a:latin typeface="Arial" panose="020B0604020202020204" pitchFamily="34" charset="0"/>
              <a:cs typeface="Arial" panose="020B0604020202020204" pitchFamily="34" charset="0"/>
            </a:endParaRPr>
          </a:p>
        </p:txBody>
      </p:sp>
      <p:pic>
        <p:nvPicPr>
          <p:cNvPr id="10" name="Image 9" descr="Une image contenant moniteur, assis, sombre, ordinateur&#10;&#10;Description générée automatiquement">
            <a:extLst>
              <a:ext uri="{FF2B5EF4-FFF2-40B4-BE49-F238E27FC236}">
                <a16:creationId xmlns:a16="http://schemas.microsoft.com/office/drawing/2014/main" id="{18F0F259-0EAE-E44B-9552-4F053DCED183}"/>
              </a:ext>
            </a:extLst>
          </p:cNvPr>
          <p:cNvPicPr>
            <a:picLocks noChangeAspect="1"/>
          </p:cNvPicPr>
          <p:nvPr/>
        </p:nvPicPr>
        <p:blipFill>
          <a:blip r:embed="rId2"/>
          <a:stretch>
            <a:fillRect/>
          </a:stretch>
        </p:blipFill>
        <p:spPr>
          <a:xfrm>
            <a:off x="46490" y="513621"/>
            <a:ext cx="8067431" cy="8067431"/>
          </a:xfrm>
          <a:prstGeom prst="rect">
            <a:avLst/>
          </a:prstGeom>
        </p:spPr>
      </p:pic>
      <p:pic>
        <p:nvPicPr>
          <p:cNvPr id="7" name="Image 6">
            <a:extLst>
              <a:ext uri="{FF2B5EF4-FFF2-40B4-BE49-F238E27FC236}">
                <a16:creationId xmlns:a16="http://schemas.microsoft.com/office/drawing/2014/main" id="{7AAF55F7-C824-E241-8754-3379EF63D61D}"/>
              </a:ext>
            </a:extLst>
          </p:cNvPr>
          <p:cNvPicPr>
            <a:picLocks noChangeAspect="1"/>
          </p:cNvPicPr>
          <p:nvPr/>
        </p:nvPicPr>
        <p:blipFill>
          <a:blip r:embed="rId3"/>
          <a:stretch>
            <a:fillRect/>
          </a:stretch>
        </p:blipFill>
        <p:spPr>
          <a:xfrm>
            <a:off x="7191357" y="2738259"/>
            <a:ext cx="922564" cy="860168"/>
          </a:xfrm>
          <a:prstGeom prst="rect">
            <a:avLst/>
          </a:prstGeom>
        </p:spPr>
      </p:pic>
      <p:pic>
        <p:nvPicPr>
          <p:cNvPr id="11" name="Image 10">
            <a:extLst>
              <a:ext uri="{FF2B5EF4-FFF2-40B4-BE49-F238E27FC236}">
                <a16:creationId xmlns:a16="http://schemas.microsoft.com/office/drawing/2014/main" id="{418934D7-13A3-7E4F-9821-7F9D854B4C4E}"/>
              </a:ext>
            </a:extLst>
          </p:cNvPr>
          <p:cNvPicPr>
            <a:picLocks noChangeAspect="1"/>
          </p:cNvPicPr>
          <p:nvPr/>
        </p:nvPicPr>
        <p:blipFill>
          <a:blip r:embed="rId4"/>
          <a:stretch>
            <a:fillRect/>
          </a:stretch>
        </p:blipFill>
        <p:spPr>
          <a:xfrm>
            <a:off x="7218555" y="3670999"/>
            <a:ext cx="868170" cy="846839"/>
          </a:xfrm>
          <a:prstGeom prst="rect">
            <a:avLst/>
          </a:prstGeom>
        </p:spPr>
      </p:pic>
      <p:sp>
        <p:nvSpPr>
          <p:cNvPr id="17" name="ZoneTexte 16">
            <a:extLst>
              <a:ext uri="{FF2B5EF4-FFF2-40B4-BE49-F238E27FC236}">
                <a16:creationId xmlns:a16="http://schemas.microsoft.com/office/drawing/2014/main" id="{E4C8D7FC-5D79-9D4F-8E92-C55A994EBAFA}"/>
              </a:ext>
            </a:extLst>
          </p:cNvPr>
          <p:cNvSpPr txBox="1"/>
          <p:nvPr/>
        </p:nvSpPr>
        <p:spPr>
          <a:xfrm>
            <a:off x="8292899" y="4690767"/>
            <a:ext cx="4794859" cy="430887"/>
          </a:xfrm>
          <a:prstGeom prst="rect">
            <a:avLst/>
          </a:prstGeom>
          <a:noFill/>
        </p:spPr>
        <p:txBody>
          <a:bodyPr wrap="square" rtlCol="0">
            <a:spAutoFit/>
          </a:bodyPr>
          <a:lstStyle/>
          <a:p>
            <a:r>
              <a:rPr lang="fr-FR" sz="2200" dirty="0">
                <a:latin typeface="Arial" panose="020B0604020202020204" pitchFamily="34" charset="0"/>
                <a:cs typeface="Arial" panose="020B0604020202020204" pitchFamily="34" charset="0"/>
              </a:rPr>
              <a:t>55 HZ</a:t>
            </a:r>
            <a:endParaRPr lang="fr-FR" sz="2200" dirty="0">
              <a:solidFill>
                <a:srgbClr val="3A57A7"/>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6C683D08-D410-2B40-BBFB-2797E930C2B8}"/>
              </a:ext>
            </a:extLst>
          </p:cNvPr>
          <p:cNvPicPr>
            <a:picLocks noChangeAspect="1"/>
          </p:cNvPicPr>
          <p:nvPr/>
        </p:nvPicPr>
        <p:blipFill>
          <a:blip r:embed="rId5"/>
          <a:stretch>
            <a:fillRect/>
          </a:stretch>
        </p:blipFill>
        <p:spPr>
          <a:xfrm>
            <a:off x="7240175" y="4547337"/>
            <a:ext cx="846550" cy="860168"/>
          </a:xfrm>
          <a:prstGeom prst="rect">
            <a:avLst/>
          </a:prstGeom>
        </p:spPr>
      </p:pic>
      <p:pic>
        <p:nvPicPr>
          <p:cNvPr id="6" name="Image 5" descr="Une image contenant dessin, assiette&#10;&#10;Description générée automatiquement">
            <a:extLst>
              <a:ext uri="{FF2B5EF4-FFF2-40B4-BE49-F238E27FC236}">
                <a16:creationId xmlns:a16="http://schemas.microsoft.com/office/drawing/2014/main" id="{53070170-4E35-6546-90AE-E3722354D3D7}"/>
              </a:ext>
            </a:extLst>
          </p:cNvPr>
          <p:cNvPicPr>
            <a:picLocks noChangeAspect="1"/>
          </p:cNvPicPr>
          <p:nvPr/>
        </p:nvPicPr>
        <p:blipFill>
          <a:blip r:embed="rId6"/>
          <a:stretch>
            <a:fillRect/>
          </a:stretch>
        </p:blipFill>
        <p:spPr>
          <a:xfrm>
            <a:off x="589333" y="1255783"/>
            <a:ext cx="2629387" cy="891070"/>
          </a:xfrm>
          <a:prstGeom prst="rect">
            <a:avLst/>
          </a:prstGeom>
        </p:spPr>
      </p:pic>
      <p:sp>
        <p:nvSpPr>
          <p:cNvPr id="2" name="Rectangle 1">
            <a:extLst>
              <a:ext uri="{FF2B5EF4-FFF2-40B4-BE49-F238E27FC236}">
                <a16:creationId xmlns:a16="http://schemas.microsoft.com/office/drawing/2014/main" id="{85D14780-B1E1-7C46-A5B3-BD7E8DBE84FA}"/>
              </a:ext>
            </a:extLst>
          </p:cNvPr>
          <p:cNvSpPr/>
          <p:nvPr/>
        </p:nvSpPr>
        <p:spPr>
          <a:xfrm>
            <a:off x="4520540" y="1330315"/>
            <a:ext cx="6143502" cy="1015663"/>
          </a:xfrm>
          <a:prstGeom prst="rect">
            <a:avLst/>
          </a:prstGeom>
        </p:spPr>
        <p:txBody>
          <a:bodyPr wrap="square">
            <a:spAutoFit/>
          </a:bodyPr>
          <a:lstStyle/>
          <a:p>
            <a:pPr algn="just"/>
            <a:r>
              <a:rPr lang="fr-FR" sz="1500" dirty="0">
                <a:solidFill>
                  <a:schemeClr val="bg1">
                    <a:lumMod val="50000"/>
                  </a:schemeClr>
                </a:solidFill>
                <a:latin typeface="Arial" panose="020B0604020202020204" pitchFamily="34" charset="0"/>
                <a:cs typeface="Arial" panose="020B0604020202020204" pitchFamily="34" charset="0"/>
              </a:rPr>
              <a:t>Utilisant un design </a:t>
            </a:r>
            <a:r>
              <a:rPr lang="fr-FR" sz="1500" dirty="0" err="1">
                <a:solidFill>
                  <a:schemeClr val="bg1">
                    <a:lumMod val="50000"/>
                  </a:schemeClr>
                </a:solidFill>
                <a:latin typeface="Arial" panose="020B0604020202020204" pitchFamily="34" charset="0"/>
                <a:cs typeface="Arial" panose="020B0604020202020204" pitchFamily="34" charset="0"/>
              </a:rPr>
              <a:t>bass</a:t>
            </a:r>
            <a:r>
              <a:rPr lang="fr-FR" sz="1500" dirty="0">
                <a:solidFill>
                  <a:schemeClr val="bg1">
                    <a:lumMod val="50000"/>
                  </a:schemeClr>
                </a:solidFill>
                <a:latin typeface="Arial" panose="020B0604020202020204" pitchFamily="34" charset="0"/>
                <a:cs typeface="Arial" panose="020B0604020202020204" pitchFamily="34" charset="0"/>
              </a:rPr>
              <a:t>-reflex de grande efficacité, le caisson NEXO MSUB12 possède un haut-parleur de graves de 12 pouces à longue excursion et aimant néodyme accordé précisément pour correspondre à la réponse fréquentielle du GEO M6.</a:t>
            </a:r>
          </a:p>
        </p:txBody>
      </p:sp>
    </p:spTree>
    <p:extLst>
      <p:ext uri="{BB962C8B-B14F-4D97-AF65-F5344CB8AC3E}">
        <p14:creationId xmlns:p14="http://schemas.microsoft.com/office/powerpoint/2010/main" val="4293754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par>
                                <p:cTn id="19" presetID="2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childTnLst>
                                </p:cTn>
                              </p:par>
                            </p:childTnLst>
                          </p:cTn>
                        </p:par>
                        <p:par>
                          <p:cTn id="23" fill="hold">
                            <p:stCondLst>
                              <p:cond delay="225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750"/>
                            </p:stCondLst>
                            <p:childTnLst>
                              <p:par>
                                <p:cTn id="28" presetID="2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3750"/>
                            </p:stCondLst>
                            <p:childTnLst>
                              <p:par>
                                <p:cTn id="37" presetID="23" presetClass="entr" presetSubtype="16"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équipement électronique, assis, sombre, lumière&#10;&#10;Description générée automatiquement">
            <a:extLst>
              <a:ext uri="{FF2B5EF4-FFF2-40B4-BE49-F238E27FC236}">
                <a16:creationId xmlns:a16="http://schemas.microsoft.com/office/drawing/2014/main" id="{363B7DDC-1DB5-8342-8FFA-2E7728D076D6}"/>
              </a:ext>
            </a:extLst>
          </p:cNvPr>
          <p:cNvPicPr>
            <a:picLocks noChangeAspect="1"/>
          </p:cNvPicPr>
          <p:nvPr/>
        </p:nvPicPr>
        <p:blipFill>
          <a:blip r:embed="rId2"/>
          <a:stretch>
            <a:fillRect/>
          </a:stretch>
        </p:blipFill>
        <p:spPr>
          <a:xfrm>
            <a:off x="0" y="985680"/>
            <a:ext cx="7369544" cy="7369544"/>
          </a:xfrm>
          <a:prstGeom prst="rect">
            <a:avLst/>
          </a:prstGeom>
        </p:spPr>
      </p:pic>
      <p:pic>
        <p:nvPicPr>
          <p:cNvPr id="7" name="Image 6">
            <a:extLst>
              <a:ext uri="{FF2B5EF4-FFF2-40B4-BE49-F238E27FC236}">
                <a16:creationId xmlns:a16="http://schemas.microsoft.com/office/drawing/2014/main" id="{7AAF55F7-C824-E241-8754-3379EF63D61D}"/>
              </a:ext>
            </a:extLst>
          </p:cNvPr>
          <p:cNvPicPr>
            <a:picLocks noChangeAspect="1"/>
          </p:cNvPicPr>
          <p:nvPr/>
        </p:nvPicPr>
        <p:blipFill>
          <a:blip r:embed="rId3"/>
          <a:stretch>
            <a:fillRect/>
          </a:stretch>
        </p:blipFill>
        <p:spPr>
          <a:xfrm>
            <a:off x="6894826" y="3682986"/>
            <a:ext cx="922564" cy="860168"/>
          </a:xfrm>
          <a:prstGeom prst="rect">
            <a:avLst/>
          </a:prstGeom>
        </p:spPr>
      </p:pic>
      <p:pic>
        <p:nvPicPr>
          <p:cNvPr id="11" name="Image 10">
            <a:extLst>
              <a:ext uri="{FF2B5EF4-FFF2-40B4-BE49-F238E27FC236}">
                <a16:creationId xmlns:a16="http://schemas.microsoft.com/office/drawing/2014/main" id="{418934D7-13A3-7E4F-9821-7F9D854B4C4E}"/>
              </a:ext>
            </a:extLst>
          </p:cNvPr>
          <p:cNvPicPr>
            <a:picLocks noChangeAspect="1"/>
          </p:cNvPicPr>
          <p:nvPr/>
        </p:nvPicPr>
        <p:blipFill>
          <a:blip r:embed="rId4"/>
          <a:stretch>
            <a:fillRect/>
          </a:stretch>
        </p:blipFill>
        <p:spPr>
          <a:xfrm>
            <a:off x="6922023" y="4640218"/>
            <a:ext cx="868170" cy="846839"/>
          </a:xfrm>
          <a:prstGeom prst="rect">
            <a:avLst/>
          </a:prstGeom>
        </p:spPr>
      </p:pic>
      <p:pic>
        <p:nvPicPr>
          <p:cNvPr id="3" name="Image 2">
            <a:extLst>
              <a:ext uri="{FF2B5EF4-FFF2-40B4-BE49-F238E27FC236}">
                <a16:creationId xmlns:a16="http://schemas.microsoft.com/office/drawing/2014/main" id="{6C683D08-D410-2B40-BBFB-2797E930C2B8}"/>
              </a:ext>
            </a:extLst>
          </p:cNvPr>
          <p:cNvPicPr>
            <a:picLocks noChangeAspect="1"/>
          </p:cNvPicPr>
          <p:nvPr/>
        </p:nvPicPr>
        <p:blipFill>
          <a:blip r:embed="rId5"/>
          <a:stretch>
            <a:fillRect/>
          </a:stretch>
        </p:blipFill>
        <p:spPr>
          <a:xfrm>
            <a:off x="6970840" y="5572977"/>
            <a:ext cx="846550" cy="860168"/>
          </a:xfrm>
          <a:prstGeom prst="rect">
            <a:avLst/>
          </a:prstGeom>
        </p:spPr>
      </p:pic>
      <p:pic>
        <p:nvPicPr>
          <p:cNvPr id="8" name="Image 7" descr="Une image contenant dessin, assiette&#10;&#10;Description générée automatiquement">
            <a:extLst>
              <a:ext uri="{FF2B5EF4-FFF2-40B4-BE49-F238E27FC236}">
                <a16:creationId xmlns:a16="http://schemas.microsoft.com/office/drawing/2014/main" id="{708B50CC-C7D4-D440-A5E3-3C0FAA9CE217}"/>
              </a:ext>
            </a:extLst>
          </p:cNvPr>
          <p:cNvPicPr>
            <a:picLocks noChangeAspect="1"/>
          </p:cNvPicPr>
          <p:nvPr/>
        </p:nvPicPr>
        <p:blipFill>
          <a:blip r:embed="rId6"/>
          <a:stretch>
            <a:fillRect/>
          </a:stretch>
        </p:blipFill>
        <p:spPr>
          <a:xfrm>
            <a:off x="578522" y="1319650"/>
            <a:ext cx="2620794" cy="891070"/>
          </a:xfrm>
          <a:prstGeom prst="rect">
            <a:avLst/>
          </a:prstGeom>
        </p:spPr>
      </p:pic>
      <p:graphicFrame>
        <p:nvGraphicFramePr>
          <p:cNvPr id="14" name="Tableau 9">
            <a:extLst>
              <a:ext uri="{FF2B5EF4-FFF2-40B4-BE49-F238E27FC236}">
                <a16:creationId xmlns:a16="http://schemas.microsoft.com/office/drawing/2014/main" id="{D3331F95-0E8D-0D4D-ACC9-F7B3E6DF2270}"/>
              </a:ext>
            </a:extLst>
          </p:cNvPr>
          <p:cNvGraphicFramePr>
            <a:graphicFrameLocks noGrp="1"/>
          </p:cNvGraphicFramePr>
          <p:nvPr>
            <p:extLst>
              <p:ext uri="{D42A27DB-BD31-4B8C-83A1-F6EECF244321}">
                <p14:modId xmlns:p14="http://schemas.microsoft.com/office/powerpoint/2010/main" val="2791751340"/>
              </p:ext>
            </p:extLst>
          </p:nvPr>
        </p:nvGraphicFramePr>
        <p:xfrm>
          <a:off x="8153156" y="3113245"/>
          <a:ext cx="3734900" cy="3424030"/>
        </p:xfrm>
        <a:graphic>
          <a:graphicData uri="http://schemas.openxmlformats.org/drawingml/2006/table">
            <a:tbl>
              <a:tblPr firstRow="1" bandRow="1">
                <a:tableStyleId>{F2DE63D5-997A-4646-A377-4702673A728D}</a:tableStyleId>
              </a:tblPr>
              <a:tblGrid>
                <a:gridCol w="1348539">
                  <a:extLst>
                    <a:ext uri="{9D8B030D-6E8A-4147-A177-3AD203B41FA5}">
                      <a16:colId xmlns:a16="http://schemas.microsoft.com/office/drawing/2014/main" val="726658760"/>
                    </a:ext>
                  </a:extLst>
                </a:gridCol>
                <a:gridCol w="2386361">
                  <a:extLst>
                    <a:ext uri="{9D8B030D-6E8A-4147-A177-3AD203B41FA5}">
                      <a16:colId xmlns:a16="http://schemas.microsoft.com/office/drawing/2014/main" val="147084799"/>
                    </a:ext>
                  </a:extLst>
                </a:gridCol>
              </a:tblGrid>
              <a:tr h="599920">
                <a:tc>
                  <a:txBody>
                    <a:bodyPr/>
                    <a:lstStyle/>
                    <a:p>
                      <a:pPr algn="ctr"/>
                      <a:r>
                        <a:rPr lang="fr-FR" sz="1400" b="0" i="1" dirty="0">
                          <a:solidFill>
                            <a:schemeClr val="tx1"/>
                          </a:solidFill>
                        </a:rPr>
                        <a:t>MSUB12</a:t>
                      </a:r>
                    </a:p>
                  </a:txBody>
                  <a:tcPr>
                    <a:solidFill>
                      <a:schemeClr val="accent3">
                        <a:lumMod val="60000"/>
                        <a:lumOff val="40000"/>
                      </a:schemeClr>
                    </a:solidFill>
                  </a:tcPr>
                </a:tc>
                <a:tc>
                  <a:txBody>
                    <a:bodyPr/>
                    <a:lstStyle/>
                    <a:p>
                      <a:pPr algn="ctr"/>
                      <a:r>
                        <a:rPr lang="fr-FR" dirty="0">
                          <a:solidFill>
                            <a:schemeClr val="tx1"/>
                          </a:solidFill>
                        </a:rPr>
                        <a:t>MSUB15</a:t>
                      </a:r>
                    </a:p>
                  </a:txBody>
                  <a:tcPr>
                    <a:solidFill>
                      <a:schemeClr val="accent3">
                        <a:lumMod val="60000"/>
                        <a:lumOff val="40000"/>
                      </a:schemeClr>
                    </a:solidFill>
                  </a:tcPr>
                </a:tc>
                <a:extLst>
                  <a:ext uri="{0D108BD9-81ED-4DB2-BD59-A6C34878D82A}">
                    <a16:rowId xmlns:a16="http://schemas.microsoft.com/office/drawing/2014/main" val="3799124071"/>
                  </a:ext>
                </a:extLst>
              </a:tr>
              <a:tr h="599920">
                <a:tc>
                  <a:txBody>
                    <a:bodyPr/>
                    <a:lstStyle/>
                    <a:p>
                      <a:r>
                        <a:rPr lang="fr-FR" sz="1400" i="1" dirty="0">
                          <a:solidFill>
                            <a:schemeClr val="tx1">
                              <a:lumMod val="65000"/>
                              <a:lumOff val="35000"/>
                            </a:schemeClr>
                          </a:solidFill>
                        </a:rPr>
                        <a:t>130dB SPL</a:t>
                      </a:r>
                    </a:p>
                    <a:p>
                      <a:endParaRPr lang="fr-FR" sz="1400" i="1" dirty="0">
                        <a:solidFill>
                          <a:schemeClr val="tx1">
                            <a:lumMod val="65000"/>
                            <a:lumOff val="3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t>136dB SPL</a:t>
                      </a:r>
                      <a:endParaRPr lang="fr-FR" sz="1800" dirty="0">
                        <a:solidFill>
                          <a:srgbClr val="3A57A7"/>
                        </a:solidFill>
                      </a:endParaRPr>
                    </a:p>
                    <a:p>
                      <a:pPr algn="ctr"/>
                      <a:endParaRPr lang="fr-FR" dirty="0"/>
                    </a:p>
                    <a:p>
                      <a:pPr algn="ctr"/>
                      <a:endParaRPr lang="fr-FR" dirty="0"/>
                    </a:p>
                  </a:txBody>
                  <a:tcPr/>
                </a:tc>
                <a:extLst>
                  <a:ext uri="{0D108BD9-81ED-4DB2-BD59-A6C34878D82A}">
                    <a16:rowId xmlns:a16="http://schemas.microsoft.com/office/drawing/2014/main" val="2840053157"/>
                  </a:ext>
                </a:extLst>
              </a:tr>
              <a:tr h="765623">
                <a:tc>
                  <a:txBody>
                    <a:bodyPr/>
                    <a:lstStyle/>
                    <a:p>
                      <a:r>
                        <a:rPr lang="fr-FR" sz="1400" i="1" dirty="0">
                          <a:solidFill>
                            <a:schemeClr val="tx1">
                              <a:lumMod val="65000"/>
                              <a:lumOff val="35000"/>
                            </a:schemeClr>
                          </a:solidFill>
                        </a:rPr>
                        <a:t>Haut-parleur de graves de 12 pouces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t>Haut-parleur de graves de 15 pouces </a:t>
                      </a:r>
                      <a:endParaRPr lang="fr-FR" dirty="0"/>
                    </a:p>
                    <a:p>
                      <a:pPr algn="ctr"/>
                      <a:endParaRPr lang="fr-FR" dirty="0"/>
                    </a:p>
                  </a:txBody>
                  <a:tcPr/>
                </a:tc>
                <a:extLst>
                  <a:ext uri="{0D108BD9-81ED-4DB2-BD59-A6C34878D82A}">
                    <a16:rowId xmlns:a16="http://schemas.microsoft.com/office/drawing/2014/main" val="3526630837"/>
                  </a:ext>
                </a:extLst>
              </a:tr>
              <a:tr h="995310">
                <a:tc>
                  <a:txBody>
                    <a:bodyPr/>
                    <a:lstStyle/>
                    <a:p>
                      <a:r>
                        <a:rPr lang="fr-FR" sz="1400" i="1" dirty="0">
                          <a:solidFill>
                            <a:schemeClr val="tx1">
                              <a:lumMod val="65000"/>
                              <a:lumOff val="35000"/>
                            </a:schemeClr>
                          </a:solidFill>
                        </a:rPr>
                        <a:t>55 HZ</a:t>
                      </a:r>
                    </a:p>
                    <a:p>
                      <a:endParaRPr lang="fr-FR" sz="1400" i="1" dirty="0">
                        <a:solidFill>
                          <a:schemeClr val="tx1">
                            <a:lumMod val="65000"/>
                            <a:lumOff val="35000"/>
                          </a:schemeClr>
                        </a:solidFill>
                      </a:endParaRPr>
                    </a:p>
                  </a:txBody>
                  <a:tcPr/>
                </a:tc>
                <a:tc>
                  <a:txBody>
                    <a:bodyPr/>
                    <a:lstStyle/>
                    <a:p>
                      <a:pPr algn="ctr"/>
                      <a:r>
                        <a:rPr lang="fr-FR" sz="1800" dirty="0"/>
                        <a:t>40 HZ</a:t>
                      </a:r>
                    </a:p>
                  </a:txBody>
                  <a:tcPr/>
                </a:tc>
                <a:extLst>
                  <a:ext uri="{0D108BD9-81ED-4DB2-BD59-A6C34878D82A}">
                    <a16:rowId xmlns:a16="http://schemas.microsoft.com/office/drawing/2014/main" val="2158221544"/>
                  </a:ext>
                </a:extLst>
              </a:tr>
            </a:tbl>
          </a:graphicData>
        </a:graphic>
      </p:graphicFrame>
      <p:sp>
        <p:nvSpPr>
          <p:cNvPr id="2" name="Rectangle 1">
            <a:extLst>
              <a:ext uri="{FF2B5EF4-FFF2-40B4-BE49-F238E27FC236}">
                <a16:creationId xmlns:a16="http://schemas.microsoft.com/office/drawing/2014/main" id="{893A3F2E-C6B5-D24A-9DF8-413FEA2E2B6E}"/>
              </a:ext>
            </a:extLst>
          </p:cNvPr>
          <p:cNvSpPr/>
          <p:nvPr/>
        </p:nvSpPr>
        <p:spPr>
          <a:xfrm>
            <a:off x="4855216" y="1264219"/>
            <a:ext cx="6595880" cy="1015663"/>
          </a:xfrm>
          <a:prstGeom prst="rect">
            <a:avLst/>
          </a:prstGeom>
        </p:spPr>
        <p:txBody>
          <a:bodyPr wrap="square">
            <a:spAutoFit/>
          </a:bodyPr>
          <a:lstStyle/>
          <a:p>
            <a:pPr algn="just"/>
            <a:r>
              <a:rPr lang="fr-FR" sz="1500" dirty="0">
                <a:solidFill>
                  <a:schemeClr val="bg1">
                    <a:lumMod val="50000"/>
                  </a:schemeClr>
                </a:solidFill>
                <a:latin typeface="Arial" panose="020B0604020202020204" pitchFamily="34" charset="0"/>
                <a:cs typeface="Arial" panose="020B0604020202020204" pitchFamily="34" charset="0"/>
              </a:rPr>
              <a:t>S’appuyant sur une tradition de conception de caisson de graves passe-bande de très haute efficacité, le MSUB15 de NEXO est doté d'un nouveau haut-parleur léger de 15 pouces à aimant néodyme, à longue excursion, et d’un évent à nouveau profil quadratique qui minimise la compression.</a:t>
            </a:r>
          </a:p>
        </p:txBody>
      </p:sp>
    </p:spTree>
    <p:extLst>
      <p:ext uri="{BB962C8B-B14F-4D97-AF65-F5344CB8AC3E}">
        <p14:creationId xmlns:p14="http://schemas.microsoft.com/office/powerpoint/2010/main" val="1034994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275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par>
                          <p:cTn id="36" fill="hold">
                            <p:stCondLst>
                              <p:cond delay="3250"/>
                            </p:stCondLst>
                            <p:childTnLst>
                              <p:par>
                                <p:cTn id="37" presetID="22" presetClass="entr" presetSubtype="1"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ortable, moniteur, assis, table&#10;&#10;Description générée automatiquement">
            <a:extLst>
              <a:ext uri="{FF2B5EF4-FFF2-40B4-BE49-F238E27FC236}">
                <a16:creationId xmlns:a16="http://schemas.microsoft.com/office/drawing/2014/main" id="{6E2548EE-9295-BF4F-BC10-0F92ABC96C14}"/>
              </a:ext>
            </a:extLst>
          </p:cNvPr>
          <p:cNvPicPr>
            <a:picLocks noChangeAspect="1"/>
          </p:cNvPicPr>
          <p:nvPr/>
        </p:nvPicPr>
        <p:blipFill>
          <a:blip r:embed="rId2"/>
          <a:stretch>
            <a:fillRect/>
          </a:stretch>
        </p:blipFill>
        <p:spPr>
          <a:xfrm>
            <a:off x="0" y="936701"/>
            <a:ext cx="12197436" cy="5921299"/>
          </a:xfrm>
          <a:prstGeom prst="rect">
            <a:avLst/>
          </a:prstGeom>
        </p:spPr>
      </p:pic>
      <p:sp>
        <p:nvSpPr>
          <p:cNvPr id="15" name="ZoneTexte 14">
            <a:extLst>
              <a:ext uri="{FF2B5EF4-FFF2-40B4-BE49-F238E27FC236}">
                <a16:creationId xmlns:a16="http://schemas.microsoft.com/office/drawing/2014/main" id="{261B74F9-D2EC-5C40-9CDD-E95559E3E8BA}"/>
              </a:ext>
            </a:extLst>
          </p:cNvPr>
          <p:cNvSpPr txBox="1"/>
          <p:nvPr/>
        </p:nvSpPr>
        <p:spPr>
          <a:xfrm>
            <a:off x="401444" y="3674530"/>
            <a:ext cx="4794859" cy="2246769"/>
          </a:xfrm>
          <a:prstGeom prst="rect">
            <a:avLst/>
          </a:prstGeom>
          <a:noFill/>
        </p:spPr>
        <p:txBody>
          <a:bodyPr wrap="square" rtlCol="0">
            <a:spAutoFit/>
          </a:bodyPr>
          <a:lstStyle/>
          <a:p>
            <a:r>
              <a:rPr lang="fr-FR" sz="7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Modules Principaux</a:t>
            </a:r>
          </a:p>
        </p:txBody>
      </p:sp>
    </p:spTree>
    <p:extLst>
      <p:ext uri="{BB962C8B-B14F-4D97-AF65-F5344CB8AC3E}">
        <p14:creationId xmlns:p14="http://schemas.microsoft.com/office/powerpoint/2010/main" val="193575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AAF55F7-C824-E241-8754-3379EF63D61D}"/>
              </a:ext>
            </a:extLst>
          </p:cNvPr>
          <p:cNvPicPr>
            <a:picLocks noChangeAspect="1"/>
          </p:cNvPicPr>
          <p:nvPr/>
        </p:nvPicPr>
        <p:blipFill>
          <a:blip r:embed="rId2"/>
          <a:stretch>
            <a:fillRect/>
          </a:stretch>
        </p:blipFill>
        <p:spPr>
          <a:xfrm>
            <a:off x="6557751" y="3612723"/>
            <a:ext cx="922564" cy="860168"/>
          </a:xfrm>
          <a:prstGeom prst="rect">
            <a:avLst/>
          </a:prstGeom>
        </p:spPr>
      </p:pic>
      <p:pic>
        <p:nvPicPr>
          <p:cNvPr id="11" name="Image 10">
            <a:extLst>
              <a:ext uri="{FF2B5EF4-FFF2-40B4-BE49-F238E27FC236}">
                <a16:creationId xmlns:a16="http://schemas.microsoft.com/office/drawing/2014/main" id="{418934D7-13A3-7E4F-9821-7F9D854B4C4E}"/>
              </a:ext>
            </a:extLst>
          </p:cNvPr>
          <p:cNvPicPr>
            <a:picLocks noChangeAspect="1"/>
          </p:cNvPicPr>
          <p:nvPr/>
        </p:nvPicPr>
        <p:blipFill>
          <a:blip r:embed="rId3"/>
          <a:stretch>
            <a:fillRect/>
          </a:stretch>
        </p:blipFill>
        <p:spPr>
          <a:xfrm>
            <a:off x="6584948" y="4569955"/>
            <a:ext cx="868170" cy="846839"/>
          </a:xfrm>
          <a:prstGeom prst="rect">
            <a:avLst/>
          </a:prstGeom>
        </p:spPr>
      </p:pic>
      <p:pic>
        <p:nvPicPr>
          <p:cNvPr id="3" name="Image 2">
            <a:extLst>
              <a:ext uri="{FF2B5EF4-FFF2-40B4-BE49-F238E27FC236}">
                <a16:creationId xmlns:a16="http://schemas.microsoft.com/office/drawing/2014/main" id="{6C683D08-D410-2B40-BBFB-2797E930C2B8}"/>
              </a:ext>
            </a:extLst>
          </p:cNvPr>
          <p:cNvPicPr>
            <a:picLocks noChangeAspect="1"/>
          </p:cNvPicPr>
          <p:nvPr/>
        </p:nvPicPr>
        <p:blipFill>
          <a:blip r:embed="rId4"/>
          <a:stretch>
            <a:fillRect/>
          </a:stretch>
        </p:blipFill>
        <p:spPr>
          <a:xfrm>
            <a:off x="6633765" y="5502714"/>
            <a:ext cx="846550" cy="860168"/>
          </a:xfrm>
          <a:prstGeom prst="rect">
            <a:avLst/>
          </a:prstGeom>
        </p:spPr>
      </p:pic>
      <p:graphicFrame>
        <p:nvGraphicFramePr>
          <p:cNvPr id="14" name="Tableau 9">
            <a:extLst>
              <a:ext uri="{FF2B5EF4-FFF2-40B4-BE49-F238E27FC236}">
                <a16:creationId xmlns:a16="http://schemas.microsoft.com/office/drawing/2014/main" id="{D3331F95-0E8D-0D4D-ACC9-F7B3E6DF2270}"/>
              </a:ext>
            </a:extLst>
          </p:cNvPr>
          <p:cNvGraphicFramePr>
            <a:graphicFrameLocks noGrp="1"/>
          </p:cNvGraphicFramePr>
          <p:nvPr>
            <p:extLst>
              <p:ext uri="{D42A27DB-BD31-4B8C-83A1-F6EECF244321}">
                <p14:modId xmlns:p14="http://schemas.microsoft.com/office/powerpoint/2010/main" val="512065550"/>
              </p:ext>
            </p:extLst>
          </p:nvPr>
        </p:nvGraphicFramePr>
        <p:xfrm>
          <a:off x="7818532" y="3077618"/>
          <a:ext cx="4105151" cy="3698350"/>
        </p:xfrm>
        <a:graphic>
          <a:graphicData uri="http://schemas.openxmlformats.org/drawingml/2006/table">
            <a:tbl>
              <a:tblPr firstRow="1" bandRow="1">
                <a:tableStyleId>{F2DE63D5-997A-4646-A377-4702673A728D}</a:tableStyleId>
              </a:tblPr>
              <a:tblGrid>
                <a:gridCol w="1195754">
                  <a:extLst>
                    <a:ext uri="{9D8B030D-6E8A-4147-A177-3AD203B41FA5}">
                      <a16:colId xmlns:a16="http://schemas.microsoft.com/office/drawing/2014/main" val="726658760"/>
                    </a:ext>
                  </a:extLst>
                </a:gridCol>
                <a:gridCol w="1237956">
                  <a:extLst>
                    <a:ext uri="{9D8B030D-6E8A-4147-A177-3AD203B41FA5}">
                      <a16:colId xmlns:a16="http://schemas.microsoft.com/office/drawing/2014/main" val="147084799"/>
                    </a:ext>
                  </a:extLst>
                </a:gridCol>
                <a:gridCol w="1671441">
                  <a:extLst>
                    <a:ext uri="{9D8B030D-6E8A-4147-A177-3AD203B41FA5}">
                      <a16:colId xmlns:a16="http://schemas.microsoft.com/office/drawing/2014/main" val="2835978844"/>
                    </a:ext>
                  </a:extLst>
                </a:gridCol>
              </a:tblGrid>
              <a:tr h="599920">
                <a:tc>
                  <a:txBody>
                    <a:bodyPr/>
                    <a:lstStyle/>
                    <a:p>
                      <a:pPr algn="ctr"/>
                      <a:r>
                        <a:rPr lang="fr-FR" sz="1400" b="0" i="1" dirty="0">
                          <a:solidFill>
                            <a:schemeClr val="tx1"/>
                          </a:solidFill>
                        </a:rPr>
                        <a:t>MSUB12</a:t>
                      </a:r>
                    </a:p>
                  </a:txBody>
                  <a:tcPr>
                    <a:solidFill>
                      <a:schemeClr val="accent3">
                        <a:lumMod val="60000"/>
                        <a:lumOff val="40000"/>
                      </a:schemeClr>
                    </a:solidFill>
                  </a:tcPr>
                </a:tc>
                <a:tc>
                  <a:txBody>
                    <a:bodyPr/>
                    <a:lstStyle/>
                    <a:p>
                      <a:pPr algn="ctr"/>
                      <a:r>
                        <a:rPr lang="fr-FR" sz="1400" b="0" i="1" dirty="0">
                          <a:solidFill>
                            <a:schemeClr val="tx1"/>
                          </a:solidFill>
                        </a:rPr>
                        <a:t>MSUB15</a:t>
                      </a:r>
                    </a:p>
                  </a:txBody>
                  <a:tcPr>
                    <a:solidFill>
                      <a:schemeClr val="accent3">
                        <a:lumMod val="60000"/>
                        <a:lumOff val="40000"/>
                      </a:schemeClr>
                    </a:solidFill>
                  </a:tcPr>
                </a:tc>
                <a:tc>
                  <a:txBody>
                    <a:bodyPr/>
                    <a:lstStyle/>
                    <a:p>
                      <a:pPr algn="ctr"/>
                      <a:r>
                        <a:rPr lang="fr-FR" b="1" i="0" dirty="0">
                          <a:solidFill>
                            <a:schemeClr val="tx1"/>
                          </a:solidFill>
                        </a:rPr>
                        <a:t>MSUB18</a:t>
                      </a:r>
                    </a:p>
                  </a:txBody>
                  <a:tcPr>
                    <a:solidFill>
                      <a:schemeClr val="accent3">
                        <a:lumMod val="60000"/>
                        <a:lumOff val="40000"/>
                      </a:schemeClr>
                    </a:solidFill>
                  </a:tcPr>
                </a:tc>
                <a:extLst>
                  <a:ext uri="{0D108BD9-81ED-4DB2-BD59-A6C34878D82A}">
                    <a16:rowId xmlns:a16="http://schemas.microsoft.com/office/drawing/2014/main" val="3799124071"/>
                  </a:ext>
                </a:extLst>
              </a:tr>
              <a:tr h="599920">
                <a:tc>
                  <a:txBody>
                    <a:bodyPr/>
                    <a:lstStyle/>
                    <a:p>
                      <a:r>
                        <a:rPr lang="fr-FR" sz="1400" i="1" dirty="0">
                          <a:solidFill>
                            <a:schemeClr val="tx1">
                              <a:lumMod val="65000"/>
                              <a:lumOff val="35000"/>
                            </a:schemeClr>
                          </a:solidFill>
                        </a:rPr>
                        <a:t>130dB SPL</a:t>
                      </a:r>
                    </a:p>
                    <a:p>
                      <a:endParaRPr lang="fr-FR" sz="1400" i="1"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i="1" dirty="0">
                          <a:solidFill>
                            <a:schemeClr val="tx1">
                              <a:lumMod val="65000"/>
                              <a:lumOff val="35000"/>
                            </a:schemeClr>
                          </a:solidFill>
                        </a:rPr>
                        <a:t>136dB SPL</a:t>
                      </a:r>
                    </a:p>
                    <a:p>
                      <a:pPr algn="l"/>
                      <a:endParaRPr lang="fr-FR" sz="1400" i="1" dirty="0">
                        <a:solidFill>
                          <a:schemeClr val="tx1">
                            <a:lumMod val="65000"/>
                            <a:lumOff val="35000"/>
                          </a:schemeClr>
                        </a:solidFill>
                      </a:endParaRPr>
                    </a:p>
                    <a:p>
                      <a:pPr algn="l"/>
                      <a:endParaRPr lang="fr-FR" sz="1400" i="1" dirty="0">
                        <a:solidFill>
                          <a:schemeClr val="tx1">
                            <a:lumMod val="65000"/>
                            <a:lumOff val="3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i="0" dirty="0">
                          <a:solidFill>
                            <a:schemeClr val="tx1"/>
                          </a:solidFill>
                        </a:rPr>
                        <a:t>139dB SPL</a:t>
                      </a:r>
                    </a:p>
                    <a:p>
                      <a:pPr algn="ctr"/>
                      <a:endParaRPr lang="fr-FR" sz="1800" i="0" dirty="0">
                        <a:solidFill>
                          <a:schemeClr val="tx1"/>
                        </a:solidFill>
                      </a:endParaRPr>
                    </a:p>
                    <a:p>
                      <a:pPr algn="ctr"/>
                      <a:endParaRPr lang="fr-FR" sz="1800" i="0" dirty="0">
                        <a:solidFill>
                          <a:schemeClr val="tx1"/>
                        </a:solidFill>
                      </a:endParaRPr>
                    </a:p>
                  </a:txBody>
                  <a:tcPr/>
                </a:tc>
                <a:extLst>
                  <a:ext uri="{0D108BD9-81ED-4DB2-BD59-A6C34878D82A}">
                    <a16:rowId xmlns:a16="http://schemas.microsoft.com/office/drawing/2014/main" val="2840053157"/>
                  </a:ext>
                </a:extLst>
              </a:tr>
              <a:tr h="765623">
                <a:tc>
                  <a:txBody>
                    <a:bodyPr/>
                    <a:lstStyle/>
                    <a:p>
                      <a:r>
                        <a:rPr lang="fr-FR" sz="1400" i="1" dirty="0">
                          <a:solidFill>
                            <a:schemeClr val="tx1">
                              <a:lumMod val="65000"/>
                              <a:lumOff val="35000"/>
                            </a:schemeClr>
                          </a:solidFill>
                        </a:rPr>
                        <a:t>Haut-parleur de graves de 12 pouces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i="1" dirty="0">
                          <a:solidFill>
                            <a:schemeClr val="tx1">
                              <a:lumMod val="65000"/>
                              <a:lumOff val="35000"/>
                            </a:schemeClr>
                          </a:solidFill>
                        </a:rPr>
                        <a:t>Haut-parleur de graves de 15 pouces </a:t>
                      </a:r>
                    </a:p>
                    <a:p>
                      <a:pPr algn="l"/>
                      <a:endParaRPr lang="fr-FR" sz="1400" i="1" dirty="0">
                        <a:solidFill>
                          <a:schemeClr val="tx1">
                            <a:lumMod val="65000"/>
                            <a:lumOff val="3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i="0" dirty="0">
                          <a:solidFill>
                            <a:schemeClr val="tx1"/>
                          </a:solidFill>
                        </a:rPr>
                        <a:t>Haut-parleur de graves de 18 pouces </a:t>
                      </a:r>
                    </a:p>
                    <a:p>
                      <a:pPr algn="ctr"/>
                      <a:endParaRPr lang="fr-FR" sz="1800" i="0" dirty="0">
                        <a:solidFill>
                          <a:schemeClr val="tx1"/>
                        </a:solidFill>
                      </a:endParaRPr>
                    </a:p>
                  </a:txBody>
                  <a:tcPr/>
                </a:tc>
                <a:extLst>
                  <a:ext uri="{0D108BD9-81ED-4DB2-BD59-A6C34878D82A}">
                    <a16:rowId xmlns:a16="http://schemas.microsoft.com/office/drawing/2014/main" val="3526630837"/>
                  </a:ext>
                </a:extLst>
              </a:tr>
              <a:tr h="995310">
                <a:tc>
                  <a:txBody>
                    <a:bodyPr/>
                    <a:lstStyle/>
                    <a:p>
                      <a:r>
                        <a:rPr lang="fr-FR" sz="1400" i="1" dirty="0">
                          <a:solidFill>
                            <a:schemeClr val="tx1">
                              <a:lumMod val="65000"/>
                              <a:lumOff val="35000"/>
                            </a:schemeClr>
                          </a:solidFill>
                        </a:rPr>
                        <a:t>55 HZ</a:t>
                      </a:r>
                    </a:p>
                    <a:p>
                      <a:endParaRPr lang="fr-FR" sz="1400" i="1" dirty="0">
                        <a:solidFill>
                          <a:schemeClr val="tx1">
                            <a:lumMod val="65000"/>
                            <a:lumOff val="35000"/>
                          </a:schemeClr>
                        </a:solidFill>
                      </a:endParaRPr>
                    </a:p>
                  </a:txBody>
                  <a:tcPr/>
                </a:tc>
                <a:tc>
                  <a:txBody>
                    <a:bodyPr/>
                    <a:lstStyle/>
                    <a:p>
                      <a:pPr algn="l"/>
                      <a:r>
                        <a:rPr lang="fr-FR" sz="1400" i="1" dirty="0">
                          <a:solidFill>
                            <a:schemeClr val="tx1">
                              <a:lumMod val="65000"/>
                              <a:lumOff val="35000"/>
                            </a:schemeClr>
                          </a:solidFill>
                        </a:rPr>
                        <a:t>40 HZ</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i="0" dirty="0">
                          <a:solidFill>
                            <a:schemeClr val="tx1"/>
                          </a:solidFill>
                        </a:rPr>
                        <a:t>32 HZ</a:t>
                      </a:r>
                    </a:p>
                    <a:p>
                      <a:pPr algn="ctr"/>
                      <a:endParaRPr lang="fr-FR" sz="1800" i="0" dirty="0">
                        <a:solidFill>
                          <a:schemeClr val="tx1"/>
                        </a:solidFill>
                      </a:endParaRPr>
                    </a:p>
                  </a:txBody>
                  <a:tcPr/>
                </a:tc>
                <a:extLst>
                  <a:ext uri="{0D108BD9-81ED-4DB2-BD59-A6C34878D82A}">
                    <a16:rowId xmlns:a16="http://schemas.microsoft.com/office/drawing/2014/main" val="2158221544"/>
                  </a:ext>
                </a:extLst>
              </a:tr>
            </a:tbl>
          </a:graphicData>
        </a:graphic>
      </p:graphicFrame>
      <p:pic>
        <p:nvPicPr>
          <p:cNvPr id="5" name="Image 4" descr="Une image contenant dessin, assiette&#10;&#10;Description générée automatiquement">
            <a:extLst>
              <a:ext uri="{FF2B5EF4-FFF2-40B4-BE49-F238E27FC236}">
                <a16:creationId xmlns:a16="http://schemas.microsoft.com/office/drawing/2014/main" id="{EFC93FF2-06F7-B24D-A205-695A156C2020}"/>
              </a:ext>
            </a:extLst>
          </p:cNvPr>
          <p:cNvPicPr>
            <a:picLocks noChangeAspect="1"/>
          </p:cNvPicPr>
          <p:nvPr/>
        </p:nvPicPr>
        <p:blipFill>
          <a:blip r:embed="rId5"/>
          <a:stretch>
            <a:fillRect/>
          </a:stretch>
        </p:blipFill>
        <p:spPr>
          <a:xfrm>
            <a:off x="578522" y="1319650"/>
            <a:ext cx="2629387" cy="891070"/>
          </a:xfrm>
          <a:prstGeom prst="rect">
            <a:avLst/>
          </a:prstGeom>
        </p:spPr>
      </p:pic>
      <p:pic>
        <p:nvPicPr>
          <p:cNvPr id="9" name="Image 8" descr="Une image contenant moniteur, équipement électronique, assis, écran&#10;&#10;Description générée automatiquement">
            <a:extLst>
              <a:ext uri="{FF2B5EF4-FFF2-40B4-BE49-F238E27FC236}">
                <a16:creationId xmlns:a16="http://schemas.microsoft.com/office/drawing/2014/main" id="{2A25755B-3587-4945-9A5C-01DA2A67818D}"/>
              </a:ext>
            </a:extLst>
          </p:cNvPr>
          <p:cNvPicPr>
            <a:picLocks noChangeAspect="1"/>
          </p:cNvPicPr>
          <p:nvPr/>
        </p:nvPicPr>
        <p:blipFill>
          <a:blip r:embed="rId6"/>
          <a:stretch>
            <a:fillRect/>
          </a:stretch>
        </p:blipFill>
        <p:spPr>
          <a:xfrm>
            <a:off x="515600" y="1765185"/>
            <a:ext cx="6328715" cy="6328715"/>
          </a:xfrm>
          <a:prstGeom prst="rect">
            <a:avLst/>
          </a:prstGeom>
        </p:spPr>
      </p:pic>
      <p:sp>
        <p:nvSpPr>
          <p:cNvPr id="2" name="Rectangle 1">
            <a:extLst>
              <a:ext uri="{FF2B5EF4-FFF2-40B4-BE49-F238E27FC236}">
                <a16:creationId xmlns:a16="http://schemas.microsoft.com/office/drawing/2014/main" id="{79882C14-3341-754D-BA1E-081D67B8CF64}"/>
              </a:ext>
            </a:extLst>
          </p:cNvPr>
          <p:cNvSpPr/>
          <p:nvPr/>
        </p:nvSpPr>
        <p:spPr>
          <a:xfrm>
            <a:off x="4226466" y="1309684"/>
            <a:ext cx="6686958" cy="1015663"/>
          </a:xfrm>
          <a:prstGeom prst="rect">
            <a:avLst/>
          </a:prstGeom>
        </p:spPr>
        <p:txBody>
          <a:bodyPr wrap="square">
            <a:spAutoFit/>
          </a:bodyPr>
          <a:lstStyle/>
          <a:p>
            <a:pPr algn="just"/>
            <a:r>
              <a:rPr lang="fr-FR" sz="1500" dirty="0">
                <a:solidFill>
                  <a:schemeClr val="bg1">
                    <a:lumMod val="50000"/>
                  </a:schemeClr>
                </a:solidFill>
                <a:latin typeface="Arial" panose="020B0604020202020204" pitchFamily="34" charset="0"/>
                <a:cs typeface="Arial" panose="020B0604020202020204" pitchFamily="34" charset="0"/>
              </a:rPr>
              <a:t>Reposant sur une conception de caisson de graves passe-bande hybride très haute efficacité, le MSUB18 de NEXO est doté du nouveau haut-parleur de 18 pouces à aimant néodyme, à longue excursion, et d’un évent à nouveau profil quadratique qui minimise la compression.</a:t>
            </a:r>
          </a:p>
        </p:txBody>
      </p:sp>
    </p:spTree>
    <p:extLst>
      <p:ext uri="{BB962C8B-B14F-4D97-AF65-F5344CB8AC3E}">
        <p14:creationId xmlns:p14="http://schemas.microsoft.com/office/powerpoint/2010/main" val="999802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par>
                                <p:cTn id="19" presetID="2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childTnLst>
                                </p:cTn>
                              </p:par>
                            </p:childTnLst>
                          </p:cTn>
                        </p:par>
                        <p:par>
                          <p:cTn id="23" fill="hold">
                            <p:stCondLst>
                              <p:cond delay="2250"/>
                            </p:stCondLst>
                            <p:childTnLst>
                              <p:par>
                                <p:cTn id="24" presetID="2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childTnLst>
                                </p:cTn>
                              </p:par>
                            </p:childTnLst>
                          </p:cTn>
                        </p:par>
                        <p:par>
                          <p:cTn id="28" fill="hold">
                            <p:stCondLst>
                              <p:cond delay="2750"/>
                            </p:stCondLst>
                            <p:childTnLst>
                              <p:par>
                                <p:cTn id="29" presetID="2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par>
                          <p:cTn id="33" fill="hold">
                            <p:stCondLst>
                              <p:cond delay="3250"/>
                            </p:stCondLst>
                            <p:childTnLst>
                              <p:par>
                                <p:cTn id="34" presetID="2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équipement électronique, moniteur, assis, petit&#10;&#10;Description générée automatiquement">
            <a:extLst>
              <a:ext uri="{FF2B5EF4-FFF2-40B4-BE49-F238E27FC236}">
                <a16:creationId xmlns:a16="http://schemas.microsoft.com/office/drawing/2014/main" id="{73B161B5-009B-7941-85FA-7AB2EC50D723}"/>
              </a:ext>
            </a:extLst>
          </p:cNvPr>
          <p:cNvPicPr>
            <a:picLocks noChangeAspect="1"/>
          </p:cNvPicPr>
          <p:nvPr/>
        </p:nvPicPr>
        <p:blipFill>
          <a:blip r:embed="rId2"/>
          <a:stretch>
            <a:fillRect/>
          </a:stretch>
        </p:blipFill>
        <p:spPr>
          <a:xfrm>
            <a:off x="5172000" y="1743769"/>
            <a:ext cx="7797800" cy="4381500"/>
          </a:xfrm>
          <a:prstGeom prst="rect">
            <a:avLst/>
          </a:prstGeom>
        </p:spPr>
      </p:pic>
      <p:pic>
        <p:nvPicPr>
          <p:cNvPr id="8" name="Image 7" descr="Une image contenant intérieur, assis, table, moniteur&#10;&#10;Description générée automatiquement">
            <a:extLst>
              <a:ext uri="{FF2B5EF4-FFF2-40B4-BE49-F238E27FC236}">
                <a16:creationId xmlns:a16="http://schemas.microsoft.com/office/drawing/2014/main" id="{F40E811F-A23E-994C-AA7A-973A6378D571}"/>
              </a:ext>
            </a:extLst>
          </p:cNvPr>
          <p:cNvPicPr>
            <a:picLocks noChangeAspect="1"/>
          </p:cNvPicPr>
          <p:nvPr/>
        </p:nvPicPr>
        <p:blipFill>
          <a:blip r:embed="rId3"/>
          <a:stretch>
            <a:fillRect/>
          </a:stretch>
        </p:blipFill>
        <p:spPr>
          <a:xfrm>
            <a:off x="-348685" y="1743769"/>
            <a:ext cx="7697775" cy="4325297"/>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435428" y="1133009"/>
            <a:ext cx="7972302"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Versions Touring et Installation</a:t>
            </a:r>
          </a:p>
        </p:txBody>
      </p:sp>
      <p:sp>
        <p:nvSpPr>
          <p:cNvPr id="13" name="Rectangle 12">
            <a:extLst>
              <a:ext uri="{FF2B5EF4-FFF2-40B4-BE49-F238E27FC236}">
                <a16:creationId xmlns:a16="http://schemas.microsoft.com/office/drawing/2014/main" id="{3E7BB619-CC5E-BA48-8645-BC92A83E1CCB}"/>
              </a:ext>
            </a:extLst>
          </p:cNvPr>
          <p:cNvSpPr/>
          <p:nvPr/>
        </p:nvSpPr>
        <p:spPr>
          <a:xfrm>
            <a:off x="7088516" y="5434721"/>
            <a:ext cx="2638428" cy="292388"/>
          </a:xfrm>
          <a:prstGeom prst="rect">
            <a:avLst/>
          </a:prstGeom>
        </p:spPr>
        <p:txBody>
          <a:bodyPr wrap="square">
            <a:spAutoFit/>
          </a:bodyPr>
          <a:lstStyle/>
          <a:p>
            <a:pPr algn="ctr"/>
            <a:r>
              <a:rPr lang="fr-FR" sz="1300" i="1" dirty="0">
                <a:solidFill>
                  <a:schemeClr val="tx1">
                    <a:lumMod val="50000"/>
                    <a:lumOff val="50000"/>
                  </a:schemeClr>
                </a:solidFill>
                <a:latin typeface="Arial" panose="020B0604020202020204" pitchFamily="34" charset="0"/>
                <a:cs typeface="Arial" panose="020B0604020202020204" pitchFamily="34" charset="0"/>
              </a:rPr>
              <a:t>Version Touring MSUB18</a:t>
            </a:r>
          </a:p>
        </p:txBody>
      </p:sp>
      <p:sp>
        <p:nvSpPr>
          <p:cNvPr id="14" name="Rectangle 13">
            <a:extLst>
              <a:ext uri="{FF2B5EF4-FFF2-40B4-BE49-F238E27FC236}">
                <a16:creationId xmlns:a16="http://schemas.microsoft.com/office/drawing/2014/main" id="{FBF36A62-D42B-3540-AAFC-67BC446EC46B}"/>
              </a:ext>
            </a:extLst>
          </p:cNvPr>
          <p:cNvSpPr/>
          <p:nvPr/>
        </p:nvSpPr>
        <p:spPr>
          <a:xfrm>
            <a:off x="1467806" y="5429886"/>
            <a:ext cx="2638428" cy="292388"/>
          </a:xfrm>
          <a:prstGeom prst="rect">
            <a:avLst/>
          </a:prstGeom>
        </p:spPr>
        <p:txBody>
          <a:bodyPr wrap="square">
            <a:spAutoFit/>
          </a:bodyPr>
          <a:lstStyle/>
          <a:p>
            <a:pPr algn="ctr"/>
            <a:r>
              <a:rPr lang="fr-FR" sz="1300" i="1" dirty="0">
                <a:solidFill>
                  <a:schemeClr val="tx1">
                    <a:lumMod val="50000"/>
                    <a:lumOff val="50000"/>
                  </a:schemeClr>
                </a:solidFill>
                <a:latin typeface="Arial" panose="020B0604020202020204" pitchFamily="34" charset="0"/>
                <a:cs typeface="Arial" panose="020B0604020202020204" pitchFamily="34" charset="0"/>
              </a:rPr>
              <a:t>Version Installation MSUB18</a:t>
            </a:r>
          </a:p>
        </p:txBody>
      </p:sp>
      <p:sp>
        <p:nvSpPr>
          <p:cNvPr id="16" name="Rectangle 15">
            <a:extLst>
              <a:ext uri="{FF2B5EF4-FFF2-40B4-BE49-F238E27FC236}">
                <a16:creationId xmlns:a16="http://schemas.microsoft.com/office/drawing/2014/main" id="{1870B142-FC64-8040-B335-46FFC712C137}"/>
              </a:ext>
            </a:extLst>
          </p:cNvPr>
          <p:cNvSpPr/>
          <p:nvPr/>
        </p:nvSpPr>
        <p:spPr>
          <a:xfrm>
            <a:off x="435428" y="5908851"/>
            <a:ext cx="11195294" cy="830997"/>
          </a:xfrm>
          <a:prstGeom prst="rect">
            <a:avLst/>
          </a:prstGeom>
        </p:spPr>
        <p:txBody>
          <a:bodyPr wrap="square">
            <a:spAutoFit/>
          </a:bodyPr>
          <a:lstStyle/>
          <a:p>
            <a:pPr algn="ctr"/>
            <a:r>
              <a:rPr lang="fr-FR" sz="1600" dirty="0">
                <a:latin typeface="Arial" panose="020B0604020202020204" pitchFamily="34" charset="0"/>
                <a:cs typeface="Arial" panose="020B0604020202020204" pitchFamily="34" charset="0"/>
              </a:rPr>
              <a:t>Les modules de </a:t>
            </a:r>
            <a:r>
              <a:rPr lang="fr-FR" sz="1600" dirty="0" err="1">
                <a:latin typeface="Arial" panose="020B0604020202020204" pitchFamily="34" charset="0"/>
                <a:cs typeface="Arial" panose="020B0604020202020204" pitchFamily="34" charset="0"/>
              </a:rPr>
              <a:t>sub</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bass</a:t>
            </a:r>
            <a:r>
              <a:rPr lang="fr-FR" sz="1600" dirty="0">
                <a:latin typeface="Arial" panose="020B0604020202020204" pitchFamily="34" charset="0"/>
                <a:cs typeface="Arial" panose="020B0604020202020204" pitchFamily="34" charset="0"/>
              </a:rPr>
              <a:t> MSUB15 et MSUB18 sont disponibles en version Touring et Installation. La version Touring est équipée d’une grille frontale en acier avec doublure tissu, et les connecteurs sont de type </a:t>
            </a:r>
            <a:r>
              <a:rPr lang="fr-FR" sz="1600" dirty="0" err="1">
                <a:latin typeface="Arial" panose="020B0604020202020204" pitchFamily="34" charset="0"/>
                <a:cs typeface="Arial" panose="020B0604020202020204" pitchFamily="34" charset="0"/>
              </a:rPr>
              <a:t>speakON</a:t>
            </a:r>
            <a:r>
              <a:rPr lang="fr-FR" sz="1600" dirty="0">
                <a:latin typeface="Arial" panose="020B0604020202020204" pitchFamily="34" charset="0"/>
                <a:cs typeface="Arial" panose="020B0604020202020204" pitchFamily="34" charset="0"/>
              </a:rPr>
              <a:t> NL4. De conception acoustique identique, la version Installation est livrée avec une grille frontale acier fixe, recouverte d’un tissu acoustique. </a:t>
            </a:r>
          </a:p>
        </p:txBody>
      </p:sp>
    </p:spTree>
    <p:extLst>
      <p:ext uri="{BB962C8B-B14F-4D97-AF65-F5344CB8AC3E}">
        <p14:creationId xmlns:p14="http://schemas.microsoft.com/office/powerpoint/2010/main" val="394322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par>
                                <p:cTn id="12" presetID="22" presetClass="entr" presetSubtype="2"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right)">
                                      <p:cBhvr>
                                        <p:cTn id="14" dur="1000"/>
                                        <p:tgtEl>
                                          <p:spTgt spid="15"/>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707986" y="1244521"/>
            <a:ext cx="7972302"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Modes Omni et Cardioïde</a:t>
            </a:r>
          </a:p>
        </p:txBody>
      </p:sp>
      <p:sp>
        <p:nvSpPr>
          <p:cNvPr id="16" name="Rectangle 15">
            <a:extLst>
              <a:ext uri="{FF2B5EF4-FFF2-40B4-BE49-F238E27FC236}">
                <a16:creationId xmlns:a16="http://schemas.microsoft.com/office/drawing/2014/main" id="{1870B142-FC64-8040-B335-46FFC712C137}"/>
              </a:ext>
            </a:extLst>
          </p:cNvPr>
          <p:cNvSpPr/>
          <p:nvPr/>
        </p:nvSpPr>
        <p:spPr>
          <a:xfrm>
            <a:off x="707986" y="2620501"/>
            <a:ext cx="5854860" cy="2800767"/>
          </a:xfrm>
          <a:prstGeom prst="rect">
            <a:avLst/>
          </a:prstGeom>
        </p:spPr>
        <p:txBody>
          <a:bodyPr wrap="square">
            <a:spAutoFit/>
          </a:bodyPr>
          <a:lstStyle/>
          <a:p>
            <a:pPr algn="ctr"/>
            <a:r>
              <a:rPr lang="fr-FR" sz="1600" dirty="0">
                <a:latin typeface="Arial" panose="020B0604020202020204" pitchFamily="34" charset="0"/>
                <a:cs typeface="Arial" panose="020B0604020202020204" pitchFamily="34" charset="0"/>
              </a:rPr>
              <a:t>Faciles à déployer en mode Omni, les modules de </a:t>
            </a:r>
            <a:r>
              <a:rPr lang="fr-FR" sz="1600" dirty="0" err="1">
                <a:latin typeface="Arial" panose="020B0604020202020204" pitchFamily="34" charset="0"/>
                <a:cs typeface="Arial" panose="020B0604020202020204" pitchFamily="34" charset="0"/>
              </a:rPr>
              <a:t>sub</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bass</a:t>
            </a:r>
            <a:r>
              <a:rPr lang="fr-FR" sz="1600" dirty="0">
                <a:latin typeface="Arial" panose="020B0604020202020204" pitchFamily="34" charset="0"/>
                <a:cs typeface="Arial" panose="020B0604020202020204" pitchFamily="34" charset="0"/>
              </a:rPr>
              <a:t> MSUB permettent aussi une implémentation en mode Cardioïde, posés au sol ou suspendus. Les systèmes d’accroche avant et arrière sont compatible, ce qui permet de monter les </a:t>
            </a:r>
            <a:r>
              <a:rPr lang="fr-FR" sz="1600" dirty="0" err="1">
                <a:latin typeface="Arial" panose="020B0604020202020204" pitchFamily="34" charset="0"/>
                <a:cs typeface="Arial" panose="020B0604020202020204" pitchFamily="34" charset="0"/>
              </a:rPr>
              <a:t>subs</a:t>
            </a:r>
            <a:r>
              <a:rPr lang="fr-FR" sz="1600" dirty="0">
                <a:latin typeface="Arial" panose="020B0604020202020204" pitchFamily="34" charset="0"/>
                <a:cs typeface="Arial" panose="020B0604020202020204" pitchFamily="34" charset="0"/>
              </a:rPr>
              <a:t> « tête-bêche ». </a:t>
            </a:r>
          </a:p>
          <a:p>
            <a:pPr algn="ctr"/>
            <a:endParaRPr lang="fr-FR" sz="1600" dirty="0">
              <a:latin typeface="Arial" panose="020B0604020202020204" pitchFamily="34" charset="0"/>
              <a:cs typeface="Arial" panose="020B0604020202020204" pitchFamily="34" charset="0"/>
            </a:endParaRPr>
          </a:p>
          <a:p>
            <a:pPr algn="ctr"/>
            <a:r>
              <a:rPr lang="fr-FR" sz="1600" dirty="0">
                <a:latin typeface="Arial" panose="020B0604020202020204" pitchFamily="34" charset="0"/>
                <a:cs typeface="Arial" panose="020B0604020202020204" pitchFamily="34" charset="0"/>
              </a:rPr>
              <a:t>Les connecteurs sont dupliqués des deux côtés, ce qui facilite la dissimulation des câbles. Le logiciel de simulation NEXO NS-1 assure une simulation précise de n’importe quelle configuration de </a:t>
            </a:r>
            <a:r>
              <a:rPr lang="fr-FR" sz="1600" dirty="0" err="1">
                <a:latin typeface="Arial" panose="020B0604020202020204" pitchFamily="34" charset="0"/>
                <a:cs typeface="Arial" panose="020B0604020202020204" pitchFamily="34" charset="0"/>
              </a:rPr>
              <a:t>subs</a:t>
            </a:r>
            <a:r>
              <a:rPr lang="fr-FR" sz="1600" dirty="0">
                <a:latin typeface="Arial" panose="020B0604020202020204" pitchFamily="34" charset="0"/>
                <a:cs typeface="Arial" panose="020B0604020202020204" pitchFamily="34" charset="0"/>
              </a:rPr>
              <a:t> et prédit la couverture du </a:t>
            </a:r>
            <a:r>
              <a:rPr lang="fr-FR" sz="1600" dirty="0" err="1">
                <a:latin typeface="Arial" panose="020B0604020202020204" pitchFamily="34" charset="0"/>
                <a:cs typeface="Arial" panose="020B0604020202020204" pitchFamily="34" charset="0"/>
              </a:rPr>
              <a:t>plblic</a:t>
            </a:r>
            <a:r>
              <a:rPr lang="fr-FR" sz="1600" dirty="0">
                <a:latin typeface="Arial" panose="020B0604020202020204" pitchFamily="34" charset="0"/>
                <a:cs typeface="Arial" panose="020B0604020202020204" pitchFamily="34" charset="0"/>
              </a:rPr>
              <a:t> et la réjection de l’onde arrière</a:t>
            </a:r>
          </a:p>
        </p:txBody>
      </p:sp>
      <p:pic>
        <p:nvPicPr>
          <p:cNvPr id="5" name="Image 4" descr="Une image contenant bâtiment, ordinateur, armoire, rue&#10;&#10;Description générée automatiquement">
            <a:extLst>
              <a:ext uri="{FF2B5EF4-FFF2-40B4-BE49-F238E27FC236}">
                <a16:creationId xmlns:a16="http://schemas.microsoft.com/office/drawing/2014/main" id="{02EE4267-DE98-B547-88D0-61CBA44FC28F}"/>
              </a:ext>
            </a:extLst>
          </p:cNvPr>
          <p:cNvPicPr>
            <a:picLocks noChangeAspect="1"/>
          </p:cNvPicPr>
          <p:nvPr/>
        </p:nvPicPr>
        <p:blipFill rotWithShape="1">
          <a:blip r:embed="rId2"/>
          <a:srcRect t="36693" b="1094"/>
          <a:stretch/>
        </p:blipFill>
        <p:spPr>
          <a:xfrm>
            <a:off x="8119986" y="937549"/>
            <a:ext cx="2635779" cy="5920451"/>
          </a:xfrm>
          <a:prstGeom prst="rect">
            <a:avLst/>
          </a:prstGeom>
        </p:spPr>
      </p:pic>
    </p:spTree>
    <p:extLst>
      <p:ext uri="{BB962C8B-B14F-4D97-AF65-F5344CB8AC3E}">
        <p14:creationId xmlns:p14="http://schemas.microsoft.com/office/powerpoint/2010/main" val="359654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435428" y="1133009"/>
            <a:ext cx="3017456"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Accessoires</a:t>
            </a:r>
          </a:p>
        </p:txBody>
      </p:sp>
      <p:pic>
        <p:nvPicPr>
          <p:cNvPr id="10" name="Image 9" descr="Une image contenant équipement électronique&#10;&#10;Description générée automatiquement">
            <a:extLst>
              <a:ext uri="{FF2B5EF4-FFF2-40B4-BE49-F238E27FC236}">
                <a16:creationId xmlns:a16="http://schemas.microsoft.com/office/drawing/2014/main" id="{28B8DB55-3E8F-C944-B420-E23312F66D4C}"/>
              </a:ext>
            </a:extLst>
          </p:cNvPr>
          <p:cNvPicPr>
            <a:picLocks noChangeAspect="1"/>
          </p:cNvPicPr>
          <p:nvPr/>
        </p:nvPicPr>
        <p:blipFill rotWithShape="1">
          <a:blip r:embed="rId2"/>
          <a:srcRect l="3703" t="1335" r="15927" b="30705"/>
          <a:stretch/>
        </p:blipFill>
        <p:spPr>
          <a:xfrm>
            <a:off x="8342030" y="1009933"/>
            <a:ext cx="3849970" cy="5848067"/>
          </a:xfrm>
          <a:prstGeom prst="rect">
            <a:avLst/>
          </a:prstGeom>
        </p:spPr>
      </p:pic>
      <p:pic>
        <p:nvPicPr>
          <p:cNvPr id="11" name="Image 10">
            <a:extLst>
              <a:ext uri="{FF2B5EF4-FFF2-40B4-BE49-F238E27FC236}">
                <a16:creationId xmlns:a16="http://schemas.microsoft.com/office/drawing/2014/main" id="{4094872A-10C6-A848-866C-43926D96DA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63"/>
          <a:stretch/>
        </p:blipFill>
        <p:spPr>
          <a:xfrm>
            <a:off x="435427" y="5017106"/>
            <a:ext cx="2418863" cy="1630200"/>
          </a:xfrm>
          <a:prstGeom prst="rect">
            <a:avLst/>
          </a:prstGeom>
        </p:spPr>
      </p:pic>
      <p:sp>
        <p:nvSpPr>
          <p:cNvPr id="12" name="Rectangle 11">
            <a:extLst>
              <a:ext uri="{FF2B5EF4-FFF2-40B4-BE49-F238E27FC236}">
                <a16:creationId xmlns:a16="http://schemas.microsoft.com/office/drawing/2014/main" id="{6923D4B7-1FDF-1A45-9D81-F7DD1D07C8A2}"/>
              </a:ext>
            </a:extLst>
          </p:cNvPr>
          <p:cNvSpPr/>
          <p:nvPr/>
        </p:nvSpPr>
        <p:spPr>
          <a:xfrm>
            <a:off x="7417631" y="1133009"/>
            <a:ext cx="2603658" cy="892552"/>
          </a:xfrm>
          <a:prstGeom prst="rect">
            <a:avLst/>
          </a:prstGeom>
        </p:spPr>
        <p:txBody>
          <a:bodyPr wrap="square">
            <a:spAutoFit/>
          </a:bodyPr>
          <a:lstStyle/>
          <a:p>
            <a:pPr algn="ctr"/>
            <a:r>
              <a:rPr lang="fr-FR" sz="1300" b="1" dirty="0">
                <a:solidFill>
                  <a:schemeClr val="tx1">
                    <a:lumMod val="50000"/>
                    <a:lumOff val="50000"/>
                  </a:schemeClr>
                </a:solidFill>
                <a:latin typeface="Arial" panose="020B0604020202020204" pitchFamily="34" charset="0"/>
                <a:cs typeface="Arial" panose="020B0604020202020204" pitchFamily="34" charset="0"/>
              </a:rPr>
              <a:t>Barre d’extension</a:t>
            </a:r>
          </a:p>
          <a:p>
            <a:pPr algn="ctr"/>
            <a:r>
              <a:rPr lang="fr-FR" sz="1300" i="1" dirty="0">
                <a:solidFill>
                  <a:schemeClr val="tx1">
                    <a:lumMod val="50000"/>
                    <a:lumOff val="50000"/>
                  </a:schemeClr>
                </a:solidFill>
                <a:latin typeface="Arial" panose="020B0604020202020204" pitchFamily="34" charset="0"/>
                <a:cs typeface="Arial" panose="020B0604020202020204" pitchFamily="34" charset="0"/>
              </a:rPr>
              <a:t>Permet de combiner les modules principaux et </a:t>
            </a:r>
            <a:r>
              <a:rPr lang="fr-FR" sz="1300" i="1" dirty="0" err="1">
                <a:solidFill>
                  <a:schemeClr val="tx1">
                    <a:lumMod val="50000"/>
                    <a:lumOff val="50000"/>
                  </a:schemeClr>
                </a:solidFill>
                <a:latin typeface="Arial" panose="020B0604020202020204" pitchFamily="34" charset="0"/>
                <a:cs typeface="Arial" panose="020B0604020202020204" pitchFamily="34" charset="0"/>
              </a:rPr>
              <a:t>subs</a:t>
            </a:r>
            <a:r>
              <a:rPr lang="fr-FR" sz="1300" i="1" dirty="0">
                <a:solidFill>
                  <a:schemeClr val="tx1">
                    <a:lumMod val="50000"/>
                    <a:lumOff val="50000"/>
                  </a:schemeClr>
                </a:solidFill>
                <a:latin typeface="Arial" panose="020B0604020202020204" pitchFamily="34" charset="0"/>
                <a:cs typeface="Arial" panose="020B0604020202020204" pitchFamily="34" charset="0"/>
              </a:rPr>
              <a:t>, en accroche ou posés au sol.</a:t>
            </a:r>
          </a:p>
        </p:txBody>
      </p:sp>
      <p:sp>
        <p:nvSpPr>
          <p:cNvPr id="13" name="Rectangle 12">
            <a:extLst>
              <a:ext uri="{FF2B5EF4-FFF2-40B4-BE49-F238E27FC236}">
                <a16:creationId xmlns:a16="http://schemas.microsoft.com/office/drawing/2014/main" id="{4EB2BD60-7967-BC46-ABCD-389C37560987}"/>
              </a:ext>
            </a:extLst>
          </p:cNvPr>
          <p:cNvSpPr/>
          <p:nvPr/>
        </p:nvSpPr>
        <p:spPr>
          <a:xfrm>
            <a:off x="172873" y="4131563"/>
            <a:ext cx="2603658" cy="692497"/>
          </a:xfrm>
          <a:prstGeom prst="rect">
            <a:avLst/>
          </a:prstGeom>
        </p:spPr>
        <p:txBody>
          <a:bodyPr wrap="square">
            <a:spAutoFit/>
          </a:bodyPr>
          <a:lstStyle/>
          <a:p>
            <a:pPr algn="ctr"/>
            <a:r>
              <a:rPr lang="fr-FR" sz="1300" b="1" dirty="0">
                <a:solidFill>
                  <a:schemeClr val="tx1">
                    <a:lumMod val="50000"/>
                    <a:lumOff val="50000"/>
                  </a:schemeClr>
                </a:solidFill>
                <a:latin typeface="Arial" panose="020B0604020202020204" pitchFamily="34" charset="0"/>
                <a:cs typeface="Arial" panose="020B0604020202020204" pitchFamily="34" charset="0"/>
              </a:rPr>
              <a:t>Léger bumper de suspension </a:t>
            </a:r>
            <a:r>
              <a:rPr lang="fr-FR" sz="1300" dirty="0">
                <a:solidFill>
                  <a:schemeClr val="tx1">
                    <a:lumMod val="50000"/>
                    <a:lumOff val="50000"/>
                  </a:schemeClr>
                </a:solidFill>
                <a:latin typeface="Arial" panose="020B0604020202020204" pitchFamily="34" charset="0"/>
                <a:cs typeface="Arial" panose="020B0604020202020204" pitchFamily="34" charset="0"/>
              </a:rPr>
              <a:t>Parfait pour les petits systèmes, en accroche ou posés au sol.</a:t>
            </a:r>
          </a:p>
        </p:txBody>
      </p:sp>
      <p:pic>
        <p:nvPicPr>
          <p:cNvPr id="15" name="Image 14" descr="Une image contenant signe, jouet, sombre&#10;&#10;Description générée automatiquement">
            <a:extLst>
              <a:ext uri="{FF2B5EF4-FFF2-40B4-BE49-F238E27FC236}">
                <a16:creationId xmlns:a16="http://schemas.microsoft.com/office/drawing/2014/main" id="{78ED5B0A-465D-134E-81F8-E560D0E3CD17}"/>
              </a:ext>
            </a:extLst>
          </p:cNvPr>
          <p:cNvPicPr>
            <a:picLocks noChangeAspect="1"/>
          </p:cNvPicPr>
          <p:nvPr/>
        </p:nvPicPr>
        <p:blipFill>
          <a:blip r:embed="rId4"/>
          <a:stretch>
            <a:fillRect/>
          </a:stretch>
        </p:blipFill>
        <p:spPr>
          <a:xfrm>
            <a:off x="2969116" y="4750621"/>
            <a:ext cx="3219602" cy="2163170"/>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5C802408-305A-6C40-803D-0DD6EB32E6B3}"/>
              </a:ext>
            </a:extLst>
          </p:cNvPr>
          <p:cNvPicPr>
            <a:picLocks noChangeAspect="1"/>
          </p:cNvPicPr>
          <p:nvPr/>
        </p:nvPicPr>
        <p:blipFill>
          <a:blip r:embed="rId5"/>
          <a:stretch>
            <a:fillRect/>
          </a:stretch>
        </p:blipFill>
        <p:spPr>
          <a:xfrm>
            <a:off x="6188718" y="5052387"/>
            <a:ext cx="2339457" cy="1559638"/>
          </a:xfrm>
          <a:prstGeom prst="rect">
            <a:avLst/>
          </a:prstGeom>
        </p:spPr>
      </p:pic>
      <p:sp>
        <p:nvSpPr>
          <p:cNvPr id="20" name="Rectangle 19">
            <a:extLst>
              <a:ext uri="{FF2B5EF4-FFF2-40B4-BE49-F238E27FC236}">
                <a16:creationId xmlns:a16="http://schemas.microsoft.com/office/drawing/2014/main" id="{C68971AA-E98B-FC49-9B6D-62092B01980A}"/>
              </a:ext>
            </a:extLst>
          </p:cNvPr>
          <p:cNvSpPr/>
          <p:nvPr/>
        </p:nvSpPr>
        <p:spPr>
          <a:xfrm>
            <a:off x="3227915" y="4164262"/>
            <a:ext cx="2603658" cy="492443"/>
          </a:xfrm>
          <a:prstGeom prst="rect">
            <a:avLst/>
          </a:prstGeom>
        </p:spPr>
        <p:txBody>
          <a:bodyPr wrap="square">
            <a:spAutoFit/>
          </a:bodyPr>
          <a:lstStyle/>
          <a:p>
            <a:pPr algn="ctr"/>
            <a:r>
              <a:rPr lang="fr-FR" sz="1300" b="1" dirty="0">
                <a:solidFill>
                  <a:schemeClr val="tx1">
                    <a:lumMod val="50000"/>
                    <a:lumOff val="50000"/>
                  </a:schemeClr>
                </a:solidFill>
                <a:latin typeface="Arial" panose="020B0604020202020204" pitchFamily="34" charset="0"/>
                <a:cs typeface="Arial" panose="020B0604020202020204" pitchFamily="34" charset="0"/>
              </a:rPr>
              <a:t>Extension longue pour </a:t>
            </a:r>
            <a:r>
              <a:rPr lang="fr-FR" sz="1300" b="1" dirty="0" err="1">
                <a:solidFill>
                  <a:schemeClr val="tx1">
                    <a:lumMod val="50000"/>
                    <a:lumOff val="50000"/>
                  </a:schemeClr>
                </a:solidFill>
                <a:latin typeface="Arial" panose="020B0604020202020204" pitchFamily="34" charset="0"/>
                <a:cs typeface="Arial" panose="020B0604020202020204" pitchFamily="34" charset="0"/>
              </a:rPr>
              <a:t>stacking</a:t>
            </a:r>
            <a:endParaRPr lang="fr-FR" sz="13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4CE7225-9B9E-AB4C-B5BF-C917AB4A78E3}"/>
              </a:ext>
            </a:extLst>
          </p:cNvPr>
          <p:cNvSpPr/>
          <p:nvPr/>
        </p:nvSpPr>
        <p:spPr>
          <a:xfrm>
            <a:off x="5997432" y="4211220"/>
            <a:ext cx="2722028" cy="492443"/>
          </a:xfrm>
          <a:prstGeom prst="rect">
            <a:avLst/>
          </a:prstGeom>
        </p:spPr>
        <p:txBody>
          <a:bodyPr wrap="square">
            <a:spAutoFit/>
          </a:bodyPr>
          <a:lstStyle/>
          <a:p>
            <a:pPr algn="ctr"/>
            <a:r>
              <a:rPr lang="fr-FR" sz="1300" b="1" dirty="0">
                <a:solidFill>
                  <a:schemeClr val="tx1">
                    <a:lumMod val="50000"/>
                    <a:lumOff val="50000"/>
                  </a:schemeClr>
                </a:solidFill>
                <a:latin typeface="Arial" panose="020B0604020202020204" pitchFamily="34" charset="0"/>
                <a:cs typeface="Arial" panose="020B0604020202020204" pitchFamily="34" charset="0"/>
              </a:rPr>
              <a:t>Fixation murale</a:t>
            </a:r>
          </a:p>
          <a:p>
            <a:pPr algn="ctr"/>
            <a:r>
              <a:rPr lang="fr-FR" sz="1300" i="1" dirty="0">
                <a:solidFill>
                  <a:schemeClr val="tx1">
                    <a:lumMod val="50000"/>
                    <a:lumOff val="50000"/>
                  </a:schemeClr>
                </a:solidFill>
                <a:latin typeface="Arial" panose="020B0604020202020204" pitchFamily="34" charset="0"/>
                <a:cs typeface="Arial" panose="020B0604020202020204" pitchFamily="34" charset="0"/>
              </a:rPr>
              <a:t>Pour les applications installations</a:t>
            </a:r>
          </a:p>
        </p:txBody>
      </p:sp>
      <p:sp>
        <p:nvSpPr>
          <p:cNvPr id="22" name="Rectangle 21">
            <a:extLst>
              <a:ext uri="{FF2B5EF4-FFF2-40B4-BE49-F238E27FC236}">
                <a16:creationId xmlns:a16="http://schemas.microsoft.com/office/drawing/2014/main" id="{57D6D674-CC30-5A40-A256-BEB06CC09290}"/>
              </a:ext>
            </a:extLst>
          </p:cNvPr>
          <p:cNvSpPr/>
          <p:nvPr/>
        </p:nvSpPr>
        <p:spPr>
          <a:xfrm>
            <a:off x="452183" y="1889625"/>
            <a:ext cx="6461573" cy="1831271"/>
          </a:xfrm>
          <a:prstGeom prst="rect">
            <a:avLst/>
          </a:prstGeom>
        </p:spPr>
        <p:txBody>
          <a:bodyPr wrap="square">
            <a:spAutoFit/>
          </a:bodyPr>
          <a:lstStyle/>
          <a:p>
            <a:r>
              <a:rPr lang="fr-FR" sz="1900" dirty="0">
                <a:latin typeface="Arial" panose="020B0604020202020204" pitchFamily="34" charset="0"/>
                <a:cs typeface="Arial" panose="020B0604020202020204" pitchFamily="34" charset="0"/>
              </a:rPr>
              <a:t>Une vaste gamme d’accessoires facilitent le déploiement de systèmes GEO M dans des applications fixes et mobiles très variées.</a:t>
            </a:r>
          </a:p>
          <a:p>
            <a:endParaRPr lang="fr-FR" sz="1900" dirty="0">
              <a:latin typeface="Arial" panose="020B0604020202020204" pitchFamily="34" charset="0"/>
              <a:cs typeface="Arial" panose="020B0604020202020204" pitchFamily="34" charset="0"/>
            </a:endParaRPr>
          </a:p>
          <a:p>
            <a:r>
              <a:rPr lang="fr-FR" sz="1900" dirty="0">
                <a:latin typeface="Arial" panose="020B0604020202020204" pitchFamily="34" charset="0"/>
                <a:cs typeface="Arial" panose="020B0604020202020204" pitchFamily="34" charset="0"/>
              </a:rPr>
              <a:t>Voici quelques accessoires de la gamme GEO M.</a:t>
            </a:r>
          </a:p>
          <a:p>
            <a:r>
              <a:rPr lang="fr-FR" sz="1600" i="1" dirty="0">
                <a:latin typeface="Arial" panose="020B0604020202020204" pitchFamily="34" charset="0"/>
                <a:cs typeface="Arial" panose="020B0604020202020204" pitchFamily="34" charset="0"/>
              </a:rPr>
              <a:t>Voir la liste complète sur notre site internet ou brochure.</a:t>
            </a:r>
          </a:p>
        </p:txBody>
      </p:sp>
    </p:spTree>
    <p:extLst>
      <p:ext uri="{BB962C8B-B14F-4D97-AF65-F5344CB8AC3E}">
        <p14:creationId xmlns:p14="http://schemas.microsoft.com/office/powerpoint/2010/main" val="204051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250"/>
                                        <p:tgtEl>
                                          <p:spTgt spid="10"/>
                                        </p:tgtEl>
                                      </p:cBhvr>
                                    </p:animEffect>
                                    <p:anim calcmode="lin" valueType="num">
                                      <p:cBhvr>
                                        <p:cTn id="16" dur="1250" fill="hold"/>
                                        <p:tgtEl>
                                          <p:spTgt spid="10"/>
                                        </p:tgtEl>
                                        <p:attrNameLst>
                                          <p:attrName>ppt_x</p:attrName>
                                        </p:attrNameLst>
                                      </p:cBhvr>
                                      <p:tavLst>
                                        <p:tav tm="0">
                                          <p:val>
                                            <p:strVal val="#ppt_x"/>
                                          </p:val>
                                        </p:tav>
                                        <p:tav tm="100000">
                                          <p:val>
                                            <p:strVal val="#ppt_x"/>
                                          </p:val>
                                        </p:tav>
                                      </p:tavLst>
                                    </p:anim>
                                    <p:anim calcmode="lin" valueType="num">
                                      <p:cBhvr>
                                        <p:cTn id="17" dur="125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275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325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37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425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BED8602-0D68-B547-809D-DEB6347ED8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20" r="12336"/>
          <a:stretch/>
        </p:blipFill>
        <p:spPr>
          <a:xfrm>
            <a:off x="2942609" y="1748448"/>
            <a:ext cx="6306781" cy="5109552"/>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435428" y="1133009"/>
            <a:ext cx="3017456"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Accessoires</a:t>
            </a:r>
          </a:p>
        </p:txBody>
      </p:sp>
      <p:sp>
        <p:nvSpPr>
          <p:cNvPr id="22" name="Rectangle 21">
            <a:extLst>
              <a:ext uri="{FF2B5EF4-FFF2-40B4-BE49-F238E27FC236}">
                <a16:creationId xmlns:a16="http://schemas.microsoft.com/office/drawing/2014/main" id="{57D6D674-CC30-5A40-A256-BEB06CC09290}"/>
              </a:ext>
            </a:extLst>
          </p:cNvPr>
          <p:cNvSpPr/>
          <p:nvPr/>
        </p:nvSpPr>
        <p:spPr>
          <a:xfrm>
            <a:off x="4295398" y="1163786"/>
            <a:ext cx="3601201" cy="646331"/>
          </a:xfrm>
          <a:prstGeom prst="rect">
            <a:avLst/>
          </a:prstGeom>
        </p:spPr>
        <p:txBody>
          <a:bodyPr wrap="square">
            <a:spAutoFit/>
          </a:bodyPr>
          <a:lstStyle/>
          <a:p>
            <a:pPr algn="ctr"/>
            <a:r>
              <a:rPr lang="fr-FR" sz="3600" dirty="0">
                <a:latin typeface="Arial" panose="020B0604020202020204" pitchFamily="34" charset="0"/>
                <a:cs typeface="Arial" panose="020B0604020202020204" pitchFamily="34" charset="0"/>
              </a:rPr>
              <a:t>Ça roule !</a:t>
            </a:r>
          </a:p>
        </p:txBody>
      </p:sp>
    </p:spTree>
    <p:extLst>
      <p:ext uri="{BB962C8B-B14F-4D97-AF65-F5344CB8AC3E}">
        <p14:creationId xmlns:p14="http://schemas.microsoft.com/office/powerpoint/2010/main" val="5507414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000"/>
                                        <p:tgtEl>
                                          <p:spTgt spid="1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1697109" y="1087304"/>
            <a:ext cx="8797782" cy="1323439"/>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fr-FR" sz="4000" dirty="0">
                <a:solidFill>
                  <a:srgbClr val="3A57A7"/>
                </a:solidFill>
                <a:latin typeface="Arial" panose="020B0604020202020204" pitchFamily="34" charset="0"/>
                <a:cs typeface="Arial" panose="020B0604020202020204" pitchFamily="34" charset="0"/>
              </a:rPr>
              <a:t>Mélangez. Créez</a:t>
            </a:r>
          </a:p>
          <a:p>
            <a:pPr algn="ctr"/>
            <a:r>
              <a:rPr lang="fr-FR" sz="4000" dirty="0">
                <a:solidFill>
                  <a:schemeClr val="tx1"/>
                </a:solidFill>
                <a:latin typeface="Arial" panose="020B0604020202020204" pitchFamily="34" charset="0"/>
                <a:cs typeface="Arial" panose="020B0604020202020204" pitchFamily="34" charset="0"/>
              </a:rPr>
              <a:t>le système parfait.</a:t>
            </a:r>
          </a:p>
        </p:txBody>
      </p:sp>
      <p:pic>
        <p:nvPicPr>
          <p:cNvPr id="8" name="Image 7">
            <a:extLst>
              <a:ext uri="{FF2B5EF4-FFF2-40B4-BE49-F238E27FC236}">
                <a16:creationId xmlns:a16="http://schemas.microsoft.com/office/drawing/2014/main" id="{A5318069-7778-F440-B1EC-3288E10E9191}"/>
              </a:ext>
            </a:extLst>
          </p:cNvPr>
          <p:cNvPicPr>
            <a:picLocks noChangeAspect="1"/>
          </p:cNvPicPr>
          <p:nvPr/>
        </p:nvPicPr>
        <p:blipFill rotWithShape="1">
          <a:blip r:embed="rId2"/>
          <a:srcRect r="6471" b="807"/>
          <a:stretch/>
        </p:blipFill>
        <p:spPr>
          <a:xfrm>
            <a:off x="8867134" y="1044072"/>
            <a:ext cx="3255513" cy="5835184"/>
          </a:xfrm>
          <a:prstGeom prst="rect">
            <a:avLst/>
          </a:prstGeom>
        </p:spPr>
      </p:pic>
      <p:pic>
        <p:nvPicPr>
          <p:cNvPr id="9" name="Image 8">
            <a:extLst>
              <a:ext uri="{FF2B5EF4-FFF2-40B4-BE49-F238E27FC236}">
                <a16:creationId xmlns:a16="http://schemas.microsoft.com/office/drawing/2014/main" id="{289A0107-C580-D240-9542-E50AFC73926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256" y="1033445"/>
            <a:ext cx="1234077" cy="5824556"/>
          </a:xfrm>
          <a:prstGeom prst="rect">
            <a:avLst/>
          </a:prstGeom>
        </p:spPr>
      </p:pic>
      <p:pic>
        <p:nvPicPr>
          <p:cNvPr id="10" name="Image 9">
            <a:extLst>
              <a:ext uri="{FF2B5EF4-FFF2-40B4-BE49-F238E27FC236}">
                <a16:creationId xmlns:a16="http://schemas.microsoft.com/office/drawing/2014/main" id="{7AACE40A-F220-2544-B8F1-50921F288D5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4053" y="2934268"/>
            <a:ext cx="2043272" cy="3923732"/>
          </a:xfrm>
          <a:prstGeom prst="rect">
            <a:avLst/>
          </a:prstGeom>
        </p:spPr>
      </p:pic>
      <p:pic>
        <p:nvPicPr>
          <p:cNvPr id="12" name="Image 11" descr="Une image contenant texte, ordinateur&#10;&#10;Description générée automatiquement">
            <a:extLst>
              <a:ext uri="{FF2B5EF4-FFF2-40B4-BE49-F238E27FC236}">
                <a16:creationId xmlns:a16="http://schemas.microsoft.com/office/drawing/2014/main" id="{E8F3C473-4A88-AC4E-AE4C-349A65A0A7CB}"/>
              </a:ext>
            </a:extLst>
          </p:cNvPr>
          <p:cNvPicPr>
            <a:picLocks noChangeAspect="1"/>
          </p:cNvPicPr>
          <p:nvPr/>
        </p:nvPicPr>
        <p:blipFill>
          <a:blip r:embed="rId5"/>
          <a:stretch>
            <a:fillRect/>
          </a:stretch>
        </p:blipFill>
        <p:spPr>
          <a:xfrm>
            <a:off x="6714700" y="2934268"/>
            <a:ext cx="1580307" cy="3818407"/>
          </a:xfrm>
          <a:prstGeom prst="rect">
            <a:avLst/>
          </a:prstGeom>
        </p:spPr>
      </p:pic>
    </p:spTree>
    <p:extLst>
      <p:ext uri="{BB962C8B-B14F-4D97-AF65-F5344CB8AC3E}">
        <p14:creationId xmlns:p14="http://schemas.microsoft.com/office/powerpoint/2010/main" val="351846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10;&#10;Description générée automatiquement">
            <a:extLst>
              <a:ext uri="{FF2B5EF4-FFF2-40B4-BE49-F238E27FC236}">
                <a16:creationId xmlns:a16="http://schemas.microsoft.com/office/drawing/2014/main" id="{3833BDE1-50F0-E14F-B76F-CA72B139F179}"/>
              </a:ext>
            </a:extLst>
          </p:cNvPr>
          <p:cNvPicPr>
            <a:picLocks noChangeAspect="1"/>
          </p:cNvPicPr>
          <p:nvPr/>
        </p:nvPicPr>
        <p:blipFill>
          <a:blip r:embed="rId2"/>
          <a:stretch>
            <a:fillRect/>
          </a:stretch>
        </p:blipFill>
        <p:spPr>
          <a:xfrm>
            <a:off x="553430" y="933254"/>
            <a:ext cx="11638570" cy="5924746"/>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982920" y="1280049"/>
            <a:ext cx="6659825" cy="830997"/>
          </a:xfrm>
          <a:prstGeom prst="rect">
            <a:avLst/>
          </a:prstGeom>
        </p:spPr>
        <p:txBody>
          <a:bodyPr wrap="square">
            <a:spAutoFit/>
          </a:bodyPr>
          <a:lstStyle/>
          <a:p>
            <a:r>
              <a:rPr lang="fr-FR" sz="4800" dirty="0">
                <a:solidFill>
                  <a:srgbClr val="3A57A7"/>
                </a:solidFill>
                <a:latin typeface="Arial" panose="020B0604020202020204" pitchFamily="34" charset="0"/>
                <a:cs typeface="Arial" panose="020B0604020202020204" pitchFamily="34" charset="0"/>
              </a:rPr>
              <a:t>Concerts et Festivals</a:t>
            </a:r>
          </a:p>
        </p:txBody>
      </p:sp>
    </p:spTree>
    <p:extLst>
      <p:ext uri="{BB962C8B-B14F-4D97-AF65-F5344CB8AC3E}">
        <p14:creationId xmlns:p14="http://schemas.microsoft.com/office/powerpoint/2010/main" val="1941748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10;&#10;Description générée automatiquement">
            <a:extLst>
              <a:ext uri="{FF2B5EF4-FFF2-40B4-BE49-F238E27FC236}">
                <a16:creationId xmlns:a16="http://schemas.microsoft.com/office/drawing/2014/main" id="{2DCFD718-A18B-0D47-95BD-0A5504BB9965}"/>
              </a:ext>
            </a:extLst>
          </p:cNvPr>
          <p:cNvPicPr>
            <a:picLocks noChangeAspect="1"/>
          </p:cNvPicPr>
          <p:nvPr/>
        </p:nvPicPr>
        <p:blipFill>
          <a:blip r:embed="rId2"/>
          <a:stretch>
            <a:fillRect/>
          </a:stretch>
        </p:blipFill>
        <p:spPr>
          <a:xfrm>
            <a:off x="609600" y="934948"/>
            <a:ext cx="11582400" cy="5923052"/>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982921" y="1280049"/>
            <a:ext cx="5750388" cy="830997"/>
          </a:xfrm>
          <a:prstGeom prst="rect">
            <a:avLst/>
          </a:prstGeom>
        </p:spPr>
        <p:txBody>
          <a:bodyPr wrap="square">
            <a:spAutoFit/>
          </a:bodyPr>
          <a:lstStyle/>
          <a:p>
            <a:r>
              <a:rPr lang="fr-FR" sz="4800" dirty="0">
                <a:solidFill>
                  <a:srgbClr val="3A57A7"/>
                </a:solidFill>
                <a:latin typeface="Arial" panose="020B0604020202020204" pitchFamily="34" charset="0"/>
                <a:cs typeface="Arial" panose="020B0604020202020204" pitchFamily="34" charset="0"/>
              </a:rPr>
              <a:t>Théâtres</a:t>
            </a:r>
          </a:p>
        </p:txBody>
      </p:sp>
    </p:spTree>
    <p:extLst>
      <p:ext uri="{BB962C8B-B14F-4D97-AF65-F5344CB8AC3E}">
        <p14:creationId xmlns:p14="http://schemas.microsoft.com/office/powerpoint/2010/main" val="1764482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1"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2)">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D5C16CD-DD34-5642-BAC2-6112950C963B}"/>
              </a:ext>
            </a:extLst>
          </p:cNvPr>
          <p:cNvPicPr>
            <a:picLocks noChangeAspect="1"/>
          </p:cNvPicPr>
          <p:nvPr/>
        </p:nvPicPr>
        <p:blipFill>
          <a:blip r:embed="rId2"/>
          <a:stretch>
            <a:fillRect/>
          </a:stretch>
        </p:blipFill>
        <p:spPr>
          <a:xfrm>
            <a:off x="600502" y="941506"/>
            <a:ext cx="11591498" cy="5916494"/>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982921" y="1280049"/>
            <a:ext cx="7069258" cy="830997"/>
          </a:xfrm>
          <a:prstGeom prst="rect">
            <a:avLst/>
          </a:prstGeom>
        </p:spPr>
        <p:txBody>
          <a:bodyPr wrap="square">
            <a:spAutoFit/>
          </a:bodyPr>
          <a:lstStyle/>
          <a:p>
            <a:r>
              <a:rPr lang="fr-FR" sz="4800" dirty="0" err="1">
                <a:solidFill>
                  <a:srgbClr val="3A57A7"/>
                </a:solidFill>
                <a:latin typeface="Arial" panose="020B0604020202020204" pitchFamily="34" charset="0"/>
                <a:cs typeface="Arial" panose="020B0604020202020204" pitchFamily="34" charset="0"/>
              </a:rPr>
              <a:t>Corporate</a:t>
            </a:r>
            <a:r>
              <a:rPr lang="fr-FR" sz="4800" dirty="0">
                <a:solidFill>
                  <a:srgbClr val="3A57A7"/>
                </a:solidFill>
                <a:latin typeface="Arial" panose="020B0604020202020204" pitchFamily="34" charset="0"/>
                <a:cs typeface="Arial" panose="020B0604020202020204" pitchFamily="34" charset="0"/>
              </a:rPr>
              <a:t> AV</a:t>
            </a:r>
          </a:p>
        </p:txBody>
      </p:sp>
    </p:spTree>
    <p:extLst>
      <p:ext uri="{BB962C8B-B14F-4D97-AF65-F5344CB8AC3E}">
        <p14:creationId xmlns:p14="http://schemas.microsoft.com/office/powerpoint/2010/main" val="33910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en bois&#10;&#10;Description générée automatiquement">
            <a:extLst>
              <a:ext uri="{FF2B5EF4-FFF2-40B4-BE49-F238E27FC236}">
                <a16:creationId xmlns:a16="http://schemas.microsoft.com/office/drawing/2014/main" id="{9F08B5C7-FA1E-1844-8484-81704198560E}"/>
              </a:ext>
            </a:extLst>
          </p:cNvPr>
          <p:cNvPicPr>
            <a:picLocks noChangeAspect="1"/>
          </p:cNvPicPr>
          <p:nvPr/>
        </p:nvPicPr>
        <p:blipFill>
          <a:blip r:embed="rId2"/>
          <a:stretch>
            <a:fillRect/>
          </a:stretch>
        </p:blipFill>
        <p:spPr>
          <a:xfrm>
            <a:off x="600500" y="941506"/>
            <a:ext cx="11591499" cy="5916494"/>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982921" y="1280049"/>
            <a:ext cx="5750388" cy="830997"/>
          </a:xfrm>
          <a:prstGeom prst="rect">
            <a:avLst/>
          </a:prstGeom>
        </p:spPr>
        <p:txBody>
          <a:bodyPr wrap="square">
            <a:spAutoFit/>
          </a:bodyPr>
          <a:lstStyle/>
          <a:p>
            <a:r>
              <a:rPr lang="fr-FR" sz="4800" dirty="0">
                <a:solidFill>
                  <a:srgbClr val="3A57A7"/>
                </a:solidFill>
                <a:latin typeface="Arial" panose="020B0604020202020204" pitchFamily="34" charset="0"/>
                <a:cs typeface="Arial" panose="020B0604020202020204" pitchFamily="34" charset="0"/>
              </a:rPr>
              <a:t>Lieux de culte</a:t>
            </a:r>
          </a:p>
        </p:txBody>
      </p:sp>
    </p:spTree>
    <p:extLst>
      <p:ext uri="{BB962C8B-B14F-4D97-AF65-F5344CB8AC3E}">
        <p14:creationId xmlns:p14="http://schemas.microsoft.com/office/powerpoint/2010/main" val="948647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1"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2)">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DF82C65-DB4F-E844-B7C5-97B1BA0A4EB1}"/>
              </a:ext>
            </a:extLst>
          </p:cNvPr>
          <p:cNvPicPr>
            <a:picLocks noChangeAspect="1"/>
          </p:cNvPicPr>
          <p:nvPr/>
        </p:nvPicPr>
        <p:blipFill>
          <a:blip r:embed="rId2"/>
          <a:stretch>
            <a:fillRect/>
          </a:stretch>
        </p:blipFill>
        <p:spPr>
          <a:xfrm>
            <a:off x="-1321105" y="-1792096"/>
            <a:ext cx="11112327" cy="11112327"/>
          </a:xfrm>
          <a:prstGeom prst="rect">
            <a:avLst/>
          </a:prstGeom>
        </p:spPr>
      </p:pic>
      <p:pic>
        <p:nvPicPr>
          <p:cNvPr id="7" name="Image 6">
            <a:extLst>
              <a:ext uri="{FF2B5EF4-FFF2-40B4-BE49-F238E27FC236}">
                <a16:creationId xmlns:a16="http://schemas.microsoft.com/office/drawing/2014/main" id="{7AAF55F7-C824-E241-8754-3379EF63D61D}"/>
              </a:ext>
            </a:extLst>
          </p:cNvPr>
          <p:cNvPicPr>
            <a:picLocks noChangeAspect="1"/>
          </p:cNvPicPr>
          <p:nvPr/>
        </p:nvPicPr>
        <p:blipFill>
          <a:blip r:embed="rId3"/>
          <a:stretch>
            <a:fillRect/>
          </a:stretch>
        </p:blipFill>
        <p:spPr>
          <a:xfrm>
            <a:off x="7037171" y="2540000"/>
            <a:ext cx="922564" cy="860168"/>
          </a:xfrm>
          <a:prstGeom prst="rect">
            <a:avLst/>
          </a:prstGeom>
        </p:spPr>
      </p:pic>
      <p:pic>
        <p:nvPicPr>
          <p:cNvPr id="9" name="Image 8">
            <a:extLst>
              <a:ext uri="{FF2B5EF4-FFF2-40B4-BE49-F238E27FC236}">
                <a16:creationId xmlns:a16="http://schemas.microsoft.com/office/drawing/2014/main" id="{B5AFA66F-6A48-AB45-AAB5-E9136E79F421}"/>
              </a:ext>
            </a:extLst>
          </p:cNvPr>
          <p:cNvPicPr>
            <a:picLocks noChangeAspect="1"/>
          </p:cNvPicPr>
          <p:nvPr/>
        </p:nvPicPr>
        <p:blipFill>
          <a:blip r:embed="rId4"/>
          <a:stretch>
            <a:fillRect/>
          </a:stretch>
        </p:blipFill>
        <p:spPr>
          <a:xfrm>
            <a:off x="7078587" y="4392151"/>
            <a:ext cx="853952" cy="809453"/>
          </a:xfrm>
          <a:prstGeom prst="rect">
            <a:avLst/>
          </a:prstGeom>
        </p:spPr>
      </p:pic>
      <p:pic>
        <p:nvPicPr>
          <p:cNvPr id="11" name="Image 10">
            <a:extLst>
              <a:ext uri="{FF2B5EF4-FFF2-40B4-BE49-F238E27FC236}">
                <a16:creationId xmlns:a16="http://schemas.microsoft.com/office/drawing/2014/main" id="{418934D7-13A3-7E4F-9821-7F9D854B4C4E}"/>
              </a:ext>
            </a:extLst>
          </p:cNvPr>
          <p:cNvPicPr>
            <a:picLocks noChangeAspect="1"/>
          </p:cNvPicPr>
          <p:nvPr/>
        </p:nvPicPr>
        <p:blipFill>
          <a:blip r:embed="rId5"/>
          <a:stretch>
            <a:fillRect/>
          </a:stretch>
        </p:blipFill>
        <p:spPr>
          <a:xfrm>
            <a:off x="7064369" y="3472740"/>
            <a:ext cx="868170" cy="846839"/>
          </a:xfrm>
          <a:prstGeom prst="rect">
            <a:avLst/>
          </a:prstGeom>
        </p:spPr>
      </p:pic>
      <p:pic>
        <p:nvPicPr>
          <p:cNvPr id="12" name="Image 11">
            <a:extLst>
              <a:ext uri="{FF2B5EF4-FFF2-40B4-BE49-F238E27FC236}">
                <a16:creationId xmlns:a16="http://schemas.microsoft.com/office/drawing/2014/main" id="{FB1B699E-133F-7B4B-8593-9CACF94479C5}"/>
              </a:ext>
            </a:extLst>
          </p:cNvPr>
          <p:cNvPicPr>
            <a:picLocks noChangeAspect="1"/>
          </p:cNvPicPr>
          <p:nvPr/>
        </p:nvPicPr>
        <p:blipFill>
          <a:blip r:embed="rId4"/>
          <a:stretch>
            <a:fillRect/>
          </a:stretch>
        </p:blipFill>
        <p:spPr>
          <a:xfrm rot="5400000">
            <a:off x="7071477" y="5296426"/>
            <a:ext cx="853952" cy="809453"/>
          </a:xfrm>
          <a:prstGeom prst="rect">
            <a:avLst/>
          </a:prstGeom>
        </p:spPr>
      </p:pic>
      <p:pic>
        <p:nvPicPr>
          <p:cNvPr id="14" name="Image 13">
            <a:extLst>
              <a:ext uri="{FF2B5EF4-FFF2-40B4-BE49-F238E27FC236}">
                <a16:creationId xmlns:a16="http://schemas.microsoft.com/office/drawing/2014/main" id="{9A08EF0F-81B1-A044-8BCC-EA011B58F63B}"/>
              </a:ext>
            </a:extLst>
          </p:cNvPr>
          <p:cNvPicPr>
            <a:picLocks noChangeAspect="1"/>
          </p:cNvPicPr>
          <p:nvPr/>
        </p:nvPicPr>
        <p:blipFill>
          <a:blip r:embed="rId6"/>
          <a:stretch>
            <a:fillRect/>
          </a:stretch>
        </p:blipFill>
        <p:spPr>
          <a:xfrm>
            <a:off x="321091" y="1256527"/>
            <a:ext cx="1636429" cy="1283473"/>
          </a:xfrm>
          <a:prstGeom prst="rect">
            <a:avLst/>
          </a:prstGeom>
        </p:spPr>
      </p:pic>
      <p:sp>
        <p:nvSpPr>
          <p:cNvPr id="15" name="ZoneTexte 14">
            <a:extLst>
              <a:ext uri="{FF2B5EF4-FFF2-40B4-BE49-F238E27FC236}">
                <a16:creationId xmlns:a16="http://schemas.microsoft.com/office/drawing/2014/main" id="{261B74F9-D2EC-5C40-9CDD-E95559E3E8BA}"/>
              </a:ext>
            </a:extLst>
          </p:cNvPr>
          <p:cNvSpPr txBox="1"/>
          <p:nvPr/>
        </p:nvSpPr>
        <p:spPr>
          <a:xfrm>
            <a:off x="8138713" y="2754640"/>
            <a:ext cx="4794859" cy="430887"/>
          </a:xfrm>
          <a:prstGeom prst="rect">
            <a:avLst/>
          </a:prstGeom>
          <a:noFill/>
        </p:spPr>
        <p:txBody>
          <a:bodyPr wrap="square" rtlCol="0">
            <a:spAutoFit/>
          </a:bodyPr>
          <a:lstStyle/>
          <a:p>
            <a:r>
              <a:rPr lang="fr-FR" sz="2200" dirty="0">
                <a:latin typeface="Arial" panose="020B0604020202020204" pitchFamily="34" charset="0"/>
                <a:cs typeface="Arial" panose="020B0604020202020204" pitchFamily="34" charset="0"/>
              </a:rPr>
              <a:t>127dB SPL</a:t>
            </a:r>
            <a:endParaRPr lang="fr-FR" sz="2200" dirty="0">
              <a:solidFill>
                <a:srgbClr val="3A57A7"/>
              </a:solidFill>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D25AF5E5-92C4-8845-BDB4-E75725FE997F}"/>
              </a:ext>
            </a:extLst>
          </p:cNvPr>
          <p:cNvSpPr txBox="1"/>
          <p:nvPr/>
        </p:nvSpPr>
        <p:spPr>
          <a:xfrm>
            <a:off x="8138712" y="3421668"/>
            <a:ext cx="4794859" cy="830997"/>
          </a:xfrm>
          <a:prstGeom prst="rect">
            <a:avLst/>
          </a:prstGeom>
          <a:noFill/>
        </p:spPr>
        <p:txBody>
          <a:bodyPr wrap="square" rtlCol="0">
            <a:spAutoFit/>
          </a:bodyPr>
          <a:lstStyle/>
          <a:p>
            <a:r>
              <a:rPr lang="fr-FR" sz="2400" dirty="0"/>
              <a:t>Haut-parleur de grave/médium 6 pouces</a:t>
            </a:r>
            <a:endParaRPr lang="fr-FR" sz="2200" dirty="0">
              <a:solidFill>
                <a:srgbClr val="3A57A7"/>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E4C8D7FC-5D79-9D4F-8E92-C55A994EBAFA}"/>
              </a:ext>
            </a:extLst>
          </p:cNvPr>
          <p:cNvSpPr txBox="1"/>
          <p:nvPr/>
        </p:nvSpPr>
        <p:spPr>
          <a:xfrm>
            <a:off x="8138712" y="4553715"/>
            <a:ext cx="4794859" cy="461665"/>
          </a:xfrm>
          <a:prstGeom prst="rect">
            <a:avLst/>
          </a:prstGeom>
          <a:noFill/>
        </p:spPr>
        <p:txBody>
          <a:bodyPr wrap="square" rtlCol="0">
            <a:spAutoFit/>
          </a:bodyPr>
          <a:lstStyle/>
          <a:p>
            <a:r>
              <a:rPr lang="fr-FR" sz="2400" dirty="0"/>
              <a:t>Dispersion verticale 20°</a:t>
            </a:r>
            <a:endParaRPr lang="fr-FR" sz="2200" dirty="0">
              <a:solidFill>
                <a:srgbClr val="3A57A7"/>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820C9833-1E41-8741-A063-450FA8779018}"/>
              </a:ext>
            </a:extLst>
          </p:cNvPr>
          <p:cNvSpPr txBox="1"/>
          <p:nvPr/>
        </p:nvSpPr>
        <p:spPr>
          <a:xfrm>
            <a:off x="8138713" y="5316431"/>
            <a:ext cx="4794859" cy="830997"/>
          </a:xfrm>
          <a:prstGeom prst="rect">
            <a:avLst/>
          </a:prstGeom>
          <a:noFill/>
        </p:spPr>
        <p:txBody>
          <a:bodyPr wrap="square" rtlCol="0">
            <a:spAutoFit/>
          </a:bodyPr>
          <a:lstStyle/>
          <a:p>
            <a:r>
              <a:rPr lang="fr-FR" sz="2400" dirty="0"/>
              <a:t>Dispersion horizontale variable 80°/120°</a:t>
            </a:r>
            <a:endParaRPr lang="fr-FR" sz="22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D896080-97E9-7C4A-96AF-CEE1EF770017}"/>
              </a:ext>
            </a:extLst>
          </p:cNvPr>
          <p:cNvSpPr/>
          <p:nvPr/>
        </p:nvSpPr>
        <p:spPr>
          <a:xfrm>
            <a:off x="2400779" y="1215610"/>
            <a:ext cx="9201414" cy="1169551"/>
          </a:xfrm>
          <a:prstGeom prst="rect">
            <a:avLst/>
          </a:prstGeom>
        </p:spPr>
        <p:txBody>
          <a:bodyPr wrap="square">
            <a:spAutoFit/>
          </a:bodyPr>
          <a:lstStyle/>
          <a:p>
            <a:pPr algn="just"/>
            <a:r>
              <a:rPr lang="fr-FR" sz="1400" dirty="0">
                <a:solidFill>
                  <a:schemeClr val="bg1">
                    <a:lumMod val="50000"/>
                  </a:schemeClr>
                </a:solidFill>
                <a:latin typeface="Arial" panose="020B0604020202020204" pitchFamily="34" charset="0"/>
                <a:cs typeface="Arial" panose="020B0604020202020204" pitchFamily="34" charset="0"/>
              </a:rPr>
              <a:t>Le système GEO M6 est d’une grande </a:t>
            </a:r>
            <a:r>
              <a:rPr lang="fr-FR" sz="1400" b="1" dirty="0">
                <a:solidFill>
                  <a:schemeClr val="bg1">
                    <a:lumMod val="50000"/>
                  </a:schemeClr>
                </a:solidFill>
                <a:latin typeface="Arial" panose="020B0604020202020204" pitchFamily="34" charset="0"/>
                <a:cs typeface="Arial" panose="020B0604020202020204" pitchFamily="34" charset="0"/>
              </a:rPr>
              <a:t>discrétion visuelle</a:t>
            </a:r>
            <a:r>
              <a:rPr lang="fr-FR" sz="1400" dirty="0">
                <a:solidFill>
                  <a:schemeClr val="bg1">
                    <a:lumMod val="50000"/>
                  </a:schemeClr>
                </a:solidFill>
                <a:latin typeface="Arial" panose="020B0604020202020204" pitchFamily="34" charset="0"/>
                <a:cs typeface="Arial" panose="020B0604020202020204" pitchFamily="34" charset="0"/>
              </a:rPr>
              <a:t>, grâce à une conception compacte, un système d’accroche interne élégant et des couleurs personnalisées en option. Deux types d’enceintes sont disponibles, de dimensions identiques : le module principal GEO M620 et le module d’extension dans les graves GEO M6B, complétés par une gamme complète d’accessoires de montage. Le système GEO M6 offre aux installateurs et aux loueurs un outil fiable, certifié TÜV, et assurant une différence importante : les légendaires performances NEXO.</a:t>
            </a:r>
          </a:p>
        </p:txBody>
      </p:sp>
    </p:spTree>
    <p:extLst>
      <p:ext uri="{BB962C8B-B14F-4D97-AF65-F5344CB8AC3E}">
        <p14:creationId xmlns:p14="http://schemas.microsoft.com/office/powerpoint/2010/main" val="900243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25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2750"/>
                            </p:stCondLst>
                            <p:childTnLst>
                              <p:par>
                                <p:cTn id="37" presetID="53"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3250"/>
                            </p:stCondLst>
                            <p:childTnLst>
                              <p:par>
                                <p:cTn id="46" presetID="53" presetClass="entr" presetSubtype="16"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10;&#10;Description générée automatiquement">
            <a:extLst>
              <a:ext uri="{FF2B5EF4-FFF2-40B4-BE49-F238E27FC236}">
                <a16:creationId xmlns:a16="http://schemas.microsoft.com/office/drawing/2014/main" id="{073AE01B-8B1D-9543-87F1-090A28626288}"/>
              </a:ext>
            </a:extLst>
          </p:cNvPr>
          <p:cNvPicPr>
            <a:picLocks noChangeAspect="1"/>
          </p:cNvPicPr>
          <p:nvPr/>
        </p:nvPicPr>
        <p:blipFill>
          <a:blip r:embed="rId2"/>
          <a:stretch>
            <a:fillRect/>
          </a:stretch>
        </p:blipFill>
        <p:spPr>
          <a:xfrm>
            <a:off x="586854" y="934541"/>
            <a:ext cx="11605145" cy="5923459"/>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982921" y="1280049"/>
            <a:ext cx="7069258" cy="830997"/>
          </a:xfrm>
          <a:prstGeom prst="rect">
            <a:avLst/>
          </a:prstGeom>
        </p:spPr>
        <p:txBody>
          <a:bodyPr wrap="square">
            <a:spAutoFit/>
          </a:bodyPr>
          <a:lstStyle/>
          <a:p>
            <a:r>
              <a:rPr lang="fr-FR" sz="4800" dirty="0">
                <a:solidFill>
                  <a:srgbClr val="3A57A7"/>
                </a:solidFill>
                <a:latin typeface="Arial" panose="020B0604020202020204" pitchFamily="34" charset="0"/>
                <a:cs typeface="Arial" panose="020B0604020202020204" pitchFamily="34" charset="0"/>
              </a:rPr>
              <a:t>Espaces publics</a:t>
            </a:r>
          </a:p>
        </p:txBody>
      </p:sp>
    </p:spTree>
    <p:extLst>
      <p:ext uri="{BB962C8B-B14F-4D97-AF65-F5344CB8AC3E}">
        <p14:creationId xmlns:p14="http://schemas.microsoft.com/office/powerpoint/2010/main" val="2724125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435428" y="1133009"/>
            <a:ext cx="8797782"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Amplification et traitement Plug &amp; Play</a:t>
            </a:r>
          </a:p>
        </p:txBody>
      </p:sp>
      <p:pic>
        <p:nvPicPr>
          <p:cNvPr id="3" name="Image 2" descr="Une image contenant texte, noir, capture d’écran&#10;&#10;Description générée automatiquement">
            <a:extLst>
              <a:ext uri="{FF2B5EF4-FFF2-40B4-BE49-F238E27FC236}">
                <a16:creationId xmlns:a16="http://schemas.microsoft.com/office/drawing/2014/main" id="{8601D432-68D9-3D48-A8FD-80CAD1B5A174}"/>
              </a:ext>
            </a:extLst>
          </p:cNvPr>
          <p:cNvPicPr>
            <a:picLocks noChangeAspect="1"/>
          </p:cNvPicPr>
          <p:nvPr/>
        </p:nvPicPr>
        <p:blipFill rotWithShape="1">
          <a:blip r:embed="rId2"/>
          <a:srcRect r="13706" b="3212"/>
          <a:stretch/>
        </p:blipFill>
        <p:spPr>
          <a:xfrm>
            <a:off x="6011652" y="2128671"/>
            <a:ext cx="6180348" cy="4729329"/>
          </a:xfrm>
          <a:prstGeom prst="rect">
            <a:avLst/>
          </a:prstGeom>
        </p:spPr>
      </p:pic>
      <p:sp>
        <p:nvSpPr>
          <p:cNvPr id="4" name="Rectangle 3">
            <a:extLst>
              <a:ext uri="{FF2B5EF4-FFF2-40B4-BE49-F238E27FC236}">
                <a16:creationId xmlns:a16="http://schemas.microsoft.com/office/drawing/2014/main" id="{58C9516D-7070-904F-A99D-109358CD9505}"/>
              </a:ext>
            </a:extLst>
          </p:cNvPr>
          <p:cNvSpPr/>
          <p:nvPr/>
        </p:nvSpPr>
        <p:spPr>
          <a:xfrm>
            <a:off x="56305" y="2166035"/>
            <a:ext cx="5955347" cy="1323439"/>
          </a:xfrm>
          <a:prstGeom prst="rect">
            <a:avLst/>
          </a:prstGeom>
        </p:spPr>
        <p:txBody>
          <a:bodyPr wrap="square">
            <a:spAutoFit/>
          </a:bodyPr>
          <a:lstStyle/>
          <a:p>
            <a:pPr algn="ctr"/>
            <a:r>
              <a:rPr lang="fr-FR" sz="2000" dirty="0">
                <a:latin typeface="Arial" panose="020B0604020202020204" pitchFamily="34" charset="0"/>
                <a:cs typeface="Arial" panose="020B0604020202020204" pitchFamily="34" charset="0"/>
              </a:rPr>
              <a:t>Grâce à leurs </a:t>
            </a:r>
            <a:r>
              <a:rPr lang="fr-FR" sz="2000" dirty="0" err="1">
                <a:latin typeface="Arial" panose="020B0604020202020204" pitchFamily="34" charset="0"/>
                <a:cs typeface="Arial" panose="020B0604020202020204" pitchFamily="34" charset="0"/>
              </a:rPr>
              <a:t>presets</a:t>
            </a:r>
            <a:r>
              <a:rPr lang="fr-FR" sz="2000" dirty="0">
                <a:latin typeface="Arial" panose="020B0604020202020204" pitchFamily="34" charset="0"/>
                <a:cs typeface="Arial" panose="020B0604020202020204" pitchFamily="34" charset="0"/>
              </a:rPr>
              <a:t> linéaires en phase pour chaque enceinte, les NEXO NXAMP</a:t>
            </a:r>
            <a:r>
              <a:rPr lang="fr-FR" sz="1400" dirty="0">
                <a:latin typeface="Arial" panose="020B0604020202020204" pitchFamily="34" charset="0"/>
                <a:cs typeface="Arial" panose="020B0604020202020204" pitchFamily="34" charset="0"/>
              </a:rPr>
              <a:t>MK2</a:t>
            </a:r>
            <a:r>
              <a:rPr lang="fr-FR" sz="2000" dirty="0">
                <a:latin typeface="Arial" panose="020B0604020202020204" pitchFamily="34" charset="0"/>
                <a:cs typeface="Arial" panose="020B0604020202020204" pitchFamily="34" charset="0"/>
              </a:rPr>
              <a:t> constituent une solution d’amplification intelligente, compacte et abordable pour les systèmes GEO M.</a:t>
            </a:r>
          </a:p>
        </p:txBody>
      </p:sp>
      <p:sp>
        <p:nvSpPr>
          <p:cNvPr id="5" name="Rectangle 4">
            <a:extLst>
              <a:ext uri="{FF2B5EF4-FFF2-40B4-BE49-F238E27FC236}">
                <a16:creationId xmlns:a16="http://schemas.microsoft.com/office/drawing/2014/main" id="{FD046AFA-3A1D-744E-B2FC-50E332AF7425}"/>
              </a:ext>
            </a:extLst>
          </p:cNvPr>
          <p:cNvSpPr/>
          <p:nvPr/>
        </p:nvSpPr>
        <p:spPr>
          <a:xfrm>
            <a:off x="1033765" y="3879378"/>
            <a:ext cx="4292419" cy="646331"/>
          </a:xfrm>
          <a:prstGeom prst="rect">
            <a:avLst/>
          </a:prstGeom>
          <a:ln w="6350"/>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latin typeface="Arial" panose="020B0604020202020204" pitchFamily="34" charset="0"/>
                <a:cs typeface="Arial" panose="020B0604020202020204" pitchFamily="34" charset="0"/>
              </a:rPr>
              <a:t>Un simple NXAMP4X1</a:t>
            </a:r>
            <a:r>
              <a:rPr lang="fr-FR" sz="1100" dirty="0">
                <a:latin typeface="Arial" panose="020B0604020202020204" pitchFamily="34" charset="0"/>
                <a:cs typeface="Arial" panose="020B0604020202020204" pitchFamily="34" charset="0"/>
              </a:rPr>
              <a:t>MK2</a:t>
            </a:r>
            <a:r>
              <a:rPr lang="fr-FR" dirty="0">
                <a:latin typeface="Arial" panose="020B0604020202020204" pitchFamily="34" charset="0"/>
                <a:cs typeface="Arial" panose="020B0604020202020204" pitchFamily="34" charset="0"/>
              </a:rPr>
              <a:t> peut amplifier jusqu’à 16 x enceintes GEO M6</a:t>
            </a:r>
          </a:p>
        </p:txBody>
      </p:sp>
      <p:sp>
        <p:nvSpPr>
          <p:cNvPr id="6" name="Rectangle 5">
            <a:extLst>
              <a:ext uri="{FF2B5EF4-FFF2-40B4-BE49-F238E27FC236}">
                <a16:creationId xmlns:a16="http://schemas.microsoft.com/office/drawing/2014/main" id="{D3045C80-B914-C14B-AC26-74940A0ED6BA}"/>
              </a:ext>
            </a:extLst>
          </p:cNvPr>
          <p:cNvSpPr/>
          <p:nvPr/>
        </p:nvSpPr>
        <p:spPr>
          <a:xfrm>
            <a:off x="1033764" y="4825830"/>
            <a:ext cx="4292419" cy="646331"/>
          </a:xfrm>
          <a:prstGeom prst="rect">
            <a:avLst/>
          </a:prstGeom>
          <a:ln w="6350"/>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latin typeface="Arial" panose="020B0604020202020204" pitchFamily="34" charset="0"/>
                <a:cs typeface="Arial" panose="020B0604020202020204" pitchFamily="34" charset="0"/>
              </a:rPr>
              <a:t>Un simple NXAMP4X2</a:t>
            </a:r>
            <a:r>
              <a:rPr lang="fr-FR" sz="1100" dirty="0">
                <a:latin typeface="Arial" panose="020B0604020202020204" pitchFamily="34" charset="0"/>
                <a:cs typeface="Arial" panose="020B0604020202020204" pitchFamily="34" charset="0"/>
              </a:rPr>
              <a:t>MK2</a:t>
            </a:r>
            <a:r>
              <a:rPr lang="fr-FR" dirty="0">
                <a:latin typeface="Arial" panose="020B0604020202020204" pitchFamily="34" charset="0"/>
                <a:cs typeface="Arial" panose="020B0604020202020204" pitchFamily="34" charset="0"/>
              </a:rPr>
              <a:t> peut amplifier jusqu’à 16 x enceintes GEO M10</a:t>
            </a:r>
          </a:p>
        </p:txBody>
      </p:sp>
      <p:sp>
        <p:nvSpPr>
          <p:cNvPr id="8" name="Rectangle 7">
            <a:extLst>
              <a:ext uri="{FF2B5EF4-FFF2-40B4-BE49-F238E27FC236}">
                <a16:creationId xmlns:a16="http://schemas.microsoft.com/office/drawing/2014/main" id="{97EF6019-A6F0-1747-B384-7F58A73A8E96}"/>
              </a:ext>
            </a:extLst>
          </p:cNvPr>
          <p:cNvSpPr/>
          <p:nvPr/>
        </p:nvSpPr>
        <p:spPr>
          <a:xfrm>
            <a:off x="1033764" y="5724991"/>
            <a:ext cx="4292419" cy="646331"/>
          </a:xfrm>
          <a:prstGeom prst="rect">
            <a:avLst/>
          </a:prstGeom>
          <a:ln w="6350"/>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latin typeface="Arial" panose="020B0604020202020204" pitchFamily="34" charset="0"/>
                <a:cs typeface="Arial" panose="020B0604020202020204" pitchFamily="34" charset="0"/>
              </a:rPr>
              <a:t>Un simple NXAMP4X4</a:t>
            </a:r>
            <a:r>
              <a:rPr lang="fr-FR" sz="1100" dirty="0">
                <a:latin typeface="Arial" panose="020B0604020202020204" pitchFamily="34" charset="0"/>
                <a:cs typeface="Arial" panose="020B0604020202020204" pitchFamily="34" charset="0"/>
              </a:rPr>
              <a:t>MK2</a:t>
            </a:r>
            <a:r>
              <a:rPr lang="fr-FR" dirty="0">
                <a:latin typeface="Arial" panose="020B0604020202020204" pitchFamily="34" charset="0"/>
                <a:cs typeface="Arial" panose="020B0604020202020204" pitchFamily="34" charset="0"/>
              </a:rPr>
              <a:t> peut amplifier jusqu’à 16 x enceintes GEO M12</a:t>
            </a:r>
          </a:p>
        </p:txBody>
      </p:sp>
    </p:spTree>
    <p:extLst>
      <p:ext uri="{BB962C8B-B14F-4D97-AF65-F5344CB8AC3E}">
        <p14:creationId xmlns:p14="http://schemas.microsoft.com/office/powerpoint/2010/main" val="28370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D571428-376D-724C-A54F-7BB1230453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601"/>
          <a:stretch/>
        </p:blipFill>
        <p:spPr>
          <a:xfrm>
            <a:off x="2567723" y="1840895"/>
            <a:ext cx="9624277" cy="5017105"/>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435427" y="1133009"/>
            <a:ext cx="8117557"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Logiciel de conception système</a:t>
            </a:r>
          </a:p>
        </p:txBody>
      </p:sp>
      <p:pic>
        <p:nvPicPr>
          <p:cNvPr id="4" name="Picture 1">
            <a:extLst>
              <a:ext uri="{FF2B5EF4-FFF2-40B4-BE49-F238E27FC236}">
                <a16:creationId xmlns:a16="http://schemas.microsoft.com/office/drawing/2014/main" id="{8BDC7554-05A7-2C45-816A-F42E38002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656" y="1233156"/>
            <a:ext cx="1800200" cy="507592"/>
          </a:xfrm>
          <a:prstGeom prst="rect">
            <a:avLst/>
          </a:prstGeom>
        </p:spPr>
      </p:pic>
      <p:sp>
        <p:nvSpPr>
          <p:cNvPr id="2" name="Rectangle 1">
            <a:extLst>
              <a:ext uri="{FF2B5EF4-FFF2-40B4-BE49-F238E27FC236}">
                <a16:creationId xmlns:a16="http://schemas.microsoft.com/office/drawing/2014/main" id="{AE7B80D3-79B7-684C-8D26-689989B35F85}"/>
              </a:ext>
            </a:extLst>
          </p:cNvPr>
          <p:cNvSpPr/>
          <p:nvPr/>
        </p:nvSpPr>
        <p:spPr>
          <a:xfrm>
            <a:off x="435428" y="1941042"/>
            <a:ext cx="6746543" cy="1815882"/>
          </a:xfrm>
          <a:prstGeom prst="rect">
            <a:avLst/>
          </a:prstGeom>
        </p:spPr>
        <p:txBody>
          <a:bodyPr wrap="square">
            <a:spAutoFit/>
          </a:bodyPr>
          <a:lstStyle/>
          <a:p>
            <a:r>
              <a:rPr lang="fr-FR" sz="1600" dirty="0">
                <a:solidFill>
                  <a:srgbClr val="000000"/>
                </a:solidFill>
                <a:latin typeface="Arial" panose="020B0604020202020204" pitchFamily="34" charset="0"/>
                <a:cs typeface="Arial" panose="020B0604020202020204" pitchFamily="34" charset="0"/>
              </a:rPr>
              <a:t>Disponible en téléchargement gratuit, le logiciel NS-1 est un outil puissant et intuitif de configuration et de simulation système. Il permet aux utilisateurs NEXO de configurer et d’optimiser les performances de n’importe quel système NEXO en prédisant son comportement dans n’importe quel lieu, afin d’assurer une couverture sonore régulière.</a:t>
            </a:r>
          </a:p>
          <a:p>
            <a:endParaRPr lang="fr-FR" sz="1600" dirty="0">
              <a:solidFill>
                <a:srgbClr val="000000"/>
              </a:solidFill>
              <a:latin typeface="Arial" panose="020B0604020202020204" pitchFamily="34" charset="0"/>
              <a:cs typeface="Arial" panose="020B0604020202020204" pitchFamily="34" charset="0"/>
            </a:endParaRPr>
          </a:p>
          <a:p>
            <a:r>
              <a:rPr lang="fr-FR" sz="1600" dirty="0">
                <a:solidFill>
                  <a:schemeClr val="tx1">
                    <a:lumMod val="65000"/>
                    <a:lumOff val="35000"/>
                  </a:schemeClr>
                </a:solidFill>
                <a:latin typeface="Arial" panose="020B0604020202020204" pitchFamily="34" charset="0"/>
                <a:cs typeface="Arial" panose="020B0604020202020204" pitchFamily="34" charset="0"/>
              </a:rPr>
              <a:t>Allez sur notre site </a:t>
            </a:r>
            <a:r>
              <a:rPr lang="fr-FR" sz="1600" u="sng" dirty="0" err="1">
                <a:solidFill>
                  <a:schemeClr val="tx1">
                    <a:lumMod val="65000"/>
                    <a:lumOff val="35000"/>
                  </a:schemeClr>
                </a:solidFill>
                <a:latin typeface="Arial" panose="020B0604020202020204" pitchFamily="34" charset="0"/>
                <a:cs typeface="Arial" panose="020B0604020202020204" pitchFamily="34" charset="0"/>
              </a:rPr>
              <a:t>nexo-sa.com</a:t>
            </a:r>
            <a:r>
              <a:rPr lang="fr-FR" sz="1600" dirty="0">
                <a:solidFill>
                  <a:schemeClr val="tx1">
                    <a:lumMod val="65000"/>
                    <a:lumOff val="35000"/>
                  </a:schemeClr>
                </a:solidFill>
                <a:latin typeface="Arial" panose="020B0604020202020204" pitchFamily="34" charset="0"/>
                <a:cs typeface="Arial" panose="020B0604020202020204" pitchFamily="34" charset="0"/>
              </a:rPr>
              <a:t> pour télécharger NS-1.</a:t>
            </a:r>
          </a:p>
        </p:txBody>
      </p:sp>
    </p:spTree>
    <p:extLst>
      <p:ext uri="{BB962C8B-B14F-4D97-AF65-F5344CB8AC3E}">
        <p14:creationId xmlns:p14="http://schemas.microsoft.com/office/powerpoint/2010/main" val="212951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1500"/>
                                        <p:tgtEl>
                                          <p:spTgt spid="5"/>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435428" y="1133009"/>
            <a:ext cx="8563606"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Logiciel de gestion système</a:t>
            </a:r>
          </a:p>
        </p:txBody>
      </p:sp>
      <p:sp>
        <p:nvSpPr>
          <p:cNvPr id="2" name="Rectangle 1">
            <a:extLst>
              <a:ext uri="{FF2B5EF4-FFF2-40B4-BE49-F238E27FC236}">
                <a16:creationId xmlns:a16="http://schemas.microsoft.com/office/drawing/2014/main" id="{AE7B80D3-79B7-684C-8D26-689989B35F85}"/>
              </a:ext>
            </a:extLst>
          </p:cNvPr>
          <p:cNvSpPr/>
          <p:nvPr/>
        </p:nvSpPr>
        <p:spPr>
          <a:xfrm>
            <a:off x="435428" y="2010172"/>
            <a:ext cx="5105563" cy="4031873"/>
          </a:xfrm>
          <a:prstGeom prst="rect">
            <a:avLst/>
          </a:prstGeom>
        </p:spPr>
        <p:txBody>
          <a:bodyPr wrap="square">
            <a:spAutoFit/>
          </a:bodyPr>
          <a:lstStyle/>
          <a:p>
            <a:r>
              <a:rPr lang="fr-FR" sz="1600" dirty="0">
                <a:solidFill>
                  <a:srgbClr val="000000"/>
                </a:solidFill>
                <a:latin typeface="Arial" panose="020B0604020202020204" pitchFamily="34" charset="0"/>
                <a:cs typeface="Arial" panose="020B0604020202020204" pitchFamily="34" charset="0"/>
              </a:rPr>
              <a:t>NEXO </a:t>
            </a:r>
            <a:r>
              <a:rPr lang="fr-FR" sz="1600" dirty="0" err="1">
                <a:solidFill>
                  <a:srgbClr val="000000"/>
                </a:solidFill>
                <a:latin typeface="Arial" panose="020B0604020202020204" pitchFamily="34" charset="0"/>
                <a:cs typeface="Arial" panose="020B0604020202020204" pitchFamily="34" charset="0"/>
              </a:rPr>
              <a:t>NeMo</a:t>
            </a:r>
            <a:r>
              <a:rPr lang="fr-FR" sz="1600" dirty="0">
                <a:solidFill>
                  <a:srgbClr val="000000"/>
                </a:solidFill>
                <a:latin typeface="Arial" panose="020B0604020202020204" pitchFamily="34" charset="0"/>
                <a:cs typeface="Arial" panose="020B0604020202020204" pitchFamily="34" charset="0"/>
              </a:rPr>
              <a:t> est un logiciel de gestion système développé par NEXO. Il assure un contrôle sans fil depuis un Apple iPad, iPhone, iPod </a:t>
            </a:r>
            <a:r>
              <a:rPr lang="fr-FR" sz="1600" dirty="0" err="1">
                <a:solidFill>
                  <a:srgbClr val="000000"/>
                </a:solidFill>
                <a:latin typeface="Arial" panose="020B0604020202020204" pitchFamily="34" charset="0"/>
                <a:cs typeface="Arial" panose="020B0604020202020204" pitchFamily="34" charset="0"/>
              </a:rPr>
              <a:t>Touch</a:t>
            </a:r>
            <a:r>
              <a:rPr lang="fr-FR" sz="1600" dirty="0">
                <a:solidFill>
                  <a:srgbClr val="000000"/>
                </a:solidFill>
                <a:latin typeface="Arial" panose="020B0604020202020204" pitchFamily="34" charset="0"/>
                <a:cs typeface="Arial" panose="020B0604020202020204" pitchFamily="34" charset="0"/>
              </a:rPr>
              <a:t> (via un réseau Wi-Fi) et, depuis un Mac, un contrôle via réseau filaire ou sans fil d’un ou plusieurs appareils NEXO (contrôleurs amplifiés NXAMP, contrôleurs DTD). </a:t>
            </a:r>
          </a:p>
          <a:p>
            <a:endParaRPr lang="fr-FR" sz="1600" dirty="0">
              <a:solidFill>
                <a:srgbClr val="000000"/>
              </a:solidFill>
              <a:latin typeface="Arial" panose="020B0604020202020204" pitchFamily="34" charset="0"/>
              <a:cs typeface="Arial" panose="020B0604020202020204" pitchFamily="34" charset="0"/>
            </a:endParaRPr>
          </a:p>
          <a:p>
            <a:r>
              <a:rPr lang="fr-FR" sz="1600" dirty="0">
                <a:solidFill>
                  <a:srgbClr val="000000"/>
                </a:solidFill>
                <a:latin typeface="Arial" panose="020B0604020202020204" pitchFamily="34" charset="0"/>
                <a:cs typeface="Arial" panose="020B0604020202020204" pitchFamily="34" charset="0"/>
              </a:rPr>
              <a:t>Élégante et intuitive, l’interface utilisateur permet de gérer et de déplacer les appareils, de visualiser les valeurs de paramètres (niveaux, etc.) et de régler de nouvelles valeurs (</a:t>
            </a:r>
            <a:r>
              <a:rPr lang="fr-FR" sz="1600" dirty="0" err="1">
                <a:solidFill>
                  <a:srgbClr val="000000"/>
                </a:solidFill>
                <a:latin typeface="Arial" panose="020B0604020202020204" pitchFamily="34" charset="0"/>
                <a:cs typeface="Arial" panose="020B0604020202020204" pitchFamily="34" charset="0"/>
              </a:rPr>
              <a:t>preset</a:t>
            </a:r>
            <a:r>
              <a:rPr lang="fr-FR" sz="1600" dirty="0">
                <a:solidFill>
                  <a:srgbClr val="000000"/>
                </a:solidFill>
                <a:latin typeface="Arial" panose="020B0604020202020204" pitchFamily="34" charset="0"/>
                <a:cs typeface="Arial" panose="020B0604020202020204" pitchFamily="34" charset="0"/>
              </a:rPr>
              <a:t>, volume, délai, EQ, etc.). NEXO </a:t>
            </a:r>
            <a:r>
              <a:rPr lang="fr-FR" sz="1600" dirty="0" err="1">
                <a:solidFill>
                  <a:srgbClr val="000000"/>
                </a:solidFill>
                <a:latin typeface="Arial" panose="020B0604020202020204" pitchFamily="34" charset="0"/>
                <a:cs typeface="Arial" panose="020B0604020202020204" pitchFamily="34" charset="0"/>
              </a:rPr>
              <a:t>NeMo</a:t>
            </a:r>
            <a:r>
              <a:rPr lang="fr-FR" sz="1600" dirty="0">
                <a:solidFill>
                  <a:srgbClr val="000000"/>
                </a:solidFill>
                <a:latin typeface="Arial" panose="020B0604020202020204" pitchFamily="34" charset="0"/>
                <a:cs typeface="Arial" panose="020B0604020202020204" pitchFamily="34" charset="0"/>
              </a:rPr>
              <a:t> intègre également un puissant moteur de </a:t>
            </a:r>
            <a:r>
              <a:rPr lang="fr-FR" sz="1600" dirty="0" err="1">
                <a:solidFill>
                  <a:srgbClr val="000000"/>
                </a:solidFill>
                <a:latin typeface="Arial" panose="020B0604020202020204" pitchFamily="34" charset="0"/>
                <a:cs typeface="Arial" panose="020B0604020202020204" pitchFamily="34" charset="0"/>
              </a:rPr>
              <a:t>logging</a:t>
            </a:r>
            <a:r>
              <a:rPr lang="fr-FR" sz="1600" dirty="0">
                <a:solidFill>
                  <a:srgbClr val="000000"/>
                </a:solidFill>
                <a:latin typeface="Arial" panose="020B0604020202020204" pitchFamily="34" charset="0"/>
                <a:cs typeface="Arial" panose="020B0604020202020204" pitchFamily="34" charset="0"/>
              </a:rPr>
              <a:t> et de report d’alertes.</a:t>
            </a:r>
          </a:p>
          <a:p>
            <a:endParaRPr lang="fr-FR" sz="1600" dirty="0">
              <a:solidFill>
                <a:srgbClr val="000000"/>
              </a:solidFill>
              <a:latin typeface="Arial" panose="020B0604020202020204" pitchFamily="34" charset="0"/>
              <a:cs typeface="Arial" panose="020B0604020202020204" pitchFamily="34" charset="0"/>
            </a:endParaRPr>
          </a:p>
          <a:p>
            <a:r>
              <a:rPr lang="fr-FR" sz="1600" dirty="0">
                <a:solidFill>
                  <a:schemeClr val="tx1">
                    <a:lumMod val="65000"/>
                    <a:lumOff val="35000"/>
                  </a:schemeClr>
                </a:solidFill>
                <a:latin typeface="Arial" panose="020B0604020202020204" pitchFamily="34" charset="0"/>
                <a:cs typeface="Arial" panose="020B0604020202020204" pitchFamily="34" charset="0"/>
              </a:rPr>
              <a:t>Disponible sur l’App Store.</a:t>
            </a:r>
          </a:p>
        </p:txBody>
      </p:sp>
      <p:pic>
        <p:nvPicPr>
          <p:cNvPr id="6" name="Picture 6">
            <a:extLst>
              <a:ext uri="{FF2B5EF4-FFF2-40B4-BE49-F238E27FC236}">
                <a16:creationId xmlns:a16="http://schemas.microsoft.com/office/drawing/2014/main" id="{73F79F73-5F30-CD42-BB2F-9FD76EC7D1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31041" y="1257493"/>
            <a:ext cx="2276595" cy="458918"/>
          </a:xfrm>
          <a:prstGeom prst="rect">
            <a:avLst/>
          </a:prstGeom>
        </p:spPr>
      </p:pic>
      <p:pic>
        <p:nvPicPr>
          <p:cNvPr id="8" name="Image 7" descr="Une image contenant texte, équipement électronique, afficher, capture d’écran&#10;&#10;Description générée automatiquement">
            <a:extLst>
              <a:ext uri="{FF2B5EF4-FFF2-40B4-BE49-F238E27FC236}">
                <a16:creationId xmlns:a16="http://schemas.microsoft.com/office/drawing/2014/main" id="{7B950C17-148E-9E46-BC7C-3DFE2E9E9610}"/>
              </a:ext>
            </a:extLst>
          </p:cNvPr>
          <p:cNvPicPr>
            <a:picLocks noChangeAspect="1"/>
          </p:cNvPicPr>
          <p:nvPr/>
        </p:nvPicPr>
        <p:blipFill>
          <a:blip r:embed="rId3"/>
          <a:stretch>
            <a:fillRect/>
          </a:stretch>
        </p:blipFill>
        <p:spPr>
          <a:xfrm>
            <a:off x="4593700" y="2345853"/>
            <a:ext cx="8166710" cy="5025249"/>
          </a:xfrm>
          <a:prstGeom prst="rect">
            <a:avLst/>
          </a:prstGeom>
        </p:spPr>
      </p:pic>
    </p:spTree>
    <p:extLst>
      <p:ext uri="{BB962C8B-B14F-4D97-AF65-F5344CB8AC3E}">
        <p14:creationId xmlns:p14="http://schemas.microsoft.com/office/powerpoint/2010/main" val="25884047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9053D-2AA5-A449-9DEA-A214E13C0B4C}"/>
              </a:ext>
            </a:extLst>
          </p:cNvPr>
          <p:cNvPicPr>
            <a:picLocks noChangeAspect="1"/>
          </p:cNvPicPr>
          <p:nvPr/>
        </p:nvPicPr>
        <p:blipFill rotWithShape="1">
          <a:blip r:embed="rId2"/>
          <a:srcRect t="13370" r="1094" b="12551"/>
          <a:stretch/>
        </p:blipFill>
        <p:spPr>
          <a:xfrm>
            <a:off x="0" y="0"/>
            <a:ext cx="12192000" cy="6858000"/>
          </a:xfrm>
          <a:prstGeom prst="rect">
            <a:avLst/>
          </a:prstGeom>
        </p:spPr>
      </p:pic>
    </p:spTree>
    <p:extLst>
      <p:ext uri="{BB962C8B-B14F-4D97-AF65-F5344CB8AC3E}">
        <p14:creationId xmlns:p14="http://schemas.microsoft.com/office/powerpoint/2010/main" val="1455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assis, sombre, ordinateur&#10;&#10;Description générée automatiquement">
            <a:extLst>
              <a:ext uri="{FF2B5EF4-FFF2-40B4-BE49-F238E27FC236}">
                <a16:creationId xmlns:a16="http://schemas.microsoft.com/office/drawing/2014/main" id="{B7C025FA-E6D2-CB41-A4FE-2953EA33156C}"/>
              </a:ext>
            </a:extLst>
          </p:cNvPr>
          <p:cNvPicPr>
            <a:picLocks noChangeAspect="1"/>
          </p:cNvPicPr>
          <p:nvPr/>
        </p:nvPicPr>
        <p:blipFill>
          <a:blip r:embed="rId2"/>
          <a:stretch>
            <a:fillRect/>
          </a:stretch>
        </p:blipFill>
        <p:spPr>
          <a:xfrm>
            <a:off x="176175" y="175726"/>
            <a:ext cx="8462146" cy="8462146"/>
          </a:xfrm>
          <a:prstGeom prst="rect">
            <a:avLst/>
          </a:prstGeom>
        </p:spPr>
      </p:pic>
      <p:pic>
        <p:nvPicPr>
          <p:cNvPr id="7" name="Image 6">
            <a:extLst>
              <a:ext uri="{FF2B5EF4-FFF2-40B4-BE49-F238E27FC236}">
                <a16:creationId xmlns:a16="http://schemas.microsoft.com/office/drawing/2014/main" id="{7AAF55F7-C824-E241-8754-3379EF63D61D}"/>
              </a:ext>
            </a:extLst>
          </p:cNvPr>
          <p:cNvPicPr>
            <a:picLocks noChangeAspect="1"/>
          </p:cNvPicPr>
          <p:nvPr/>
        </p:nvPicPr>
        <p:blipFill>
          <a:blip r:embed="rId3"/>
          <a:stretch>
            <a:fillRect/>
          </a:stretch>
        </p:blipFill>
        <p:spPr>
          <a:xfrm>
            <a:off x="7033096" y="2245889"/>
            <a:ext cx="922564" cy="860168"/>
          </a:xfrm>
          <a:prstGeom prst="rect">
            <a:avLst/>
          </a:prstGeom>
        </p:spPr>
      </p:pic>
      <p:pic>
        <p:nvPicPr>
          <p:cNvPr id="9" name="Image 8">
            <a:extLst>
              <a:ext uri="{FF2B5EF4-FFF2-40B4-BE49-F238E27FC236}">
                <a16:creationId xmlns:a16="http://schemas.microsoft.com/office/drawing/2014/main" id="{B5AFA66F-6A48-AB45-AAB5-E9136E79F421}"/>
              </a:ext>
            </a:extLst>
          </p:cNvPr>
          <p:cNvPicPr>
            <a:picLocks noChangeAspect="1"/>
          </p:cNvPicPr>
          <p:nvPr/>
        </p:nvPicPr>
        <p:blipFill>
          <a:blip r:embed="rId4"/>
          <a:stretch>
            <a:fillRect/>
          </a:stretch>
        </p:blipFill>
        <p:spPr>
          <a:xfrm>
            <a:off x="7074512" y="4098040"/>
            <a:ext cx="853952" cy="809453"/>
          </a:xfrm>
          <a:prstGeom prst="rect">
            <a:avLst/>
          </a:prstGeom>
        </p:spPr>
      </p:pic>
      <p:pic>
        <p:nvPicPr>
          <p:cNvPr id="11" name="Image 10">
            <a:extLst>
              <a:ext uri="{FF2B5EF4-FFF2-40B4-BE49-F238E27FC236}">
                <a16:creationId xmlns:a16="http://schemas.microsoft.com/office/drawing/2014/main" id="{418934D7-13A3-7E4F-9821-7F9D854B4C4E}"/>
              </a:ext>
            </a:extLst>
          </p:cNvPr>
          <p:cNvPicPr>
            <a:picLocks noChangeAspect="1"/>
          </p:cNvPicPr>
          <p:nvPr/>
        </p:nvPicPr>
        <p:blipFill>
          <a:blip r:embed="rId5"/>
          <a:stretch>
            <a:fillRect/>
          </a:stretch>
        </p:blipFill>
        <p:spPr>
          <a:xfrm>
            <a:off x="7060294" y="3178629"/>
            <a:ext cx="868170" cy="846839"/>
          </a:xfrm>
          <a:prstGeom prst="rect">
            <a:avLst/>
          </a:prstGeom>
        </p:spPr>
      </p:pic>
      <p:pic>
        <p:nvPicPr>
          <p:cNvPr id="12" name="Image 11">
            <a:extLst>
              <a:ext uri="{FF2B5EF4-FFF2-40B4-BE49-F238E27FC236}">
                <a16:creationId xmlns:a16="http://schemas.microsoft.com/office/drawing/2014/main" id="{FB1B699E-133F-7B4B-8593-9CACF94479C5}"/>
              </a:ext>
            </a:extLst>
          </p:cNvPr>
          <p:cNvPicPr>
            <a:picLocks noChangeAspect="1"/>
          </p:cNvPicPr>
          <p:nvPr/>
        </p:nvPicPr>
        <p:blipFill>
          <a:blip r:embed="rId4"/>
          <a:stretch>
            <a:fillRect/>
          </a:stretch>
        </p:blipFill>
        <p:spPr>
          <a:xfrm rot="5400000">
            <a:off x="7067402" y="5002315"/>
            <a:ext cx="853952" cy="809453"/>
          </a:xfrm>
          <a:prstGeom prst="rect">
            <a:avLst/>
          </a:prstGeom>
        </p:spPr>
      </p:pic>
      <p:pic>
        <p:nvPicPr>
          <p:cNvPr id="6" name="Image 5">
            <a:extLst>
              <a:ext uri="{FF2B5EF4-FFF2-40B4-BE49-F238E27FC236}">
                <a16:creationId xmlns:a16="http://schemas.microsoft.com/office/drawing/2014/main" id="{85EDFD28-2E45-5443-8E4C-2208711BA73D}"/>
              </a:ext>
            </a:extLst>
          </p:cNvPr>
          <p:cNvPicPr>
            <a:picLocks noChangeAspect="1"/>
          </p:cNvPicPr>
          <p:nvPr/>
        </p:nvPicPr>
        <p:blipFill rotWithShape="1">
          <a:blip r:embed="rId6"/>
          <a:srcRect l="6163" t="11516" r="9401" b="13408"/>
          <a:stretch/>
        </p:blipFill>
        <p:spPr>
          <a:xfrm>
            <a:off x="176175" y="1093720"/>
            <a:ext cx="1779504" cy="1582253"/>
          </a:xfrm>
          <a:prstGeom prst="rect">
            <a:avLst/>
          </a:prstGeom>
        </p:spPr>
      </p:pic>
      <p:graphicFrame>
        <p:nvGraphicFramePr>
          <p:cNvPr id="8" name="Tableau 9">
            <a:extLst>
              <a:ext uri="{FF2B5EF4-FFF2-40B4-BE49-F238E27FC236}">
                <a16:creationId xmlns:a16="http://schemas.microsoft.com/office/drawing/2014/main" id="{52CEA687-BA7C-0C48-B97D-58481EAA89F0}"/>
              </a:ext>
            </a:extLst>
          </p:cNvPr>
          <p:cNvGraphicFramePr>
            <a:graphicFrameLocks noGrp="1"/>
          </p:cNvGraphicFramePr>
          <p:nvPr>
            <p:extLst>
              <p:ext uri="{D42A27DB-BD31-4B8C-83A1-F6EECF244321}">
                <p14:modId xmlns:p14="http://schemas.microsoft.com/office/powerpoint/2010/main" val="1157585679"/>
              </p:ext>
            </p:extLst>
          </p:nvPr>
        </p:nvGraphicFramePr>
        <p:xfrm>
          <a:off x="8229674" y="1721817"/>
          <a:ext cx="3734900" cy="4582270"/>
        </p:xfrm>
        <a:graphic>
          <a:graphicData uri="http://schemas.openxmlformats.org/drawingml/2006/table">
            <a:tbl>
              <a:tblPr firstRow="1" bandRow="1">
                <a:tableStyleId>{F2DE63D5-997A-4646-A377-4702673A728D}</a:tableStyleId>
              </a:tblPr>
              <a:tblGrid>
                <a:gridCol w="1348539">
                  <a:extLst>
                    <a:ext uri="{9D8B030D-6E8A-4147-A177-3AD203B41FA5}">
                      <a16:colId xmlns:a16="http://schemas.microsoft.com/office/drawing/2014/main" val="726658760"/>
                    </a:ext>
                  </a:extLst>
                </a:gridCol>
                <a:gridCol w="2386361">
                  <a:extLst>
                    <a:ext uri="{9D8B030D-6E8A-4147-A177-3AD203B41FA5}">
                      <a16:colId xmlns:a16="http://schemas.microsoft.com/office/drawing/2014/main" val="147084799"/>
                    </a:ext>
                  </a:extLst>
                </a:gridCol>
              </a:tblGrid>
              <a:tr h="599920">
                <a:tc>
                  <a:txBody>
                    <a:bodyPr/>
                    <a:lstStyle/>
                    <a:p>
                      <a:pPr algn="ctr"/>
                      <a:r>
                        <a:rPr lang="fr-FR" sz="1400" b="0" i="1" dirty="0">
                          <a:solidFill>
                            <a:schemeClr val="tx1"/>
                          </a:solidFill>
                        </a:rPr>
                        <a:t>GEO M6</a:t>
                      </a:r>
                    </a:p>
                  </a:txBody>
                  <a:tcPr>
                    <a:solidFill>
                      <a:schemeClr val="accent3">
                        <a:lumMod val="60000"/>
                        <a:lumOff val="40000"/>
                      </a:schemeClr>
                    </a:solidFill>
                  </a:tcPr>
                </a:tc>
                <a:tc>
                  <a:txBody>
                    <a:bodyPr/>
                    <a:lstStyle/>
                    <a:p>
                      <a:pPr algn="ctr"/>
                      <a:r>
                        <a:rPr lang="fr-FR" dirty="0">
                          <a:solidFill>
                            <a:schemeClr val="tx1"/>
                          </a:solidFill>
                        </a:rPr>
                        <a:t>GEO M10</a:t>
                      </a:r>
                    </a:p>
                  </a:txBody>
                  <a:tcPr>
                    <a:solidFill>
                      <a:schemeClr val="accent3">
                        <a:lumMod val="60000"/>
                        <a:lumOff val="40000"/>
                      </a:schemeClr>
                    </a:solidFill>
                  </a:tcPr>
                </a:tc>
                <a:extLst>
                  <a:ext uri="{0D108BD9-81ED-4DB2-BD59-A6C34878D82A}">
                    <a16:rowId xmlns:a16="http://schemas.microsoft.com/office/drawing/2014/main" val="3799124071"/>
                  </a:ext>
                </a:extLst>
              </a:tr>
              <a:tr h="599920">
                <a:tc>
                  <a:txBody>
                    <a:bodyPr/>
                    <a:lstStyle/>
                    <a:p>
                      <a:r>
                        <a:rPr lang="fr-FR" sz="1400" i="1" dirty="0">
                          <a:solidFill>
                            <a:schemeClr val="tx1">
                              <a:lumMod val="65000"/>
                              <a:lumOff val="35000"/>
                            </a:schemeClr>
                          </a:solidFill>
                        </a:rPr>
                        <a:t>127dB SPL</a:t>
                      </a:r>
                    </a:p>
                    <a:p>
                      <a:endParaRPr lang="fr-FR" sz="1400" i="1" dirty="0">
                        <a:solidFill>
                          <a:schemeClr val="tx1">
                            <a:lumMod val="65000"/>
                            <a:lumOff val="3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t>136dB SPL</a:t>
                      </a:r>
                      <a:endParaRPr lang="fr-FR" sz="1800" dirty="0">
                        <a:solidFill>
                          <a:srgbClr val="3A57A7"/>
                        </a:solidFill>
                      </a:endParaRPr>
                    </a:p>
                    <a:p>
                      <a:pPr algn="ctr"/>
                      <a:endParaRPr lang="fr-FR" dirty="0"/>
                    </a:p>
                  </a:txBody>
                  <a:tcPr/>
                </a:tc>
                <a:extLst>
                  <a:ext uri="{0D108BD9-81ED-4DB2-BD59-A6C34878D82A}">
                    <a16:rowId xmlns:a16="http://schemas.microsoft.com/office/drawing/2014/main" val="2840053157"/>
                  </a:ext>
                </a:extLst>
              </a:tr>
              <a:tr h="765623">
                <a:tc>
                  <a:txBody>
                    <a:bodyPr/>
                    <a:lstStyle/>
                    <a:p>
                      <a:r>
                        <a:rPr lang="fr-FR" sz="1400" i="1" dirty="0">
                          <a:solidFill>
                            <a:schemeClr val="tx1">
                              <a:lumMod val="65000"/>
                              <a:lumOff val="35000"/>
                            </a:schemeClr>
                          </a:solidFill>
                        </a:rPr>
                        <a:t>Haut-parleur de grave/médium 6 pouces</a:t>
                      </a:r>
                    </a:p>
                    <a:p>
                      <a:endParaRPr lang="fr-FR" sz="1400" i="1" dirty="0">
                        <a:solidFill>
                          <a:schemeClr val="tx1">
                            <a:lumMod val="65000"/>
                            <a:lumOff val="3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t>Haut-parleur de grave/médium 10 pouces</a:t>
                      </a:r>
                    </a:p>
                    <a:p>
                      <a:pPr algn="ctr"/>
                      <a:endParaRPr lang="fr-FR" dirty="0"/>
                    </a:p>
                  </a:txBody>
                  <a:tcPr/>
                </a:tc>
                <a:extLst>
                  <a:ext uri="{0D108BD9-81ED-4DB2-BD59-A6C34878D82A}">
                    <a16:rowId xmlns:a16="http://schemas.microsoft.com/office/drawing/2014/main" val="3526630837"/>
                  </a:ext>
                </a:extLst>
              </a:tr>
              <a:tr h="995310">
                <a:tc>
                  <a:txBody>
                    <a:bodyPr/>
                    <a:lstStyle/>
                    <a:p>
                      <a:r>
                        <a:rPr lang="fr-FR" sz="1400" i="1" dirty="0">
                          <a:solidFill>
                            <a:schemeClr val="tx1">
                              <a:lumMod val="65000"/>
                              <a:lumOff val="35000"/>
                            </a:schemeClr>
                          </a:solidFill>
                        </a:rPr>
                        <a:t>Dispersion verticale 20°</a:t>
                      </a:r>
                    </a:p>
                    <a:p>
                      <a:endParaRPr lang="fr-FR" sz="1400" i="1" dirty="0">
                        <a:solidFill>
                          <a:schemeClr val="tx1">
                            <a:lumMod val="65000"/>
                            <a:lumOff val="35000"/>
                          </a:schemeClr>
                        </a:solidFill>
                      </a:endParaRPr>
                    </a:p>
                  </a:txBody>
                  <a:tcPr/>
                </a:tc>
                <a:tc>
                  <a:txBody>
                    <a:bodyPr/>
                    <a:lstStyle/>
                    <a:p>
                      <a:pPr algn="ctr"/>
                      <a:r>
                        <a:rPr lang="fr-FR" sz="1800" dirty="0"/>
                        <a:t>Dispersion verticale 12,5° / 25°</a:t>
                      </a:r>
                    </a:p>
                  </a:txBody>
                  <a:tcPr/>
                </a:tc>
                <a:extLst>
                  <a:ext uri="{0D108BD9-81ED-4DB2-BD59-A6C34878D82A}">
                    <a16:rowId xmlns:a16="http://schemas.microsoft.com/office/drawing/2014/main" val="2158221544"/>
                  </a:ext>
                </a:extLst>
              </a:tr>
              <a:tr h="995310">
                <a:tc>
                  <a:txBody>
                    <a:bodyPr/>
                    <a:lstStyle/>
                    <a:p>
                      <a:r>
                        <a:rPr lang="fr-FR" sz="1400" i="1" dirty="0">
                          <a:solidFill>
                            <a:schemeClr val="tx1">
                              <a:lumMod val="65000"/>
                              <a:lumOff val="35000"/>
                            </a:schemeClr>
                          </a:solidFill>
                        </a:rPr>
                        <a:t>Dispersion horizontale variable 80°/120°</a:t>
                      </a:r>
                    </a:p>
                    <a:p>
                      <a:endParaRPr lang="fr-FR" sz="1400" i="1" dirty="0">
                        <a:solidFill>
                          <a:schemeClr val="tx1">
                            <a:lumMod val="65000"/>
                            <a:lumOff val="35000"/>
                          </a:schemeClr>
                        </a:solidFill>
                      </a:endParaRPr>
                    </a:p>
                  </a:txBody>
                  <a:tcPr/>
                </a:tc>
                <a:tc>
                  <a:txBody>
                    <a:bodyPr/>
                    <a:lstStyle/>
                    <a:p>
                      <a:pPr algn="ctr"/>
                      <a:r>
                        <a:rPr lang="fr-FR" sz="1800" dirty="0"/>
                        <a:t>Dispersion horizontale variable 80°/120°</a:t>
                      </a:r>
                    </a:p>
                    <a:p>
                      <a:pPr algn="ctr"/>
                      <a:endParaRPr lang="fr-FR" dirty="0"/>
                    </a:p>
                  </a:txBody>
                  <a:tcPr/>
                </a:tc>
                <a:extLst>
                  <a:ext uri="{0D108BD9-81ED-4DB2-BD59-A6C34878D82A}">
                    <a16:rowId xmlns:a16="http://schemas.microsoft.com/office/drawing/2014/main" val="2347483484"/>
                  </a:ext>
                </a:extLst>
              </a:tr>
            </a:tbl>
          </a:graphicData>
        </a:graphic>
      </p:graphicFrame>
      <p:sp>
        <p:nvSpPr>
          <p:cNvPr id="2" name="Rectangle 1">
            <a:extLst>
              <a:ext uri="{FF2B5EF4-FFF2-40B4-BE49-F238E27FC236}">
                <a16:creationId xmlns:a16="http://schemas.microsoft.com/office/drawing/2014/main" id="{5234CF4A-C99F-194A-83D4-765B38564301}"/>
              </a:ext>
            </a:extLst>
          </p:cNvPr>
          <p:cNvSpPr/>
          <p:nvPr/>
        </p:nvSpPr>
        <p:spPr>
          <a:xfrm>
            <a:off x="2232736" y="1125891"/>
            <a:ext cx="5015557" cy="1384995"/>
          </a:xfrm>
          <a:prstGeom prst="rect">
            <a:avLst/>
          </a:prstGeom>
        </p:spPr>
        <p:txBody>
          <a:bodyPr wrap="square">
            <a:spAutoFit/>
          </a:bodyPr>
          <a:lstStyle/>
          <a:p>
            <a:pPr algn="just"/>
            <a:r>
              <a:rPr lang="fr-FR" sz="1400" dirty="0">
                <a:solidFill>
                  <a:schemeClr val="bg1">
                    <a:lumMod val="50000"/>
                  </a:schemeClr>
                </a:solidFill>
                <a:latin typeface="Arial" panose="020B0604020202020204" pitchFamily="34" charset="0"/>
                <a:cs typeface="Arial" panose="020B0604020202020204" pitchFamily="34" charset="0"/>
              </a:rPr>
              <a:t>L’extraordinaire NEXO GEO M10 allie un certain nombre de technologies brevetées au contrôle DSP et à un système d’accroche intégré, sans pièces libres. Ce module pour line </a:t>
            </a:r>
            <a:r>
              <a:rPr lang="fr-FR" sz="1400" dirty="0" err="1">
                <a:solidFill>
                  <a:schemeClr val="bg1">
                    <a:lumMod val="50000"/>
                  </a:schemeClr>
                </a:solidFill>
                <a:latin typeface="Arial" panose="020B0604020202020204" pitchFamily="34" charset="0"/>
                <a:cs typeface="Arial" panose="020B0604020202020204" pitchFamily="34" charset="0"/>
              </a:rPr>
              <a:t>array</a:t>
            </a:r>
            <a:r>
              <a:rPr lang="fr-FR" sz="1400" dirty="0">
                <a:solidFill>
                  <a:schemeClr val="bg1">
                    <a:lumMod val="50000"/>
                  </a:schemeClr>
                </a:solidFill>
                <a:latin typeface="Arial" panose="020B0604020202020204" pitchFamily="34" charset="0"/>
                <a:cs typeface="Arial" panose="020B0604020202020204" pitchFamily="34" charset="0"/>
              </a:rPr>
              <a:t> compact, puissant et à la réponse en fréquence étendue se déploie rapidement et facilement dans des </a:t>
            </a:r>
            <a:r>
              <a:rPr lang="fr-FR" sz="1400" dirty="0" err="1">
                <a:solidFill>
                  <a:schemeClr val="bg1">
                    <a:lumMod val="50000"/>
                  </a:schemeClr>
                </a:solidFill>
                <a:latin typeface="Arial" panose="020B0604020202020204" pitchFamily="34" charset="0"/>
                <a:cs typeface="Arial" panose="020B0604020202020204" pitchFamily="34" charset="0"/>
              </a:rPr>
              <a:t>arrays</a:t>
            </a:r>
            <a:r>
              <a:rPr lang="fr-FR" sz="1400" dirty="0">
                <a:solidFill>
                  <a:schemeClr val="bg1">
                    <a:lumMod val="50000"/>
                  </a:schemeClr>
                </a:solidFill>
                <a:latin typeface="Arial" panose="020B0604020202020204" pitchFamily="34" charset="0"/>
                <a:cs typeface="Arial" panose="020B0604020202020204" pitchFamily="34" charset="0"/>
              </a:rPr>
              <a:t> suspendus ou des configurations posées au sol.</a:t>
            </a:r>
          </a:p>
        </p:txBody>
      </p:sp>
    </p:spTree>
    <p:extLst>
      <p:ext uri="{BB962C8B-B14F-4D97-AF65-F5344CB8AC3E}">
        <p14:creationId xmlns:p14="http://schemas.microsoft.com/office/powerpoint/2010/main" val="3966907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750"/>
                            </p:stCondLst>
                            <p:childTnLst>
                              <p:par>
                                <p:cTn id="26" presetID="53" presetClass="entr" presetSubtype="16"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3250"/>
                            </p:stCondLst>
                            <p:childTnLst>
                              <p:par>
                                <p:cTn id="32" presetID="53" presetClass="entr" presetSubtype="16"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375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4250"/>
                            </p:stCondLst>
                            <p:childTnLst>
                              <p:par>
                                <p:cTn id="44" presetID="22" presetClass="entr" presetSubtype="1"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portable, assis, ordinateur, sombre&#10;&#10;Description générée automatiquement">
            <a:extLst>
              <a:ext uri="{FF2B5EF4-FFF2-40B4-BE49-F238E27FC236}">
                <a16:creationId xmlns:a16="http://schemas.microsoft.com/office/drawing/2014/main" id="{FF0F4BC1-BC75-884D-9BED-5B38A3066D21}"/>
              </a:ext>
            </a:extLst>
          </p:cNvPr>
          <p:cNvPicPr>
            <a:picLocks noChangeAspect="1"/>
          </p:cNvPicPr>
          <p:nvPr/>
        </p:nvPicPr>
        <p:blipFill>
          <a:blip r:embed="rId2"/>
          <a:stretch>
            <a:fillRect/>
          </a:stretch>
        </p:blipFill>
        <p:spPr>
          <a:xfrm>
            <a:off x="724830" y="1736850"/>
            <a:ext cx="6556074" cy="6556074"/>
          </a:xfrm>
          <a:prstGeom prst="rect">
            <a:avLst/>
          </a:prstGeom>
        </p:spPr>
      </p:pic>
      <p:pic>
        <p:nvPicPr>
          <p:cNvPr id="7" name="Image 6">
            <a:extLst>
              <a:ext uri="{FF2B5EF4-FFF2-40B4-BE49-F238E27FC236}">
                <a16:creationId xmlns:a16="http://schemas.microsoft.com/office/drawing/2014/main" id="{7AAF55F7-C824-E241-8754-3379EF63D61D}"/>
              </a:ext>
            </a:extLst>
          </p:cNvPr>
          <p:cNvPicPr>
            <a:picLocks noChangeAspect="1"/>
          </p:cNvPicPr>
          <p:nvPr/>
        </p:nvPicPr>
        <p:blipFill>
          <a:blip r:embed="rId3"/>
          <a:stretch>
            <a:fillRect/>
          </a:stretch>
        </p:blipFill>
        <p:spPr>
          <a:xfrm>
            <a:off x="6201371" y="1850728"/>
            <a:ext cx="922564" cy="860168"/>
          </a:xfrm>
          <a:prstGeom prst="rect">
            <a:avLst/>
          </a:prstGeom>
        </p:spPr>
      </p:pic>
      <p:pic>
        <p:nvPicPr>
          <p:cNvPr id="9" name="Image 8">
            <a:extLst>
              <a:ext uri="{FF2B5EF4-FFF2-40B4-BE49-F238E27FC236}">
                <a16:creationId xmlns:a16="http://schemas.microsoft.com/office/drawing/2014/main" id="{B5AFA66F-6A48-AB45-AAB5-E9136E79F421}"/>
              </a:ext>
            </a:extLst>
          </p:cNvPr>
          <p:cNvPicPr>
            <a:picLocks noChangeAspect="1"/>
          </p:cNvPicPr>
          <p:nvPr/>
        </p:nvPicPr>
        <p:blipFill>
          <a:blip r:embed="rId4"/>
          <a:stretch>
            <a:fillRect/>
          </a:stretch>
        </p:blipFill>
        <p:spPr>
          <a:xfrm>
            <a:off x="6235677" y="3699559"/>
            <a:ext cx="853952" cy="809453"/>
          </a:xfrm>
          <a:prstGeom prst="rect">
            <a:avLst/>
          </a:prstGeom>
        </p:spPr>
      </p:pic>
      <p:pic>
        <p:nvPicPr>
          <p:cNvPr id="11" name="Image 10">
            <a:extLst>
              <a:ext uri="{FF2B5EF4-FFF2-40B4-BE49-F238E27FC236}">
                <a16:creationId xmlns:a16="http://schemas.microsoft.com/office/drawing/2014/main" id="{418934D7-13A3-7E4F-9821-7F9D854B4C4E}"/>
              </a:ext>
            </a:extLst>
          </p:cNvPr>
          <p:cNvPicPr>
            <a:picLocks noChangeAspect="1"/>
          </p:cNvPicPr>
          <p:nvPr/>
        </p:nvPicPr>
        <p:blipFill>
          <a:blip r:embed="rId5"/>
          <a:stretch>
            <a:fillRect/>
          </a:stretch>
        </p:blipFill>
        <p:spPr>
          <a:xfrm>
            <a:off x="6235677" y="2710896"/>
            <a:ext cx="868170" cy="846839"/>
          </a:xfrm>
          <a:prstGeom prst="rect">
            <a:avLst/>
          </a:prstGeom>
        </p:spPr>
      </p:pic>
      <p:pic>
        <p:nvPicPr>
          <p:cNvPr id="12" name="Image 11">
            <a:extLst>
              <a:ext uri="{FF2B5EF4-FFF2-40B4-BE49-F238E27FC236}">
                <a16:creationId xmlns:a16="http://schemas.microsoft.com/office/drawing/2014/main" id="{FB1B699E-133F-7B4B-8593-9CACF94479C5}"/>
              </a:ext>
            </a:extLst>
          </p:cNvPr>
          <p:cNvPicPr>
            <a:picLocks noChangeAspect="1"/>
          </p:cNvPicPr>
          <p:nvPr/>
        </p:nvPicPr>
        <p:blipFill>
          <a:blip r:embed="rId4"/>
          <a:stretch>
            <a:fillRect/>
          </a:stretch>
        </p:blipFill>
        <p:spPr>
          <a:xfrm rot="5400000">
            <a:off x="6242785" y="4712830"/>
            <a:ext cx="853952" cy="809453"/>
          </a:xfrm>
          <a:prstGeom prst="rect">
            <a:avLst/>
          </a:prstGeom>
        </p:spPr>
      </p:pic>
      <p:pic>
        <p:nvPicPr>
          <p:cNvPr id="4" name="Image 3">
            <a:extLst>
              <a:ext uri="{FF2B5EF4-FFF2-40B4-BE49-F238E27FC236}">
                <a16:creationId xmlns:a16="http://schemas.microsoft.com/office/drawing/2014/main" id="{E1A77E62-50E0-FC44-9050-846D2E1E720F}"/>
              </a:ext>
            </a:extLst>
          </p:cNvPr>
          <p:cNvPicPr>
            <a:picLocks noChangeAspect="1"/>
          </p:cNvPicPr>
          <p:nvPr/>
        </p:nvPicPr>
        <p:blipFill rotWithShape="1">
          <a:blip r:embed="rId6"/>
          <a:srcRect r="7542"/>
          <a:stretch/>
        </p:blipFill>
        <p:spPr>
          <a:xfrm>
            <a:off x="174920" y="1228503"/>
            <a:ext cx="1611320" cy="1289512"/>
          </a:xfrm>
          <a:prstGeom prst="rect">
            <a:avLst/>
          </a:prstGeom>
        </p:spPr>
      </p:pic>
      <p:pic>
        <p:nvPicPr>
          <p:cNvPr id="13" name="Image 12">
            <a:extLst>
              <a:ext uri="{FF2B5EF4-FFF2-40B4-BE49-F238E27FC236}">
                <a16:creationId xmlns:a16="http://schemas.microsoft.com/office/drawing/2014/main" id="{C1A6B70A-C8AB-0347-845F-BBD7AE889E3E}"/>
              </a:ext>
            </a:extLst>
          </p:cNvPr>
          <p:cNvPicPr>
            <a:picLocks noChangeAspect="1"/>
          </p:cNvPicPr>
          <p:nvPr/>
        </p:nvPicPr>
        <p:blipFill>
          <a:blip r:embed="rId7"/>
          <a:stretch>
            <a:fillRect/>
          </a:stretch>
        </p:blipFill>
        <p:spPr>
          <a:xfrm>
            <a:off x="6265034" y="5577248"/>
            <a:ext cx="884937" cy="860168"/>
          </a:xfrm>
          <a:prstGeom prst="rect">
            <a:avLst/>
          </a:prstGeom>
        </p:spPr>
      </p:pic>
      <p:graphicFrame>
        <p:nvGraphicFramePr>
          <p:cNvPr id="20" name="Tableau 9">
            <a:extLst>
              <a:ext uri="{FF2B5EF4-FFF2-40B4-BE49-F238E27FC236}">
                <a16:creationId xmlns:a16="http://schemas.microsoft.com/office/drawing/2014/main" id="{6464099F-9E8C-5248-8B51-BEF35201663C}"/>
              </a:ext>
            </a:extLst>
          </p:cNvPr>
          <p:cNvGraphicFramePr>
            <a:graphicFrameLocks noGrp="1"/>
          </p:cNvGraphicFramePr>
          <p:nvPr>
            <p:extLst>
              <p:ext uri="{D42A27DB-BD31-4B8C-83A1-F6EECF244321}">
                <p14:modId xmlns:p14="http://schemas.microsoft.com/office/powerpoint/2010/main" val="2530123864"/>
              </p:ext>
            </p:extLst>
          </p:nvPr>
        </p:nvGraphicFramePr>
        <p:xfrm>
          <a:off x="7280904" y="1413819"/>
          <a:ext cx="4688672" cy="5101562"/>
        </p:xfrm>
        <a:graphic>
          <a:graphicData uri="http://schemas.openxmlformats.org/drawingml/2006/table">
            <a:tbl>
              <a:tblPr firstRow="1" bandRow="1">
                <a:tableStyleId>{F2DE63D5-997A-4646-A377-4702673A728D}</a:tableStyleId>
              </a:tblPr>
              <a:tblGrid>
                <a:gridCol w="1138267">
                  <a:extLst>
                    <a:ext uri="{9D8B030D-6E8A-4147-A177-3AD203B41FA5}">
                      <a16:colId xmlns:a16="http://schemas.microsoft.com/office/drawing/2014/main" val="726658760"/>
                    </a:ext>
                  </a:extLst>
                </a:gridCol>
                <a:gridCol w="1115122">
                  <a:extLst>
                    <a:ext uri="{9D8B030D-6E8A-4147-A177-3AD203B41FA5}">
                      <a16:colId xmlns:a16="http://schemas.microsoft.com/office/drawing/2014/main" val="147084799"/>
                    </a:ext>
                  </a:extLst>
                </a:gridCol>
                <a:gridCol w="2435283">
                  <a:extLst>
                    <a:ext uri="{9D8B030D-6E8A-4147-A177-3AD203B41FA5}">
                      <a16:colId xmlns:a16="http://schemas.microsoft.com/office/drawing/2014/main" val="2783352981"/>
                    </a:ext>
                  </a:extLst>
                </a:gridCol>
              </a:tblGrid>
              <a:tr h="599920">
                <a:tc>
                  <a:txBody>
                    <a:bodyPr/>
                    <a:lstStyle/>
                    <a:p>
                      <a:pPr algn="ctr"/>
                      <a:r>
                        <a:rPr lang="fr-FR" sz="1400" b="0" i="1" dirty="0">
                          <a:solidFill>
                            <a:schemeClr val="tx1"/>
                          </a:solidFill>
                        </a:rPr>
                        <a:t>GEO M6</a:t>
                      </a:r>
                    </a:p>
                  </a:txBody>
                  <a:tcPr>
                    <a:solidFill>
                      <a:schemeClr val="accent3">
                        <a:lumMod val="60000"/>
                        <a:lumOff val="40000"/>
                      </a:schemeClr>
                    </a:solidFill>
                  </a:tcPr>
                </a:tc>
                <a:tc>
                  <a:txBody>
                    <a:bodyPr/>
                    <a:lstStyle/>
                    <a:p>
                      <a:pPr algn="ctr"/>
                      <a:r>
                        <a:rPr lang="fr-FR" sz="1400" b="0" i="1" dirty="0">
                          <a:solidFill>
                            <a:schemeClr val="tx1"/>
                          </a:solidFill>
                        </a:rPr>
                        <a:t>GEO M10</a:t>
                      </a:r>
                    </a:p>
                  </a:txBody>
                  <a:tcPr>
                    <a:solidFill>
                      <a:schemeClr val="accent3">
                        <a:lumMod val="60000"/>
                        <a:lumOff val="40000"/>
                      </a:schemeClr>
                    </a:solidFill>
                  </a:tcPr>
                </a:tc>
                <a:tc>
                  <a:txBody>
                    <a:bodyPr/>
                    <a:lstStyle/>
                    <a:p>
                      <a:pPr algn="ctr"/>
                      <a:r>
                        <a:rPr lang="fr-FR" dirty="0">
                          <a:solidFill>
                            <a:schemeClr val="tx1"/>
                          </a:solidFill>
                        </a:rPr>
                        <a:t>GEO M12</a:t>
                      </a:r>
                    </a:p>
                  </a:txBody>
                  <a:tcPr>
                    <a:solidFill>
                      <a:schemeClr val="accent3">
                        <a:lumMod val="60000"/>
                        <a:lumOff val="40000"/>
                      </a:schemeClr>
                    </a:solidFill>
                  </a:tcPr>
                </a:tc>
                <a:extLst>
                  <a:ext uri="{0D108BD9-81ED-4DB2-BD59-A6C34878D82A}">
                    <a16:rowId xmlns:a16="http://schemas.microsoft.com/office/drawing/2014/main" val="3799124071"/>
                  </a:ext>
                </a:extLst>
              </a:tr>
              <a:tr h="599920">
                <a:tc>
                  <a:txBody>
                    <a:bodyPr/>
                    <a:lstStyle/>
                    <a:p>
                      <a:r>
                        <a:rPr lang="fr-FR" sz="1400" i="1" dirty="0">
                          <a:solidFill>
                            <a:schemeClr val="tx1">
                              <a:lumMod val="65000"/>
                              <a:lumOff val="35000"/>
                            </a:schemeClr>
                          </a:solidFill>
                        </a:rPr>
                        <a:t>127dB SPL</a:t>
                      </a:r>
                    </a:p>
                    <a:p>
                      <a:endParaRPr lang="fr-FR" sz="1400" i="1"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1" dirty="0">
                          <a:solidFill>
                            <a:schemeClr val="tx1">
                              <a:lumMod val="65000"/>
                              <a:lumOff val="35000"/>
                            </a:schemeClr>
                          </a:solidFill>
                        </a:rPr>
                        <a:t>136dB SPL</a:t>
                      </a:r>
                    </a:p>
                    <a:p>
                      <a:pPr algn="l"/>
                      <a:endParaRPr lang="fr-FR" sz="1400" b="0" i="1" dirty="0">
                        <a:solidFill>
                          <a:schemeClr val="tx1">
                            <a:lumMod val="65000"/>
                            <a:lumOff val="3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Arial" panose="020B0604020202020204" pitchFamily="34" charset="0"/>
                          <a:cs typeface="Arial" panose="020B0604020202020204" pitchFamily="34" charset="0"/>
                        </a:rPr>
                        <a:t>140dB SPL</a:t>
                      </a:r>
                      <a:endParaRPr lang="fr-FR" sz="1800" dirty="0">
                        <a:solidFill>
                          <a:srgbClr val="3A57A7"/>
                        </a:solidFill>
                        <a:latin typeface="Arial" panose="020B0604020202020204" pitchFamily="34" charset="0"/>
                        <a:cs typeface="Arial" panose="020B0604020202020204" pitchFamily="34" charset="0"/>
                      </a:endParaRPr>
                    </a:p>
                    <a:p>
                      <a:pPr algn="ctr"/>
                      <a:endParaRPr lang="fr-FR" dirty="0"/>
                    </a:p>
                  </a:txBody>
                  <a:tcPr/>
                </a:tc>
                <a:extLst>
                  <a:ext uri="{0D108BD9-81ED-4DB2-BD59-A6C34878D82A}">
                    <a16:rowId xmlns:a16="http://schemas.microsoft.com/office/drawing/2014/main" val="2840053157"/>
                  </a:ext>
                </a:extLst>
              </a:tr>
              <a:tr h="765623">
                <a:tc>
                  <a:txBody>
                    <a:bodyPr/>
                    <a:lstStyle/>
                    <a:p>
                      <a:r>
                        <a:rPr lang="fr-FR" sz="1400" i="1" dirty="0">
                          <a:solidFill>
                            <a:schemeClr val="tx1">
                              <a:lumMod val="65000"/>
                              <a:lumOff val="35000"/>
                            </a:schemeClr>
                          </a:solidFill>
                        </a:rPr>
                        <a:t>Haut-parleur de grave /médium 6 pouces</a:t>
                      </a:r>
                    </a:p>
                    <a:p>
                      <a:endParaRPr lang="fr-FR" sz="1400" i="1" dirty="0">
                        <a:solidFill>
                          <a:schemeClr val="tx1">
                            <a:lumMod val="65000"/>
                            <a:lumOff val="35000"/>
                          </a:schemeClr>
                        </a:solidFill>
                      </a:endParaRPr>
                    </a:p>
                  </a:txBody>
                  <a:tcPr/>
                </a:tc>
                <a:tc>
                  <a:txBody>
                    <a:bodyPr/>
                    <a:lstStyle/>
                    <a:p>
                      <a:r>
                        <a:rPr lang="fr-FR" sz="1400" i="1" dirty="0">
                          <a:solidFill>
                            <a:schemeClr val="tx1">
                              <a:lumMod val="65000"/>
                              <a:lumOff val="35000"/>
                            </a:schemeClr>
                          </a:solidFill>
                        </a:rPr>
                        <a:t>Haut-parleur de grave /médium 10 pouces</a:t>
                      </a:r>
                    </a:p>
                    <a:p>
                      <a:pPr algn="l"/>
                      <a:endParaRPr lang="fr-FR" sz="1400" b="0" i="1" dirty="0">
                        <a:solidFill>
                          <a:schemeClr val="tx1">
                            <a:lumMod val="65000"/>
                            <a:lumOff val="3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Arial" panose="020B0604020202020204" pitchFamily="34" charset="0"/>
                          <a:cs typeface="Arial" panose="020B0604020202020204" pitchFamily="34" charset="0"/>
                        </a:rPr>
                        <a:t>Haut-parleur de grave/médium 12 pouces</a:t>
                      </a:r>
                    </a:p>
                  </a:txBody>
                  <a:tcPr/>
                </a:tc>
                <a:extLst>
                  <a:ext uri="{0D108BD9-81ED-4DB2-BD59-A6C34878D82A}">
                    <a16:rowId xmlns:a16="http://schemas.microsoft.com/office/drawing/2014/main" val="3526630837"/>
                  </a:ext>
                </a:extLst>
              </a:tr>
              <a:tr h="995310">
                <a:tc>
                  <a:txBody>
                    <a:bodyPr/>
                    <a:lstStyle/>
                    <a:p>
                      <a:r>
                        <a:rPr lang="fr-FR" sz="1400" i="1" dirty="0">
                          <a:solidFill>
                            <a:schemeClr val="tx1">
                              <a:lumMod val="65000"/>
                              <a:lumOff val="35000"/>
                            </a:schemeClr>
                          </a:solidFill>
                        </a:rPr>
                        <a:t>Dispersion verticale 20°</a:t>
                      </a:r>
                    </a:p>
                    <a:p>
                      <a:endParaRPr lang="fr-FR" sz="1400" i="1" dirty="0">
                        <a:solidFill>
                          <a:schemeClr val="tx1">
                            <a:lumMod val="65000"/>
                            <a:lumOff val="35000"/>
                          </a:schemeClr>
                        </a:solidFill>
                      </a:endParaRPr>
                    </a:p>
                  </a:txBody>
                  <a:tcPr/>
                </a:tc>
                <a:tc>
                  <a:txBody>
                    <a:bodyPr/>
                    <a:lstStyle/>
                    <a:p>
                      <a:r>
                        <a:rPr lang="fr-FR" sz="1400" i="1" dirty="0">
                          <a:solidFill>
                            <a:schemeClr val="tx1">
                              <a:lumMod val="65000"/>
                              <a:lumOff val="35000"/>
                            </a:schemeClr>
                          </a:solidFill>
                        </a:rPr>
                        <a:t>Dispersion verticale 12,5° / 25°</a:t>
                      </a:r>
                    </a:p>
                  </a:txBody>
                  <a:tcPr/>
                </a:tc>
                <a:tc>
                  <a:txBody>
                    <a:bodyPr/>
                    <a:lstStyle/>
                    <a:p>
                      <a:pPr algn="ctr"/>
                      <a:r>
                        <a:rPr lang="fr-FR" sz="1800" dirty="0">
                          <a:latin typeface="Arial" panose="020B0604020202020204" pitchFamily="34" charset="0"/>
                          <a:cs typeface="Arial" panose="020B0604020202020204" pitchFamily="34" charset="0"/>
                        </a:rPr>
                        <a:t>Dispersion verticale </a:t>
                      </a:r>
                    </a:p>
                    <a:p>
                      <a:pPr algn="ctr"/>
                      <a:r>
                        <a:rPr lang="fr-FR" sz="1800" dirty="0">
                          <a:latin typeface="Arial" panose="020B0604020202020204" pitchFamily="34" charset="0"/>
                          <a:cs typeface="Arial" panose="020B0604020202020204" pitchFamily="34" charset="0"/>
                        </a:rPr>
                        <a:t>10° / 20°</a:t>
                      </a:r>
                    </a:p>
                  </a:txBody>
                  <a:tcPr/>
                </a:tc>
                <a:extLst>
                  <a:ext uri="{0D108BD9-81ED-4DB2-BD59-A6C34878D82A}">
                    <a16:rowId xmlns:a16="http://schemas.microsoft.com/office/drawing/2014/main" val="2158221544"/>
                  </a:ext>
                </a:extLst>
              </a:tr>
              <a:tr h="995310">
                <a:tc>
                  <a:txBody>
                    <a:bodyPr/>
                    <a:lstStyle/>
                    <a:p>
                      <a:r>
                        <a:rPr lang="fr-FR" sz="1400" i="1" dirty="0">
                          <a:solidFill>
                            <a:schemeClr val="tx1">
                              <a:lumMod val="65000"/>
                              <a:lumOff val="35000"/>
                            </a:schemeClr>
                          </a:solidFill>
                        </a:rPr>
                        <a:t>Dispersion horizontale variable 80°/120°</a:t>
                      </a:r>
                    </a:p>
                    <a:p>
                      <a:endParaRPr lang="fr-FR" sz="1400" i="1" dirty="0">
                        <a:solidFill>
                          <a:schemeClr val="tx1">
                            <a:lumMod val="65000"/>
                            <a:lumOff val="35000"/>
                          </a:schemeClr>
                        </a:solidFill>
                      </a:endParaRPr>
                    </a:p>
                  </a:txBody>
                  <a:tcPr/>
                </a:tc>
                <a:tc>
                  <a:txBody>
                    <a:bodyPr/>
                    <a:lstStyle/>
                    <a:p>
                      <a:r>
                        <a:rPr lang="fr-FR" sz="1400" i="1" dirty="0">
                          <a:solidFill>
                            <a:schemeClr val="tx1">
                              <a:lumMod val="65000"/>
                              <a:lumOff val="35000"/>
                            </a:schemeClr>
                          </a:solidFill>
                        </a:rPr>
                        <a:t>Dispersion horizontale variable 80°/120°</a:t>
                      </a:r>
                    </a:p>
                    <a:p>
                      <a:pPr algn="l"/>
                      <a:endParaRPr lang="fr-FR" sz="1400" b="0" i="1" dirty="0">
                        <a:solidFill>
                          <a:schemeClr val="tx1">
                            <a:lumMod val="65000"/>
                            <a:lumOff val="35000"/>
                          </a:schemeClr>
                        </a:solidFill>
                      </a:endParaRPr>
                    </a:p>
                  </a:txBody>
                  <a:tcPr/>
                </a:tc>
                <a:tc>
                  <a:txBody>
                    <a:bodyPr/>
                    <a:lstStyle/>
                    <a:p>
                      <a:pPr algn="ctr"/>
                      <a:r>
                        <a:rPr lang="fr-FR" sz="1800" dirty="0">
                          <a:latin typeface="Arial" panose="020B0604020202020204" pitchFamily="34" charset="0"/>
                          <a:cs typeface="Arial" panose="020B0604020202020204" pitchFamily="34" charset="0"/>
                        </a:rPr>
                        <a:t>Dispersion horizontale variable 80°/120°</a:t>
                      </a:r>
                    </a:p>
                  </a:txBody>
                  <a:tcPr/>
                </a:tc>
                <a:extLst>
                  <a:ext uri="{0D108BD9-81ED-4DB2-BD59-A6C34878D82A}">
                    <a16:rowId xmlns:a16="http://schemas.microsoft.com/office/drawing/2014/main" val="2347483484"/>
                  </a:ext>
                </a:extLst>
              </a:tr>
              <a:tr h="549772">
                <a:tc>
                  <a:txBody>
                    <a:bodyPr/>
                    <a:lstStyle/>
                    <a:p>
                      <a:r>
                        <a:rPr lang="fr-FR" sz="1400" i="1" dirty="0">
                          <a:solidFill>
                            <a:schemeClr val="tx1">
                              <a:lumMod val="65000"/>
                              <a:lumOff val="35000"/>
                            </a:schemeClr>
                          </a:solidFill>
                        </a:rPr>
                        <a:t>-</a:t>
                      </a:r>
                    </a:p>
                  </a:txBody>
                  <a:tcPr/>
                </a:tc>
                <a:tc>
                  <a:txBody>
                    <a:bodyPr/>
                    <a:lstStyle/>
                    <a:p>
                      <a:pPr algn="l"/>
                      <a:r>
                        <a:rPr lang="fr-FR" sz="1400" b="0" i="1" dirty="0">
                          <a:solidFill>
                            <a:schemeClr val="tx1">
                              <a:lumMod val="50000"/>
                              <a:lumOff val="50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Arial" panose="020B0604020202020204" pitchFamily="34" charset="0"/>
                          <a:cs typeface="Arial" panose="020B0604020202020204" pitchFamily="34" charset="0"/>
                        </a:rPr>
                        <a:t>Modes Actif / Passif</a:t>
                      </a:r>
                    </a:p>
                  </a:txBody>
                  <a:tcPr/>
                </a:tc>
                <a:extLst>
                  <a:ext uri="{0D108BD9-81ED-4DB2-BD59-A6C34878D82A}">
                    <a16:rowId xmlns:a16="http://schemas.microsoft.com/office/drawing/2014/main" val="459578411"/>
                  </a:ext>
                </a:extLst>
              </a:tr>
            </a:tbl>
          </a:graphicData>
        </a:graphic>
      </p:graphicFrame>
      <p:sp>
        <p:nvSpPr>
          <p:cNvPr id="2" name="Rectangle 1">
            <a:extLst>
              <a:ext uri="{FF2B5EF4-FFF2-40B4-BE49-F238E27FC236}">
                <a16:creationId xmlns:a16="http://schemas.microsoft.com/office/drawing/2014/main" id="{DFD67782-9131-B444-89B7-90D6232D06D0}"/>
              </a:ext>
            </a:extLst>
          </p:cNvPr>
          <p:cNvSpPr/>
          <p:nvPr/>
        </p:nvSpPr>
        <p:spPr>
          <a:xfrm>
            <a:off x="2192524" y="1265952"/>
            <a:ext cx="4072510" cy="1169551"/>
          </a:xfrm>
          <a:prstGeom prst="rect">
            <a:avLst/>
          </a:prstGeom>
        </p:spPr>
        <p:txBody>
          <a:bodyPr wrap="square">
            <a:spAutoFit/>
          </a:bodyPr>
          <a:lstStyle/>
          <a:p>
            <a:pPr algn="just"/>
            <a:r>
              <a:rPr lang="fr-FR" sz="1400" dirty="0">
                <a:solidFill>
                  <a:schemeClr val="bg1">
                    <a:lumMod val="50000"/>
                  </a:schemeClr>
                </a:solidFill>
                <a:latin typeface="Arial" panose="020B0604020202020204" pitchFamily="34" charset="0"/>
                <a:cs typeface="Arial" panose="020B0604020202020204" pitchFamily="34" charset="0"/>
              </a:rPr>
              <a:t>D’un prix compétitif, visant principalement les loueurs, le GEO M12 constitue un investissement judicieux pour des applications très diverses, des présentations en entreprise aux concerts live, en passant par les lieux de culte.</a:t>
            </a:r>
          </a:p>
        </p:txBody>
      </p:sp>
    </p:spTree>
    <p:extLst>
      <p:ext uri="{BB962C8B-B14F-4D97-AF65-F5344CB8AC3E}">
        <p14:creationId xmlns:p14="http://schemas.microsoft.com/office/powerpoint/2010/main" val="820781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par>
                          <p:cTn id="49" fill="hold">
                            <p:stCondLst>
                              <p:cond delay="4500"/>
                            </p:stCondLst>
                            <p:childTnLst>
                              <p:par>
                                <p:cTn id="50" presetID="22" presetClass="entr" presetSubtype="1"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up)">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 assis, moniteur, ordinateur&#10;&#10;Description générée automatiquement">
            <a:extLst>
              <a:ext uri="{FF2B5EF4-FFF2-40B4-BE49-F238E27FC236}">
                <a16:creationId xmlns:a16="http://schemas.microsoft.com/office/drawing/2014/main" id="{B65EA40C-35E1-3044-AACF-5B4ED5D48379}"/>
              </a:ext>
            </a:extLst>
          </p:cNvPr>
          <p:cNvPicPr>
            <a:picLocks noChangeAspect="1"/>
          </p:cNvPicPr>
          <p:nvPr/>
        </p:nvPicPr>
        <p:blipFill rotWithShape="1">
          <a:blip r:embed="rId2"/>
          <a:srcRect r="5269"/>
          <a:stretch/>
        </p:blipFill>
        <p:spPr>
          <a:xfrm>
            <a:off x="4592377" y="1713231"/>
            <a:ext cx="7599623" cy="5144769"/>
          </a:xfrm>
          <a:prstGeom prst="rect">
            <a:avLst/>
          </a:prstGeom>
        </p:spPr>
      </p:pic>
      <p:sp>
        <p:nvSpPr>
          <p:cNvPr id="7" name="Rectangle 6">
            <a:extLst>
              <a:ext uri="{FF2B5EF4-FFF2-40B4-BE49-F238E27FC236}">
                <a16:creationId xmlns:a16="http://schemas.microsoft.com/office/drawing/2014/main" id="{05C6148C-9E33-C047-B107-8265625A249F}"/>
              </a:ext>
            </a:extLst>
          </p:cNvPr>
          <p:cNvSpPr/>
          <p:nvPr/>
        </p:nvSpPr>
        <p:spPr>
          <a:xfrm>
            <a:off x="245857" y="1051511"/>
            <a:ext cx="6009977" cy="1323439"/>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La technologie brevetée NEXO, </a:t>
            </a:r>
            <a:r>
              <a:rPr lang="fr-FR" sz="4000" dirty="0">
                <a:latin typeface="Arial" panose="020B0604020202020204" pitchFamily="34" charset="0"/>
                <a:cs typeface="Arial" panose="020B0604020202020204" pitchFamily="34" charset="0"/>
              </a:rPr>
              <a:t>fait la différence.</a:t>
            </a:r>
          </a:p>
        </p:txBody>
      </p:sp>
      <p:sp>
        <p:nvSpPr>
          <p:cNvPr id="12" name="Rectangle 11">
            <a:extLst>
              <a:ext uri="{FF2B5EF4-FFF2-40B4-BE49-F238E27FC236}">
                <a16:creationId xmlns:a16="http://schemas.microsoft.com/office/drawing/2014/main" id="{33004237-3C53-5345-A9CE-0DB4B1FCBDBB}"/>
              </a:ext>
            </a:extLst>
          </p:cNvPr>
          <p:cNvSpPr/>
          <p:nvPr/>
        </p:nvSpPr>
        <p:spPr>
          <a:xfrm>
            <a:off x="346218" y="2992953"/>
            <a:ext cx="4727587" cy="2585323"/>
          </a:xfrm>
          <a:prstGeom prst="rect">
            <a:avLst/>
          </a:prstGeom>
        </p:spPr>
        <p:txBody>
          <a:bodyPr wrap="square">
            <a:spAutoFit/>
          </a:bodyPr>
          <a:lstStyle/>
          <a:p>
            <a:pPr algn="ctr"/>
            <a:r>
              <a:rPr lang="fr-FR" dirty="0">
                <a:latin typeface="Arial" panose="020B0604020202020204" pitchFamily="34" charset="0"/>
                <a:cs typeface="Arial" panose="020B0604020202020204" pitchFamily="34" charset="0"/>
              </a:rPr>
              <a:t>Les excellentes performances et la polyvalence de la Série GEO M s’expliquent par le déploiement de plusieurs technologies brevetées, pensées « Inside the box » et donnant la priorité à un son full-range de haute puissance et à une couverture régulière sur toute la salle, à partir d’enceintes typiquement plus compactes que les autres modèles de leur catégorie.</a:t>
            </a:r>
          </a:p>
        </p:txBody>
      </p:sp>
    </p:spTree>
    <p:extLst>
      <p:ext uri="{BB962C8B-B14F-4D97-AF65-F5344CB8AC3E}">
        <p14:creationId xmlns:p14="http://schemas.microsoft.com/office/powerpoint/2010/main" val="821471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435428" y="1133009"/>
            <a:ext cx="6981372"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Technologie brevetée NEXO</a:t>
            </a:r>
            <a:endParaRPr lang="fr-FR" sz="4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110612D-198A-9E47-8542-5BDC78A96923}"/>
              </a:ext>
            </a:extLst>
          </p:cNvPr>
          <p:cNvSpPr/>
          <p:nvPr/>
        </p:nvSpPr>
        <p:spPr>
          <a:xfrm>
            <a:off x="7235464" y="4445794"/>
            <a:ext cx="4450401" cy="2308324"/>
          </a:xfrm>
          <a:prstGeom prst="rect">
            <a:avLst/>
          </a:prstGeom>
        </p:spPr>
        <p:txBody>
          <a:bodyPr wrap="square">
            <a:spAutoFit/>
          </a:bodyPr>
          <a:lstStyle/>
          <a:p>
            <a:pPr algn="just"/>
            <a:r>
              <a:rPr lang="fr-FR" dirty="0">
                <a:latin typeface="Arial" panose="020B0604020202020204" pitchFamily="34" charset="0"/>
                <a:cs typeface="Arial" panose="020B0604020202020204" pitchFamily="34" charset="0"/>
              </a:rPr>
              <a:t>La technologie brevetée de guide d’ondes HRW convertit le front d’onde sphérique généré par le moteur d’aigu à chambre de compression en front d’onde plan ou convexe, par utilisation d’un réflecteur acoustique, ce qui permet un couplage acoustique entre enceintes sans interférences jusqu’à 20 kHz.</a:t>
            </a:r>
          </a:p>
        </p:txBody>
      </p:sp>
      <p:pic>
        <p:nvPicPr>
          <p:cNvPr id="5" name="Image 4" descr="Une image contenant jeu, homme, équitation, faisant&#10;&#10;Description générée automatiquement">
            <a:extLst>
              <a:ext uri="{FF2B5EF4-FFF2-40B4-BE49-F238E27FC236}">
                <a16:creationId xmlns:a16="http://schemas.microsoft.com/office/drawing/2014/main" id="{6CFA616F-C05C-684F-95CE-44F6A2BBF171}"/>
              </a:ext>
            </a:extLst>
          </p:cNvPr>
          <p:cNvPicPr>
            <a:picLocks noChangeAspect="1"/>
          </p:cNvPicPr>
          <p:nvPr/>
        </p:nvPicPr>
        <p:blipFill rotWithShape="1">
          <a:blip r:embed="rId2"/>
          <a:srcRect r="15995"/>
          <a:stretch/>
        </p:blipFill>
        <p:spPr>
          <a:xfrm>
            <a:off x="1904807" y="3789345"/>
            <a:ext cx="4450401" cy="2985387"/>
          </a:xfrm>
          <a:prstGeom prst="rect">
            <a:avLst/>
          </a:prstGeom>
        </p:spPr>
      </p:pic>
      <p:pic>
        <p:nvPicPr>
          <p:cNvPr id="8" name="Image 7" descr="Une image contenant appareil photo, voiture, assis, valise&#10;&#10;Description générée automatiquement">
            <a:extLst>
              <a:ext uri="{FF2B5EF4-FFF2-40B4-BE49-F238E27FC236}">
                <a16:creationId xmlns:a16="http://schemas.microsoft.com/office/drawing/2014/main" id="{B408A1A3-3AE4-424E-8BD7-7847EA821584}"/>
              </a:ext>
            </a:extLst>
          </p:cNvPr>
          <p:cNvPicPr>
            <a:picLocks noChangeAspect="1"/>
          </p:cNvPicPr>
          <p:nvPr/>
        </p:nvPicPr>
        <p:blipFill rotWithShape="1">
          <a:blip r:embed="rId3"/>
          <a:srcRect l="6054" r="12239"/>
          <a:stretch/>
        </p:blipFill>
        <p:spPr>
          <a:xfrm>
            <a:off x="437645" y="1903936"/>
            <a:ext cx="3075833" cy="2511081"/>
          </a:xfrm>
          <a:prstGeom prst="rect">
            <a:avLst/>
          </a:prstGeom>
        </p:spPr>
      </p:pic>
      <p:sp>
        <p:nvSpPr>
          <p:cNvPr id="10" name="Rectangle 9">
            <a:extLst>
              <a:ext uri="{FF2B5EF4-FFF2-40B4-BE49-F238E27FC236}">
                <a16:creationId xmlns:a16="http://schemas.microsoft.com/office/drawing/2014/main" id="{7F396E0F-E42B-B948-86C0-EA150753A29F}"/>
              </a:ext>
            </a:extLst>
          </p:cNvPr>
          <p:cNvSpPr/>
          <p:nvPr/>
        </p:nvSpPr>
        <p:spPr>
          <a:xfrm>
            <a:off x="656347" y="4274429"/>
            <a:ext cx="2638428" cy="292388"/>
          </a:xfrm>
          <a:prstGeom prst="rect">
            <a:avLst/>
          </a:prstGeom>
        </p:spPr>
        <p:txBody>
          <a:bodyPr wrap="square">
            <a:spAutoFit/>
          </a:bodyPr>
          <a:lstStyle/>
          <a:p>
            <a:pPr algn="ctr"/>
            <a:r>
              <a:rPr lang="fr-FR" sz="1300" i="1" dirty="0">
                <a:solidFill>
                  <a:schemeClr val="tx1">
                    <a:lumMod val="50000"/>
                    <a:lumOff val="50000"/>
                  </a:schemeClr>
                </a:solidFill>
                <a:latin typeface="Arial" panose="020B0604020202020204" pitchFamily="34" charset="0"/>
                <a:cs typeface="Arial" panose="020B0604020202020204" pitchFamily="34" charset="0"/>
              </a:rPr>
              <a:t>GEO M6</a:t>
            </a:r>
          </a:p>
        </p:txBody>
      </p:sp>
      <p:sp>
        <p:nvSpPr>
          <p:cNvPr id="11" name="Rectangle 10">
            <a:extLst>
              <a:ext uri="{FF2B5EF4-FFF2-40B4-BE49-F238E27FC236}">
                <a16:creationId xmlns:a16="http://schemas.microsoft.com/office/drawing/2014/main" id="{87EE51A9-4375-2A44-B537-90F65BE5169A}"/>
              </a:ext>
            </a:extLst>
          </p:cNvPr>
          <p:cNvSpPr/>
          <p:nvPr/>
        </p:nvSpPr>
        <p:spPr>
          <a:xfrm>
            <a:off x="3513478" y="6553518"/>
            <a:ext cx="2638428" cy="292388"/>
          </a:xfrm>
          <a:prstGeom prst="rect">
            <a:avLst/>
          </a:prstGeom>
        </p:spPr>
        <p:txBody>
          <a:bodyPr wrap="square">
            <a:spAutoFit/>
          </a:bodyPr>
          <a:lstStyle/>
          <a:p>
            <a:pPr algn="ctr"/>
            <a:r>
              <a:rPr lang="fr-FR" sz="1300" i="1" dirty="0">
                <a:solidFill>
                  <a:schemeClr val="tx1">
                    <a:lumMod val="50000"/>
                    <a:lumOff val="50000"/>
                  </a:schemeClr>
                </a:solidFill>
                <a:latin typeface="Arial" panose="020B0604020202020204" pitchFamily="34" charset="0"/>
                <a:cs typeface="Arial" panose="020B0604020202020204" pitchFamily="34" charset="0"/>
              </a:rPr>
              <a:t>GEO M12</a:t>
            </a:r>
          </a:p>
        </p:txBody>
      </p:sp>
      <p:sp>
        <p:nvSpPr>
          <p:cNvPr id="3" name="Rectangle 2">
            <a:extLst>
              <a:ext uri="{FF2B5EF4-FFF2-40B4-BE49-F238E27FC236}">
                <a16:creationId xmlns:a16="http://schemas.microsoft.com/office/drawing/2014/main" id="{B6BB5D6E-21D2-CF40-A4FB-920FD6F1F272}"/>
              </a:ext>
            </a:extLst>
          </p:cNvPr>
          <p:cNvSpPr/>
          <p:nvPr/>
        </p:nvSpPr>
        <p:spPr>
          <a:xfrm>
            <a:off x="7235463" y="1891249"/>
            <a:ext cx="4956537" cy="2800767"/>
          </a:xfrm>
          <a:prstGeom prst="rect">
            <a:avLst/>
          </a:prstGeom>
        </p:spPr>
        <p:txBody>
          <a:bodyPr wrap="square">
            <a:spAutoFit/>
          </a:bodyPr>
          <a:lstStyle/>
          <a:p>
            <a:r>
              <a:rPr lang="fr-FR" sz="2800" dirty="0">
                <a:latin typeface="Arial" panose="020B0604020202020204" pitchFamily="34" charset="0"/>
                <a:cs typeface="Arial" panose="020B0604020202020204" pitchFamily="34" charset="0"/>
              </a:rPr>
              <a:t>Couplage acoustique des enceintes jusqu’à 20 kHz sans interférences</a:t>
            </a:r>
          </a:p>
          <a:p>
            <a:endParaRPr lang="fr-FR" sz="2800" dirty="0"/>
          </a:p>
          <a:p>
            <a:r>
              <a:rPr lang="fr-FR" sz="1600" dirty="0">
                <a:latin typeface="Arial" panose="020B0604020202020204" pitchFamily="34" charset="0"/>
                <a:cs typeface="Arial" panose="020B0604020202020204" pitchFamily="34" charset="0"/>
              </a:rPr>
              <a:t>avec le </a:t>
            </a:r>
            <a:r>
              <a:rPr lang="fr-FR" b="1" dirty="0">
                <a:solidFill>
                  <a:srgbClr val="3A57A7"/>
                </a:solidFill>
                <a:latin typeface="Arial" panose="020B0604020202020204" pitchFamily="34" charset="0"/>
                <a:cs typeface="Arial" panose="020B0604020202020204" pitchFamily="34" charset="0"/>
              </a:rPr>
              <a:t>guide d’ondes NEXO </a:t>
            </a:r>
            <a:r>
              <a:rPr lang="fr-FR" b="1" dirty="0" err="1">
                <a:solidFill>
                  <a:srgbClr val="3A57A7"/>
                </a:solidFill>
                <a:latin typeface="Arial" panose="020B0604020202020204" pitchFamily="34" charset="0"/>
                <a:cs typeface="Arial" panose="020B0604020202020204" pitchFamily="34" charset="0"/>
              </a:rPr>
              <a:t>Hyperbolic</a:t>
            </a:r>
            <a:r>
              <a:rPr lang="fr-FR" b="1" dirty="0">
                <a:solidFill>
                  <a:srgbClr val="3A57A7"/>
                </a:solidFill>
                <a:latin typeface="Arial" panose="020B0604020202020204" pitchFamily="34" charset="0"/>
                <a:cs typeface="Arial" panose="020B0604020202020204" pitchFamily="34" charset="0"/>
              </a:rPr>
              <a:t> </a:t>
            </a:r>
            <a:r>
              <a:rPr lang="fr-FR" b="1" dirty="0" err="1">
                <a:solidFill>
                  <a:srgbClr val="3A57A7"/>
                </a:solidFill>
                <a:latin typeface="Arial" panose="020B0604020202020204" pitchFamily="34" charset="0"/>
                <a:cs typeface="Arial" panose="020B0604020202020204" pitchFamily="34" charset="0"/>
              </a:rPr>
              <a:t>Reflector</a:t>
            </a:r>
            <a:r>
              <a:rPr lang="fr-FR" b="1" dirty="0">
                <a:solidFill>
                  <a:srgbClr val="3A57A7"/>
                </a:solidFill>
                <a:latin typeface="Arial" panose="020B0604020202020204" pitchFamily="34" charset="0"/>
                <a:cs typeface="Arial" panose="020B0604020202020204" pitchFamily="34" charset="0"/>
              </a:rPr>
              <a:t> </a:t>
            </a:r>
            <a:r>
              <a:rPr lang="fr-FR" b="1" dirty="0" err="1">
                <a:solidFill>
                  <a:srgbClr val="3A57A7"/>
                </a:solidFill>
                <a:latin typeface="Arial" panose="020B0604020202020204" pitchFamily="34" charset="0"/>
                <a:cs typeface="Arial" panose="020B0604020202020204" pitchFamily="34" charset="0"/>
              </a:rPr>
              <a:t>Waveguide</a:t>
            </a:r>
            <a:r>
              <a:rPr lang="fr-FR" b="1" dirty="0">
                <a:solidFill>
                  <a:srgbClr val="3A57A7"/>
                </a:solidFill>
                <a:latin typeface="Arial" panose="020B0604020202020204" pitchFamily="34" charset="0"/>
                <a:cs typeface="Arial" panose="020B0604020202020204" pitchFamily="34" charset="0"/>
              </a:rPr>
              <a:t> (HRW)</a:t>
            </a:r>
          </a:p>
          <a:p>
            <a:endParaRPr lang="fr-FR" sz="2800" dirty="0"/>
          </a:p>
        </p:txBody>
      </p:sp>
    </p:spTree>
    <p:extLst>
      <p:ext uri="{BB962C8B-B14F-4D97-AF65-F5344CB8AC3E}">
        <p14:creationId xmlns:p14="http://schemas.microsoft.com/office/powerpoint/2010/main" val="388484311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750"/>
                                        <p:tgtEl>
                                          <p:spTgt spid="3"/>
                                        </p:tgtEl>
                                      </p:cBhvr>
                                    </p:animEffect>
                                  </p:childTnLst>
                                </p:cTn>
                              </p:par>
                            </p:childTnLst>
                          </p:cTn>
                        </p:par>
                        <p:par>
                          <p:cTn id="25" fill="hold">
                            <p:stCondLst>
                              <p:cond delay="2250"/>
                            </p:stCondLst>
                            <p:childTnLst>
                              <p:par>
                                <p:cTn id="26" presetID="22" presetClass="entr" presetSubtype="1"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0" grpId="0"/>
      <p:bldP spid="1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435428" y="1133009"/>
            <a:ext cx="6981372"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Technologie brevetée NEXO</a:t>
            </a:r>
            <a:endParaRPr lang="fr-FR" sz="4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110612D-198A-9E47-8542-5BDC78A96923}"/>
              </a:ext>
            </a:extLst>
          </p:cNvPr>
          <p:cNvSpPr/>
          <p:nvPr/>
        </p:nvSpPr>
        <p:spPr>
          <a:xfrm>
            <a:off x="7291568" y="4034376"/>
            <a:ext cx="4450401" cy="2585323"/>
          </a:xfrm>
          <a:prstGeom prst="rect">
            <a:avLst/>
          </a:prstGeom>
        </p:spPr>
        <p:txBody>
          <a:bodyPr wrap="square">
            <a:spAutoFit/>
          </a:bodyPr>
          <a:lstStyle/>
          <a:p>
            <a:pPr algn="just"/>
            <a:r>
              <a:rPr lang="fr-FR" dirty="0">
                <a:latin typeface="Arial" panose="020B0604020202020204" pitchFamily="34" charset="0"/>
                <a:cs typeface="Arial" panose="020B0604020202020204" pitchFamily="34" charset="0"/>
              </a:rPr>
              <a:t>Autre innovation NEXO, le Phase </a:t>
            </a:r>
            <a:r>
              <a:rPr lang="fr-FR" dirty="0" err="1">
                <a:latin typeface="Arial" panose="020B0604020202020204" pitchFamily="34" charset="0"/>
                <a:cs typeface="Arial" panose="020B0604020202020204" pitchFamily="34" charset="0"/>
              </a:rPr>
              <a:t>Directivity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Device</a:t>
            </a:r>
            <a:r>
              <a:rPr lang="fr-FR" dirty="0">
                <a:latin typeface="Arial" panose="020B0604020202020204" pitchFamily="34" charset="0"/>
                <a:cs typeface="Arial" panose="020B0604020202020204" pitchFamily="34" charset="0"/>
              </a:rPr>
              <a:t> (PDD) divise les surfaces émissives d’un haut-parleur de grave en deux, ce qui réduit de moitié la distance acoustique entre appareils couplés. On peut donc augmenter d’une octave les points de filtrage avec les moteurs d’aigu, ce qui réduit la distorsion dans le médium.</a:t>
            </a:r>
          </a:p>
        </p:txBody>
      </p:sp>
      <p:sp>
        <p:nvSpPr>
          <p:cNvPr id="3" name="Rectangle 2">
            <a:extLst>
              <a:ext uri="{FF2B5EF4-FFF2-40B4-BE49-F238E27FC236}">
                <a16:creationId xmlns:a16="http://schemas.microsoft.com/office/drawing/2014/main" id="{B6BB5D6E-21D2-CF40-A4FB-920FD6F1F272}"/>
              </a:ext>
            </a:extLst>
          </p:cNvPr>
          <p:cNvSpPr/>
          <p:nvPr/>
        </p:nvSpPr>
        <p:spPr>
          <a:xfrm>
            <a:off x="7291568" y="1941495"/>
            <a:ext cx="4775200" cy="2092881"/>
          </a:xfrm>
          <a:prstGeom prst="rect">
            <a:avLst/>
          </a:prstGeom>
        </p:spPr>
        <p:txBody>
          <a:bodyPr wrap="square">
            <a:spAutoFit/>
          </a:bodyPr>
          <a:lstStyle/>
          <a:p>
            <a:r>
              <a:rPr lang="fr-FR" sz="2800" dirty="0">
                <a:latin typeface="Arial" panose="020B0604020202020204" pitchFamily="34" charset="0"/>
                <a:cs typeface="Arial" panose="020B0604020202020204" pitchFamily="34" charset="0"/>
              </a:rPr>
              <a:t>Distorsion réduite dans le médium</a:t>
            </a:r>
          </a:p>
          <a:p>
            <a:endParaRPr lang="fr-FR" sz="28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Avec le </a:t>
            </a:r>
            <a:r>
              <a:rPr lang="fr-FR" b="1" dirty="0">
                <a:solidFill>
                  <a:srgbClr val="3A57A7"/>
                </a:solidFill>
                <a:latin typeface="Arial" panose="020B0604020202020204" pitchFamily="34" charset="0"/>
                <a:cs typeface="Arial" panose="020B0604020202020204" pitchFamily="34" charset="0"/>
              </a:rPr>
              <a:t>le Phase </a:t>
            </a:r>
            <a:r>
              <a:rPr lang="fr-FR" b="1" dirty="0" err="1">
                <a:solidFill>
                  <a:srgbClr val="3A57A7"/>
                </a:solidFill>
                <a:latin typeface="Arial" panose="020B0604020202020204" pitchFamily="34" charset="0"/>
                <a:cs typeface="Arial" panose="020B0604020202020204" pitchFamily="34" charset="0"/>
              </a:rPr>
              <a:t>Directivity</a:t>
            </a:r>
            <a:r>
              <a:rPr lang="fr-FR" b="1" dirty="0">
                <a:solidFill>
                  <a:srgbClr val="3A57A7"/>
                </a:solidFill>
                <a:latin typeface="Arial" panose="020B0604020202020204" pitchFamily="34" charset="0"/>
                <a:cs typeface="Arial" panose="020B0604020202020204" pitchFamily="34" charset="0"/>
              </a:rPr>
              <a:t> </a:t>
            </a:r>
            <a:r>
              <a:rPr lang="fr-FR" b="1" dirty="0" err="1">
                <a:solidFill>
                  <a:srgbClr val="3A57A7"/>
                </a:solidFill>
                <a:latin typeface="Arial" panose="020B0604020202020204" pitchFamily="34" charset="0"/>
                <a:cs typeface="Arial" panose="020B0604020202020204" pitchFamily="34" charset="0"/>
              </a:rPr>
              <a:t>Device</a:t>
            </a:r>
            <a:r>
              <a:rPr lang="fr-FR" b="1" dirty="0">
                <a:solidFill>
                  <a:srgbClr val="3A57A7"/>
                </a:solidFill>
                <a:latin typeface="Arial" panose="020B0604020202020204" pitchFamily="34" charset="0"/>
                <a:cs typeface="Arial" panose="020B0604020202020204" pitchFamily="34" charset="0"/>
              </a:rPr>
              <a:t> (PDD)</a:t>
            </a:r>
          </a:p>
          <a:p>
            <a:endParaRPr lang="fr-FR" sz="2800" dirty="0"/>
          </a:p>
        </p:txBody>
      </p:sp>
      <p:pic>
        <p:nvPicPr>
          <p:cNvPr id="6" name="Image 5" descr="Une image contenant équipement électronique, ordinateur&#10;&#10;Description générée automatiquement">
            <a:extLst>
              <a:ext uri="{FF2B5EF4-FFF2-40B4-BE49-F238E27FC236}">
                <a16:creationId xmlns:a16="http://schemas.microsoft.com/office/drawing/2014/main" id="{466EB127-5D8B-AD4F-8D3B-F8B65D7C5829}"/>
              </a:ext>
            </a:extLst>
          </p:cNvPr>
          <p:cNvPicPr>
            <a:picLocks noChangeAspect="1"/>
          </p:cNvPicPr>
          <p:nvPr/>
        </p:nvPicPr>
        <p:blipFill rotWithShape="1">
          <a:blip r:embed="rId2"/>
          <a:srcRect b="24947"/>
          <a:stretch/>
        </p:blipFill>
        <p:spPr>
          <a:xfrm>
            <a:off x="125232" y="2592563"/>
            <a:ext cx="6966769" cy="3423386"/>
          </a:xfrm>
          <a:prstGeom prst="rect">
            <a:avLst/>
          </a:prstGeom>
        </p:spPr>
      </p:pic>
    </p:spTree>
    <p:extLst>
      <p:ext uri="{BB962C8B-B14F-4D97-AF65-F5344CB8AC3E}">
        <p14:creationId xmlns:p14="http://schemas.microsoft.com/office/powerpoint/2010/main" val="6940553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par>
                          <p:cTn id="18" fill="hold">
                            <p:stCondLst>
                              <p:cond delay="25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C6148C-9E33-C047-B107-8265625A249F}"/>
              </a:ext>
            </a:extLst>
          </p:cNvPr>
          <p:cNvSpPr/>
          <p:nvPr/>
        </p:nvSpPr>
        <p:spPr>
          <a:xfrm>
            <a:off x="435428" y="1133009"/>
            <a:ext cx="6981372"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Technologie brevetée NEXO</a:t>
            </a:r>
            <a:endParaRPr lang="fr-FR" sz="4000" dirty="0">
              <a:latin typeface="Arial" panose="020B0604020202020204" pitchFamily="34" charset="0"/>
              <a:cs typeface="Arial" panose="020B0604020202020204" pitchFamily="34" charset="0"/>
            </a:endParaRPr>
          </a:p>
        </p:txBody>
      </p:sp>
      <p:pic>
        <p:nvPicPr>
          <p:cNvPr id="5" name="Image 4" descr="Une image contenant table, boîte, assis, moniteur&#10;&#10;Description générée automatiquement">
            <a:extLst>
              <a:ext uri="{FF2B5EF4-FFF2-40B4-BE49-F238E27FC236}">
                <a16:creationId xmlns:a16="http://schemas.microsoft.com/office/drawing/2014/main" id="{9D2B73C7-24BA-9948-B55D-ABF37EA908B9}"/>
              </a:ext>
            </a:extLst>
          </p:cNvPr>
          <p:cNvPicPr>
            <a:picLocks noChangeAspect="1"/>
          </p:cNvPicPr>
          <p:nvPr/>
        </p:nvPicPr>
        <p:blipFill>
          <a:blip r:embed="rId2"/>
          <a:stretch>
            <a:fillRect/>
          </a:stretch>
        </p:blipFill>
        <p:spPr>
          <a:xfrm>
            <a:off x="21421" y="2159271"/>
            <a:ext cx="7270147" cy="4551744"/>
          </a:xfrm>
          <a:prstGeom prst="rect">
            <a:avLst/>
          </a:prstGeom>
        </p:spPr>
      </p:pic>
      <p:sp>
        <p:nvSpPr>
          <p:cNvPr id="3" name="Rectangle 2">
            <a:extLst>
              <a:ext uri="{FF2B5EF4-FFF2-40B4-BE49-F238E27FC236}">
                <a16:creationId xmlns:a16="http://schemas.microsoft.com/office/drawing/2014/main" id="{B6BB5D6E-21D2-CF40-A4FB-920FD6F1F272}"/>
              </a:ext>
            </a:extLst>
          </p:cNvPr>
          <p:cNvSpPr/>
          <p:nvPr/>
        </p:nvSpPr>
        <p:spPr>
          <a:xfrm>
            <a:off x="7058722" y="1977010"/>
            <a:ext cx="5008046" cy="1231106"/>
          </a:xfrm>
          <a:prstGeom prst="rect">
            <a:avLst/>
          </a:prstGeom>
        </p:spPr>
        <p:txBody>
          <a:bodyPr wrap="square">
            <a:spAutoFit/>
          </a:bodyPr>
          <a:lstStyle/>
          <a:p>
            <a:r>
              <a:rPr lang="fr-FR" sz="2800" dirty="0">
                <a:latin typeface="Arial" panose="020B0604020202020204" pitchFamily="34" charset="0"/>
                <a:cs typeface="Arial" panose="020B0604020202020204" pitchFamily="34" charset="0"/>
              </a:rPr>
              <a:t>Plusieurs options de directivité</a:t>
            </a:r>
          </a:p>
          <a:p>
            <a:endParaRPr lang="fr-FR" sz="28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avec le </a:t>
            </a:r>
            <a:r>
              <a:rPr lang="fr-FR" b="1" dirty="0">
                <a:solidFill>
                  <a:srgbClr val="3A57A7"/>
                </a:solidFill>
                <a:latin typeface="Arial" panose="020B0604020202020204" pitchFamily="34" charset="0"/>
                <a:cs typeface="Arial" panose="020B0604020202020204" pitchFamily="34" charset="0"/>
              </a:rPr>
              <a:t>Configurable </a:t>
            </a:r>
            <a:r>
              <a:rPr lang="fr-FR" b="1" dirty="0" err="1">
                <a:solidFill>
                  <a:srgbClr val="3A57A7"/>
                </a:solidFill>
                <a:latin typeface="Arial" panose="020B0604020202020204" pitchFamily="34" charset="0"/>
                <a:cs typeface="Arial" panose="020B0604020202020204" pitchFamily="34" charset="0"/>
              </a:rPr>
              <a:t>Directivity</a:t>
            </a:r>
            <a:r>
              <a:rPr lang="fr-FR" b="1" dirty="0">
                <a:solidFill>
                  <a:srgbClr val="3A57A7"/>
                </a:solidFill>
                <a:latin typeface="Arial" panose="020B0604020202020204" pitchFamily="34" charset="0"/>
                <a:cs typeface="Arial" panose="020B0604020202020204" pitchFamily="34" charset="0"/>
              </a:rPr>
              <a:t> </a:t>
            </a:r>
            <a:r>
              <a:rPr lang="fr-FR" b="1" dirty="0" err="1">
                <a:solidFill>
                  <a:srgbClr val="3A57A7"/>
                </a:solidFill>
                <a:latin typeface="Arial" panose="020B0604020202020204" pitchFamily="34" charset="0"/>
                <a:cs typeface="Arial" panose="020B0604020202020204" pitchFamily="34" charset="0"/>
              </a:rPr>
              <a:t>Device</a:t>
            </a:r>
            <a:r>
              <a:rPr lang="fr-FR" b="1" dirty="0">
                <a:solidFill>
                  <a:srgbClr val="3A57A7"/>
                </a:solidFill>
                <a:latin typeface="Arial" panose="020B0604020202020204" pitchFamily="34" charset="0"/>
                <a:cs typeface="Arial" panose="020B0604020202020204" pitchFamily="34" charset="0"/>
              </a:rPr>
              <a:t> (CDD) </a:t>
            </a:r>
            <a:endParaRPr lang="fr-FR" sz="28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110612D-198A-9E47-8542-5BDC78A96923}"/>
              </a:ext>
            </a:extLst>
          </p:cNvPr>
          <p:cNvSpPr/>
          <p:nvPr/>
        </p:nvSpPr>
        <p:spPr>
          <a:xfrm>
            <a:off x="7058722" y="3649885"/>
            <a:ext cx="5008046" cy="2031325"/>
          </a:xfrm>
          <a:prstGeom prst="rect">
            <a:avLst/>
          </a:prstGeom>
        </p:spPr>
        <p:txBody>
          <a:bodyPr wrap="square">
            <a:spAutoFit/>
          </a:bodyPr>
          <a:lstStyle/>
          <a:p>
            <a:pPr algn="just"/>
            <a:r>
              <a:rPr lang="fr-FR" dirty="0">
                <a:latin typeface="Arial" panose="020B0604020202020204" pitchFamily="34" charset="0"/>
                <a:cs typeface="Arial" panose="020B0604020202020204" pitchFamily="34" charset="0"/>
              </a:rPr>
              <a:t>Simple mais extrêmement efficace, le Configurable </a:t>
            </a:r>
            <a:r>
              <a:rPr lang="fr-FR" dirty="0" err="1">
                <a:latin typeface="Arial" panose="020B0604020202020204" pitchFamily="34" charset="0"/>
                <a:cs typeface="Arial" panose="020B0604020202020204" pitchFamily="34" charset="0"/>
              </a:rPr>
              <a:t>Directivity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Device</a:t>
            </a:r>
            <a:r>
              <a:rPr lang="fr-FR" dirty="0">
                <a:latin typeface="Arial" panose="020B0604020202020204" pitchFamily="34" charset="0"/>
                <a:cs typeface="Arial" panose="020B0604020202020204" pitchFamily="34" charset="0"/>
              </a:rPr>
              <a:t> (CDD) est un déflecteur magnétique s’installant sur la sortie du guide d’ondes du moteur d’aigu afin de modifier sa dispersion, ce qui donne aux installateurs le choix entre une couverture horizontale sur 80° ou 120°.</a:t>
            </a:r>
          </a:p>
        </p:txBody>
      </p:sp>
    </p:spTree>
    <p:extLst>
      <p:ext uri="{BB962C8B-B14F-4D97-AF65-F5344CB8AC3E}">
        <p14:creationId xmlns:p14="http://schemas.microsoft.com/office/powerpoint/2010/main" val="310900486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750"/>
                                        <p:tgtEl>
                                          <p:spTgt spid="3"/>
                                        </p:tgtEl>
                                      </p:cBhvr>
                                    </p:animEffect>
                                  </p:childTnLst>
                                </p:cTn>
                              </p:par>
                            </p:childTnLst>
                          </p:cTn>
                        </p:par>
                        <p:par>
                          <p:cTn id="18" fill="hold">
                            <p:stCondLst>
                              <p:cond delay="25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8214A018-CBEF-C847-863B-F537C40B4A9C}" vid="{2CE7EC7E-1B53-C14C-AA7C-3F4101C01917}"/>
    </a:ext>
  </a:extLst>
</a:theme>
</file>

<file path=docProps/app.xml><?xml version="1.0" encoding="utf-8"?>
<Properties xmlns="http://schemas.openxmlformats.org/officeDocument/2006/extended-properties" xmlns:vt="http://schemas.openxmlformats.org/officeDocument/2006/docPropsVTypes">
  <Template>Thème Office</Template>
  <TotalTime>2757</TotalTime>
  <Words>1745</Words>
  <Application>Microsoft Macintosh PowerPoint</Application>
  <PresentationFormat>Grand écran</PresentationFormat>
  <Paragraphs>155</Paragraphs>
  <Slides>34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34</vt:i4>
      </vt:variant>
    </vt:vector>
  </HeadingPairs>
  <TitlesOfParts>
    <vt:vector size="38"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Florian EUSTACHE</dc:creator>
  <cp:lastModifiedBy>Florian EUSTACHE</cp:lastModifiedBy>
  <cp:revision>95</cp:revision>
  <dcterms:created xsi:type="dcterms:W3CDTF">2020-09-11T13:27:49Z</dcterms:created>
  <dcterms:modified xsi:type="dcterms:W3CDTF">2021-05-05T09:17:32Z</dcterms:modified>
</cp:coreProperties>
</file>