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9" r:id="rId5"/>
    <p:sldId id="260" r:id="rId6"/>
    <p:sldId id="271" r:id="rId7"/>
    <p:sldId id="273" r:id="rId8"/>
    <p:sldId id="274" r:id="rId9"/>
    <p:sldId id="275" r:id="rId10"/>
    <p:sldId id="276" r:id="rId11"/>
    <p:sldId id="267" r:id="rId12"/>
    <p:sldId id="258" r:id="rId13"/>
    <p:sldId id="268" r:id="rId14"/>
    <p:sldId id="270" r:id="rId15"/>
    <p:sldId id="269" r:id="rId16"/>
    <p:sldId id="266" r:id="rId17"/>
    <p:sldId id="262" r:id="rId18"/>
    <p:sldId id="263" r:id="rId19"/>
    <p:sldId id="264" r:id="rId20"/>
    <p:sldId id="265" r:id="rId21"/>
    <p:sldId id="277" r:id="rId22"/>
    <p:sldId id="278" r:id="rId23"/>
    <p:sldId id="286" r:id="rId24"/>
    <p:sldId id="290" r:id="rId25"/>
    <p:sldId id="279" r:id="rId26"/>
    <p:sldId id="280" r:id="rId27"/>
    <p:sldId id="291" r:id="rId28"/>
    <p:sldId id="294" r:id="rId29"/>
    <p:sldId id="292" r:id="rId30"/>
    <p:sldId id="293" r:id="rId31"/>
    <p:sldId id="285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7A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1"/>
    <p:restoredTop sz="94670"/>
  </p:normalViewPr>
  <p:slideViewPr>
    <p:cSldViewPr snapToGrid="0" snapToObjects="1">
      <p:cViewPr varScale="1">
        <p:scale>
          <a:sx n="115" d="100"/>
          <a:sy n="115" d="100"/>
        </p:scale>
        <p:origin x="4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08654-B720-CE4D-BAB8-1E702CCA8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EA45CB-4239-AF4D-9297-73CE02E3D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6C5BEB-742E-5C43-8F5E-19C111FB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3E241A-E518-9242-B0D0-801545A4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EA56D5-732B-C845-AF21-28F41A00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56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0E6EBF-68CA-CA45-AA57-A40D75CF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704F86-C35F-124F-9723-20FD2729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2F12D2-0CEF-5549-A667-D7C818C1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9877A7-7821-6B4C-8497-E07028369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E4B1A3-067A-1D4D-A86B-4B831D64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46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737318-0876-0C42-AEDC-B9F4A3E55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C5DA6E-B3F8-AC46-B7F9-E47E80694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85D1E3-163B-F340-84DF-52D0E3BF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3471C4-0A0E-5F48-9620-E7C13707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4D1395-1D1C-C141-986B-23D66008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71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5948F6-090E-844A-9254-2FF96ADF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45BCA8-0F57-B84D-A34A-749407232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F36511-C517-7B44-8162-4CBD8126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9BBDBF-615A-3547-9F5F-79A9C623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28E270-A6B2-9C4A-BC68-21FB9B32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92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FCD95-2C40-B843-B3DC-5C37C832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B359D9-0F5F-6B43-B3F8-85ACF79E2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8A7137-C419-4849-86DA-C013000D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9147D1-1285-7643-BFE8-96EA1A95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80B21-C754-E54C-A95E-4134B9DB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7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2DBF0-1371-7747-9033-3D3EE636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896206-49F2-2943-AA49-A3FDD1C38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E82C8B-F343-9A4B-B790-5B5205052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BAC31-4C9E-E643-B3A0-A2A58A88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01BCC9-C16C-194D-A669-03BC94C7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F6B667-364A-F54D-8039-318559DA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44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AED8C-3A6A-AB40-ACA1-30637641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4E8981-CAD1-1C4D-9880-9615C37D4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DC9C01-9C56-0946-BF76-75F899EBF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4C1749C-2855-E544-A981-848EE4B66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0218F6-FB04-764F-8A24-AAAAA6692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C535CC-62CB-0848-BABC-0C16F5C5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ED13881-78FD-CC47-A96B-3D4944B5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3899A5-B5EE-AB45-835A-E0E8C8DB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99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DB0794-ED62-5A4D-9D51-77060198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05622A-56E5-1148-9B78-BBCB5E26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0732AB-6D64-DC4C-84C4-3FFC909F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49E96C-6220-7E42-A8BD-61787EC3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08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F30377-5793-5846-9CD5-687FE2C5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7B3C68-C39E-564A-A4FB-FD729460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163547-654E-DA44-A7DB-8DB2E426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74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F2FC0-692B-8B49-893D-D4E3899D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847953-3E3D-F546-9C10-14108147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2742A9-ADA5-4F4C-A3C2-AB37AFBC7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188F28-BF7E-3142-A247-6F829F75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A1475A-7670-EE4E-A5ED-CC3C8EB8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C758A3-DB73-6843-868F-96FABAD9C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49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42D50-6C22-A14D-97BE-177569AD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5BDF92-B1E3-9346-ABAD-4F5E22DC6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FC3E7D-288D-0C41-9319-BA63A7AC2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7F69EC-2D30-6F4B-8556-D8B7090E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944D8A-45E6-0A44-9F99-472A385FA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7B1784-00D2-E444-A7C5-536B21E7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73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BD2EAB-C5BD-4345-83B9-9CC22454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C8DD8E-2D0D-4D4E-ACB4-F54C015C4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2AD3B7-50D1-444C-8067-C329CC0AB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FE4C4-AD90-6947-935B-6E3A667C3A68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1AB338-C25F-F34F-B5F8-C060B80AE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968280-77E1-CA4C-9B67-3016FBB8A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54ADE3-37B7-0148-8640-F246B40603A4}"/>
              </a:ext>
            </a:extLst>
          </p:cNvPr>
          <p:cNvCxnSpPr/>
          <p:nvPr userDrawn="1"/>
        </p:nvCxnSpPr>
        <p:spPr>
          <a:xfrm>
            <a:off x="0" y="910676"/>
            <a:ext cx="12192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DF72F36A-5E0C-E94D-8364-9E078F8ABC4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17042" y="185738"/>
            <a:ext cx="1627247" cy="5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able, ordinateur, assis, portable&#10;&#10;Description générée automatiquement">
            <a:extLst>
              <a:ext uri="{FF2B5EF4-FFF2-40B4-BE49-F238E27FC236}">
                <a16:creationId xmlns:a16="http://schemas.microsoft.com/office/drawing/2014/main" id="{023CB84D-AC9E-1C46-9DA0-C09184A69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94" y="936702"/>
            <a:ext cx="5559706" cy="50521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5D5F5B-C746-D54A-B7B3-F7C5683D4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8" t="7293" b="9631"/>
          <a:stretch/>
        </p:blipFill>
        <p:spPr>
          <a:xfrm>
            <a:off x="60035" y="936702"/>
            <a:ext cx="5117249" cy="59212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90A21F-7E72-3445-AB1D-97462DE0B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916" y="2972537"/>
            <a:ext cx="2590971" cy="20579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5A214B9-2C38-3C44-AC4D-00D20DB8A550}"/>
              </a:ext>
            </a:extLst>
          </p:cNvPr>
          <p:cNvSpPr txBox="1"/>
          <p:nvPr/>
        </p:nvSpPr>
        <p:spPr>
          <a:xfrm>
            <a:off x="3698569" y="5154221"/>
            <a:ext cx="4794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fr-FR" sz="36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sz="36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</a:t>
            </a:r>
            <a:r>
              <a:rPr lang="fr-FR" sz="36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7944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6981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10612D-198A-9E47-8542-5BDC78A96923}"/>
              </a:ext>
            </a:extLst>
          </p:cNvPr>
          <p:cNvSpPr/>
          <p:nvPr/>
        </p:nvSpPr>
        <p:spPr>
          <a:xfrm>
            <a:off x="7291568" y="3639003"/>
            <a:ext cx="44504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NEXO’s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cabinet vent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profiling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absorbs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radiated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harmonics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detrimental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to on-axis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consistent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directivity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(GEO M10 and M12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BB5D6E-21D2-CF40-A4FB-920FD6F1F272}"/>
              </a:ext>
            </a:extLst>
          </p:cNvPr>
          <p:cNvSpPr/>
          <p:nvPr/>
        </p:nvSpPr>
        <p:spPr>
          <a:xfrm>
            <a:off x="7291568" y="2872413"/>
            <a:ext cx="477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Port Profile</a:t>
            </a:r>
          </a:p>
        </p:txBody>
      </p:sp>
      <p:pic>
        <p:nvPicPr>
          <p:cNvPr id="6" name="Image 5" descr="Une image contenant paire, volant&#10;&#10;Description générée automatiquement">
            <a:extLst>
              <a:ext uri="{FF2B5EF4-FFF2-40B4-BE49-F238E27FC236}">
                <a16:creationId xmlns:a16="http://schemas.microsoft.com/office/drawing/2014/main" id="{2111B608-439E-484F-B8F3-4C959ADB7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86" y="2152891"/>
            <a:ext cx="6597187" cy="42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829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jouet, table, clavier, assis&#10;&#10;Description générée automatiquement">
            <a:extLst>
              <a:ext uri="{FF2B5EF4-FFF2-40B4-BE49-F238E27FC236}">
                <a16:creationId xmlns:a16="http://schemas.microsoft.com/office/drawing/2014/main" id="{A33585C4-47FE-2342-8154-89C374A9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860" y="1559988"/>
            <a:ext cx="8178140" cy="52980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128530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Polyurethane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Cabinets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004237-3C53-5345-A9CE-0DB4B1FCBDBB}"/>
              </a:ext>
            </a:extLst>
          </p:cNvPr>
          <p:cNvSpPr/>
          <p:nvPr/>
        </p:nvSpPr>
        <p:spPr>
          <a:xfrm>
            <a:off x="294904" y="5528652"/>
            <a:ext cx="52746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Polyurethane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composite cabinets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moulded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honeycomb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configuration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GEO M modules are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exceptionally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rigid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light in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238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7972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Touring and Installation Versions</a:t>
            </a:r>
          </a:p>
        </p:txBody>
      </p:sp>
      <p:pic>
        <p:nvPicPr>
          <p:cNvPr id="9" name="Image 8" descr="Une image contenant intérieur, équipement électronique, appareil photo, assis&#10;&#10;Description générée automatiquement">
            <a:extLst>
              <a:ext uri="{FF2B5EF4-FFF2-40B4-BE49-F238E27FC236}">
                <a16:creationId xmlns:a16="http://schemas.microsoft.com/office/drawing/2014/main" id="{268B8E02-254E-E845-980A-B79C1E0FA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775" y="2002463"/>
            <a:ext cx="4556992" cy="2853073"/>
          </a:xfrm>
          <a:prstGeom prst="rect">
            <a:avLst/>
          </a:prstGeom>
          <a:ln w="9525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Une image contenant équipement électronique, intérieur, appareil photo, assis&#10;&#10;Description générée automatiquement">
            <a:extLst>
              <a:ext uri="{FF2B5EF4-FFF2-40B4-BE49-F238E27FC236}">
                <a16:creationId xmlns:a16="http://schemas.microsoft.com/office/drawing/2014/main" id="{AC356012-602B-D64D-B98E-322FE0DA6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64" y="2002463"/>
            <a:ext cx="4556992" cy="2853073"/>
          </a:xfrm>
          <a:prstGeom prst="rect">
            <a:avLst/>
          </a:prstGeom>
          <a:ln w="9525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004237-3C53-5345-A9CE-0DB4B1FCBDBB}"/>
              </a:ext>
            </a:extLst>
          </p:cNvPr>
          <p:cNvSpPr/>
          <p:nvPr/>
        </p:nvSpPr>
        <p:spPr>
          <a:xfrm>
            <a:off x="1221179" y="5439558"/>
            <a:ext cx="97496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GEO M10 and M12 modules are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touring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and installation versions.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5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Touring versions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use a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magnetically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front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grill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a back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plate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NL4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connectors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5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versions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keeps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design but come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front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covered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by an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cloth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. IP54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rated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made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gland and captive four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cables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BB619-CC5E-BA48-8645-BC92A83E1CCB}"/>
              </a:ext>
            </a:extLst>
          </p:cNvPr>
          <p:cNvSpPr/>
          <p:nvPr/>
        </p:nvSpPr>
        <p:spPr>
          <a:xfrm>
            <a:off x="1539646" y="4959395"/>
            <a:ext cx="26384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Touring version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F36A62-D42B-3540-AAFC-67BC446EC46B}"/>
              </a:ext>
            </a:extLst>
          </p:cNvPr>
          <p:cNvSpPr/>
          <p:nvPr/>
        </p:nvSpPr>
        <p:spPr>
          <a:xfrm>
            <a:off x="7676057" y="4959395"/>
            <a:ext cx="26384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version</a:t>
            </a:r>
          </a:p>
        </p:txBody>
      </p:sp>
    </p:spTree>
    <p:extLst>
      <p:ext uri="{BB962C8B-B14F-4D97-AF65-F5344CB8AC3E}">
        <p14:creationId xmlns:p14="http://schemas.microsoft.com/office/powerpoint/2010/main" val="3452965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012160-B478-F149-90DC-5A0151F7144B}"/>
              </a:ext>
            </a:extLst>
          </p:cNvPr>
          <p:cNvSpPr/>
          <p:nvPr/>
        </p:nvSpPr>
        <p:spPr>
          <a:xfrm>
            <a:off x="8213765" y="3810968"/>
            <a:ext cx="397823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GEO M10 and M12 cabinets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feature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the TÜV-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compliant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AutoRig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™ </a:t>
            </a:r>
            <a:r>
              <a:rPr lang="fr-FR" sz="15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</a:t>
            </a:r>
            <a:r>
              <a:rPr lang="fr-FR" sz="15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rigging</a:t>
            </a:r>
            <a:r>
              <a:rPr lang="fr-FR" sz="15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system. </a:t>
            </a:r>
          </a:p>
          <a:p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rigging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held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in the ‘open’ position,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box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for one pair of hands to configure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straight out of the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flightcases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8657111" y="1253547"/>
            <a:ext cx="3091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AutoRig</a:t>
            </a:r>
            <a:r>
              <a:rPr lang="fr-FR" sz="4000" baseline="30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fr-FR" sz="4000" baseline="300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33E5A2-5286-D14E-BA2D-9770233BE6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6" b="5821"/>
          <a:stretch/>
        </p:blipFill>
        <p:spPr>
          <a:xfrm>
            <a:off x="0" y="938151"/>
            <a:ext cx="7785477" cy="47976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D0E2E7-6868-A34D-A75B-B74C976069B7}"/>
              </a:ext>
            </a:extLst>
          </p:cNvPr>
          <p:cNvSpPr/>
          <p:nvPr/>
        </p:nvSpPr>
        <p:spPr>
          <a:xfrm>
            <a:off x="8213766" y="2531878"/>
            <a:ext cx="33060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Fly or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stack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Just click to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961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équipement électronique, intérieur, assis, avant&#10;&#10;Description générée automatiquement">
            <a:extLst>
              <a:ext uri="{FF2B5EF4-FFF2-40B4-BE49-F238E27FC236}">
                <a16:creationId xmlns:a16="http://schemas.microsoft.com/office/drawing/2014/main" id="{A658C06A-A12C-C045-A845-6D5345116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2"/>
          <a:stretch/>
        </p:blipFill>
        <p:spPr>
          <a:xfrm>
            <a:off x="0" y="1547840"/>
            <a:ext cx="8873276" cy="5999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012160-B478-F149-90DC-5A0151F7144B}"/>
              </a:ext>
            </a:extLst>
          </p:cNvPr>
          <p:cNvSpPr/>
          <p:nvPr/>
        </p:nvSpPr>
        <p:spPr>
          <a:xfrm>
            <a:off x="8207442" y="3946833"/>
            <a:ext cx="36924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In addition,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rigging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angles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set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quickly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rear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of the cabinet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a single,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ball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lock and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tie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and a guide to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hole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8657111" y="1253547"/>
            <a:ext cx="3091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AutoRig</a:t>
            </a:r>
            <a:r>
              <a:rPr lang="fr-FR" sz="4000" baseline="30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fr-FR" sz="4000" baseline="300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0E2E7-6868-A34D-A75B-B74C976069B7}"/>
              </a:ext>
            </a:extLst>
          </p:cNvPr>
          <p:cNvSpPr/>
          <p:nvPr/>
        </p:nvSpPr>
        <p:spPr>
          <a:xfrm>
            <a:off x="8213766" y="2531878"/>
            <a:ext cx="33060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Fly or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stack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Just click to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260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012160-B478-F149-90DC-5A0151F7144B}"/>
              </a:ext>
            </a:extLst>
          </p:cNvPr>
          <p:cNvSpPr/>
          <p:nvPr/>
        </p:nvSpPr>
        <p:spPr>
          <a:xfrm>
            <a:off x="6543632" y="4076246"/>
            <a:ext cx="520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As impressive as th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performance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similarly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impressive. All structural forces acting on a GEO M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cluster are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born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groundbreaking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NEXOSkeleton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™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integral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rigging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system,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rather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cabinets. 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Fully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TÜV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configuration of cabinets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safety-checked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NEXO NS-1 system configuration software.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6527800" y="1126016"/>
            <a:ext cx="3091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 </a:t>
            </a:r>
            <a:r>
              <a:rPr lang="fr-FR" sz="48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Skeleton</a:t>
            </a:r>
            <a:endParaRPr lang="fr-FR" sz="4000" baseline="300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0E2E7-6868-A34D-A75B-B74C976069B7}"/>
              </a:ext>
            </a:extLst>
          </p:cNvPr>
          <p:cNvSpPr/>
          <p:nvPr/>
        </p:nvSpPr>
        <p:spPr>
          <a:xfrm>
            <a:off x="6527800" y="3036672"/>
            <a:ext cx="45053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ingenious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rigging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you’ve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500" dirty="0" err="1"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12D392-B395-E243-B704-368331F38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4" b="7584"/>
          <a:stretch/>
        </p:blipFill>
        <p:spPr>
          <a:xfrm>
            <a:off x="833133" y="938893"/>
            <a:ext cx="3326107" cy="59191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D60F84-AD13-2F43-82A6-26CEE3E6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890" y="4787446"/>
            <a:ext cx="17907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18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tationnaire&#10;&#10;Description générée automatiquement">
            <a:extLst>
              <a:ext uri="{FF2B5EF4-FFF2-40B4-BE49-F238E27FC236}">
                <a16:creationId xmlns:a16="http://schemas.microsoft.com/office/drawing/2014/main" id="{3D543896-8061-6141-82F8-A1EBF0ED7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7" t="5961" r="29419" b="13435"/>
          <a:stretch/>
        </p:blipFill>
        <p:spPr>
          <a:xfrm rot="16200000">
            <a:off x="6398020" y="240284"/>
            <a:ext cx="5096120" cy="64918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B9E45B-9615-8C44-901D-D0960741C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04" t="14372" r="15600" b="16104"/>
          <a:stretch/>
        </p:blipFill>
        <p:spPr>
          <a:xfrm>
            <a:off x="0" y="3492083"/>
            <a:ext cx="4757403" cy="33046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012160-B478-F149-90DC-5A0151F7144B}"/>
              </a:ext>
            </a:extLst>
          </p:cNvPr>
          <p:cNvSpPr/>
          <p:nvPr/>
        </p:nvSpPr>
        <p:spPr>
          <a:xfrm>
            <a:off x="435428" y="2266379"/>
            <a:ext cx="48583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Installation versions are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RAL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ensuring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impact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venue.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5264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Solutions</a:t>
            </a:r>
          </a:p>
        </p:txBody>
      </p:sp>
    </p:spTree>
    <p:extLst>
      <p:ext uri="{BB962C8B-B14F-4D97-AF65-F5344CB8AC3E}">
        <p14:creationId xmlns:p14="http://schemas.microsoft.com/office/powerpoint/2010/main" val="26148068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oniteur, violet, assis, écran&#10;&#10;Description générée automatiquement">
            <a:extLst>
              <a:ext uri="{FF2B5EF4-FFF2-40B4-BE49-F238E27FC236}">
                <a16:creationId xmlns:a16="http://schemas.microsoft.com/office/drawing/2014/main" id="{C6CD01C6-24EA-FB49-A9FA-25AF42C7D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551"/>
            <a:ext cx="12192000" cy="593244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61B74F9-D2EC-5C40-9CDD-E95559E3E8BA}"/>
              </a:ext>
            </a:extLst>
          </p:cNvPr>
          <p:cNvSpPr txBox="1"/>
          <p:nvPr/>
        </p:nvSpPr>
        <p:spPr>
          <a:xfrm>
            <a:off x="7397141" y="3013941"/>
            <a:ext cx="47948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fr-FR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Bass Modules</a:t>
            </a:r>
          </a:p>
        </p:txBody>
      </p:sp>
    </p:spTree>
    <p:extLst>
      <p:ext uri="{BB962C8B-B14F-4D97-AF65-F5344CB8AC3E}">
        <p14:creationId xmlns:p14="http://schemas.microsoft.com/office/powerpoint/2010/main" val="424239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261B74F9-D2EC-5C40-9CDD-E95559E3E8BA}"/>
              </a:ext>
            </a:extLst>
          </p:cNvPr>
          <p:cNvSpPr txBox="1"/>
          <p:nvPr/>
        </p:nvSpPr>
        <p:spPr>
          <a:xfrm>
            <a:off x="8292899" y="2952899"/>
            <a:ext cx="4794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130dB SPL</a:t>
            </a:r>
            <a:endParaRPr lang="fr-FR" sz="22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5AF5E5-92C4-8845-BDB4-E75725FE997F}"/>
              </a:ext>
            </a:extLst>
          </p:cNvPr>
          <p:cNvSpPr txBox="1"/>
          <p:nvPr/>
        </p:nvSpPr>
        <p:spPr>
          <a:xfrm>
            <a:off x="8292899" y="3825551"/>
            <a:ext cx="4794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12-inch Driver</a:t>
            </a:r>
            <a:endParaRPr lang="fr-FR" sz="22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 descr="Une image contenant moniteur, assis, sombre, ordinateur&#10;&#10;Description générée automatiquement">
            <a:extLst>
              <a:ext uri="{FF2B5EF4-FFF2-40B4-BE49-F238E27FC236}">
                <a16:creationId xmlns:a16="http://schemas.microsoft.com/office/drawing/2014/main" id="{18F0F259-0EAE-E44B-9552-4F053DCED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" y="513621"/>
            <a:ext cx="8067431" cy="80674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AF55F7-C824-E241-8754-3379EF63D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57" y="2738259"/>
            <a:ext cx="922564" cy="8601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8934D7-13A3-7E4F-9821-7F9D854B4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555" y="3670999"/>
            <a:ext cx="868170" cy="84683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4C8D7FC-5D79-9D4F-8E92-C55A994EBAFA}"/>
              </a:ext>
            </a:extLst>
          </p:cNvPr>
          <p:cNvSpPr txBox="1"/>
          <p:nvPr/>
        </p:nvSpPr>
        <p:spPr>
          <a:xfrm>
            <a:off x="8292899" y="4690767"/>
            <a:ext cx="4794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55 HZ</a:t>
            </a:r>
            <a:endParaRPr lang="fr-FR" sz="22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683D08-D410-2B40-BBFB-2797E930C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175" y="4547337"/>
            <a:ext cx="846550" cy="860168"/>
          </a:xfrm>
          <a:prstGeom prst="rect">
            <a:avLst/>
          </a:prstGeom>
        </p:spPr>
      </p:pic>
      <p:pic>
        <p:nvPicPr>
          <p:cNvPr id="6" name="Image 5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53070170-4E35-6546-90AE-E3722354D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33" y="1255783"/>
            <a:ext cx="2629387" cy="891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D14780-B1E1-7C46-A5B3-BD7E8DBE84FA}"/>
              </a:ext>
            </a:extLst>
          </p:cNvPr>
          <p:cNvSpPr/>
          <p:nvPr/>
        </p:nvSpPr>
        <p:spPr>
          <a:xfrm>
            <a:off x="4520540" y="1330315"/>
            <a:ext cx="614350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-reflex design, the NEXO MSUB12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long excursion 12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Neodymium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driver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precisely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tuned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match the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GEO M6.</a:t>
            </a:r>
          </a:p>
        </p:txBody>
      </p:sp>
    </p:spTree>
    <p:extLst>
      <p:ext uri="{BB962C8B-B14F-4D97-AF65-F5344CB8AC3E}">
        <p14:creationId xmlns:p14="http://schemas.microsoft.com/office/powerpoint/2010/main" val="42937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équipement électronique, assis, sombre, lumière&#10;&#10;Description générée automatiquement">
            <a:extLst>
              <a:ext uri="{FF2B5EF4-FFF2-40B4-BE49-F238E27FC236}">
                <a16:creationId xmlns:a16="http://schemas.microsoft.com/office/drawing/2014/main" id="{363B7DDC-1DB5-8342-8FFA-2E7728D0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680"/>
            <a:ext cx="7369544" cy="73695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AF55F7-C824-E241-8754-3379EF63D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26" y="3682986"/>
            <a:ext cx="922564" cy="8601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8934D7-13A3-7E4F-9821-7F9D854B4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023" y="4640218"/>
            <a:ext cx="868170" cy="8468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683D08-D410-2B40-BBFB-2797E930C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840" y="5572977"/>
            <a:ext cx="846550" cy="860168"/>
          </a:xfrm>
          <a:prstGeom prst="rect">
            <a:avLst/>
          </a:prstGeom>
        </p:spPr>
      </p:pic>
      <p:pic>
        <p:nvPicPr>
          <p:cNvPr id="8" name="Image 7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708B50CC-C7D4-D440-A5E3-3C0FAA9CE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22" y="1319650"/>
            <a:ext cx="2620794" cy="891070"/>
          </a:xfrm>
          <a:prstGeom prst="rect">
            <a:avLst/>
          </a:prstGeom>
        </p:spPr>
      </p:pic>
      <p:graphicFrame>
        <p:nvGraphicFramePr>
          <p:cNvPr id="14" name="Tableau 9">
            <a:extLst>
              <a:ext uri="{FF2B5EF4-FFF2-40B4-BE49-F238E27FC236}">
                <a16:creationId xmlns:a16="http://schemas.microsoft.com/office/drawing/2014/main" id="{D3331F95-0E8D-0D4D-ACC9-F7B3E6DF2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696057"/>
              </p:ext>
            </p:extLst>
          </p:nvPr>
        </p:nvGraphicFramePr>
        <p:xfrm>
          <a:off x="8153156" y="3113245"/>
          <a:ext cx="3734900" cy="342403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348539">
                  <a:extLst>
                    <a:ext uri="{9D8B030D-6E8A-4147-A177-3AD203B41FA5}">
                      <a16:colId xmlns:a16="http://schemas.microsoft.com/office/drawing/2014/main" val="726658760"/>
                    </a:ext>
                  </a:extLst>
                </a:gridCol>
                <a:gridCol w="2386361">
                  <a:extLst>
                    <a:ext uri="{9D8B030D-6E8A-4147-A177-3AD203B41FA5}">
                      <a16:colId xmlns:a16="http://schemas.microsoft.com/office/drawing/2014/main" val="147084799"/>
                    </a:ext>
                  </a:extLst>
                </a:gridCol>
              </a:tblGrid>
              <a:tr h="599920">
                <a:tc>
                  <a:txBody>
                    <a:bodyPr/>
                    <a:lstStyle/>
                    <a:p>
                      <a:pPr algn="ctr"/>
                      <a:r>
                        <a:rPr lang="fr-FR" sz="1400" b="0" i="1" dirty="0">
                          <a:solidFill>
                            <a:schemeClr val="tx1"/>
                          </a:solidFill>
                        </a:rPr>
                        <a:t>MSUB12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MSUB15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24071"/>
                  </a:ext>
                </a:extLst>
              </a:tr>
              <a:tr h="59992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130dB SPL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136dB SPL</a:t>
                      </a:r>
                      <a:endParaRPr lang="fr-FR" sz="1800" dirty="0">
                        <a:solidFill>
                          <a:srgbClr val="3A57A7"/>
                        </a:solidFill>
                      </a:endParaRPr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053157"/>
                  </a:ext>
                </a:extLst>
              </a:tr>
              <a:tr h="765623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12-inch Driver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15-inch Driver</a:t>
                      </a:r>
                    </a:p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630837"/>
                  </a:ext>
                </a:extLst>
              </a:tr>
              <a:tr h="99531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55 HZ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40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22154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93A3F2E-C6B5-D24A-9DF8-413FEA2E2B6E}"/>
              </a:ext>
            </a:extLst>
          </p:cNvPr>
          <p:cNvSpPr/>
          <p:nvPr/>
        </p:nvSpPr>
        <p:spPr>
          <a:xfrm>
            <a:off x="4855216" y="1264219"/>
            <a:ext cx="6595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on a tradition of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design, the NEXO MSUB15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new long excursion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Neodymium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driver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new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quadratic-shaped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 expansion,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port compression to a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4994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ortable, moniteur, assis, table&#10;&#10;Description générée automatiquement">
            <a:extLst>
              <a:ext uri="{FF2B5EF4-FFF2-40B4-BE49-F238E27FC236}">
                <a16:creationId xmlns:a16="http://schemas.microsoft.com/office/drawing/2014/main" id="{6E2548EE-9295-BF4F-BC10-0F92ABC9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701"/>
            <a:ext cx="12197436" cy="592129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61B74F9-D2EC-5C40-9CDD-E95559E3E8BA}"/>
              </a:ext>
            </a:extLst>
          </p:cNvPr>
          <p:cNvSpPr txBox="1"/>
          <p:nvPr/>
        </p:nvSpPr>
        <p:spPr>
          <a:xfrm>
            <a:off x="401444" y="3674530"/>
            <a:ext cx="47948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 Modules</a:t>
            </a:r>
          </a:p>
        </p:txBody>
      </p:sp>
    </p:spTree>
    <p:extLst>
      <p:ext uri="{BB962C8B-B14F-4D97-AF65-F5344CB8AC3E}">
        <p14:creationId xmlns:p14="http://schemas.microsoft.com/office/powerpoint/2010/main" val="193575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AAF55F7-C824-E241-8754-3379EF63D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751" y="3612723"/>
            <a:ext cx="922564" cy="8601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8934D7-13A3-7E4F-9821-7F9D854B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948" y="4569955"/>
            <a:ext cx="868170" cy="8468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683D08-D410-2B40-BBFB-2797E930C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765" y="5502714"/>
            <a:ext cx="846550" cy="860168"/>
          </a:xfrm>
          <a:prstGeom prst="rect">
            <a:avLst/>
          </a:prstGeom>
        </p:spPr>
      </p:pic>
      <p:graphicFrame>
        <p:nvGraphicFramePr>
          <p:cNvPr id="14" name="Tableau 9">
            <a:extLst>
              <a:ext uri="{FF2B5EF4-FFF2-40B4-BE49-F238E27FC236}">
                <a16:creationId xmlns:a16="http://schemas.microsoft.com/office/drawing/2014/main" id="{D3331F95-0E8D-0D4D-ACC9-F7B3E6DF2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557287"/>
              </p:ext>
            </p:extLst>
          </p:nvPr>
        </p:nvGraphicFramePr>
        <p:xfrm>
          <a:off x="7818532" y="3077618"/>
          <a:ext cx="4105151" cy="342403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95754">
                  <a:extLst>
                    <a:ext uri="{9D8B030D-6E8A-4147-A177-3AD203B41FA5}">
                      <a16:colId xmlns:a16="http://schemas.microsoft.com/office/drawing/2014/main" val="726658760"/>
                    </a:ext>
                  </a:extLst>
                </a:gridCol>
                <a:gridCol w="1237956">
                  <a:extLst>
                    <a:ext uri="{9D8B030D-6E8A-4147-A177-3AD203B41FA5}">
                      <a16:colId xmlns:a16="http://schemas.microsoft.com/office/drawing/2014/main" val="147084799"/>
                    </a:ext>
                  </a:extLst>
                </a:gridCol>
                <a:gridCol w="1671441">
                  <a:extLst>
                    <a:ext uri="{9D8B030D-6E8A-4147-A177-3AD203B41FA5}">
                      <a16:colId xmlns:a16="http://schemas.microsoft.com/office/drawing/2014/main" val="2835978844"/>
                    </a:ext>
                  </a:extLst>
                </a:gridCol>
              </a:tblGrid>
              <a:tr h="599920">
                <a:tc>
                  <a:txBody>
                    <a:bodyPr/>
                    <a:lstStyle/>
                    <a:p>
                      <a:pPr algn="ctr"/>
                      <a:r>
                        <a:rPr lang="fr-FR" sz="1400" b="0" i="1" dirty="0">
                          <a:solidFill>
                            <a:schemeClr val="tx1"/>
                          </a:solidFill>
                        </a:rPr>
                        <a:t>MSUB12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1" dirty="0">
                          <a:solidFill>
                            <a:schemeClr val="tx1"/>
                          </a:solidFill>
                        </a:rPr>
                        <a:t>MSUB15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i="0" dirty="0">
                          <a:solidFill>
                            <a:schemeClr val="tx1"/>
                          </a:solidFill>
                        </a:rPr>
                        <a:t>MSUB18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24071"/>
                  </a:ext>
                </a:extLst>
              </a:tr>
              <a:tr h="59992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130dB SPL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136dB SPL</a:t>
                      </a:r>
                    </a:p>
                    <a:p>
                      <a:pPr algn="l"/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l"/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i="0" dirty="0">
                          <a:solidFill>
                            <a:schemeClr val="tx1"/>
                          </a:solidFill>
                        </a:rPr>
                        <a:t>139dB SPL</a:t>
                      </a:r>
                    </a:p>
                    <a:p>
                      <a:pPr algn="ctr"/>
                      <a:endParaRPr lang="fr-FR" sz="1800" i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8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053157"/>
                  </a:ext>
                </a:extLst>
              </a:tr>
              <a:tr h="765623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12-inch Driver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15-inch Driver</a:t>
                      </a:r>
                    </a:p>
                    <a:p>
                      <a:pPr algn="l"/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l"/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i="0" dirty="0">
                          <a:solidFill>
                            <a:schemeClr val="tx1"/>
                          </a:solidFill>
                        </a:rPr>
                        <a:t>18-inch Driver</a:t>
                      </a:r>
                    </a:p>
                    <a:p>
                      <a:pPr algn="ctr"/>
                      <a:endParaRPr lang="fr-FR" sz="1800" i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8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630837"/>
                  </a:ext>
                </a:extLst>
              </a:tr>
              <a:tr h="99531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55 HZ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i="0" dirty="0">
                          <a:solidFill>
                            <a:schemeClr val="tx1"/>
                          </a:solidFill>
                        </a:rPr>
                        <a:t>32 HZ</a:t>
                      </a:r>
                    </a:p>
                    <a:p>
                      <a:pPr algn="ctr"/>
                      <a:endParaRPr lang="fr-FR" sz="18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221544"/>
                  </a:ext>
                </a:extLst>
              </a:tr>
            </a:tbl>
          </a:graphicData>
        </a:graphic>
      </p:graphicFrame>
      <p:pic>
        <p:nvPicPr>
          <p:cNvPr id="5" name="Image 4" descr="Une image contenant dessin, assiette&#10;&#10;Description générée automatiquement">
            <a:extLst>
              <a:ext uri="{FF2B5EF4-FFF2-40B4-BE49-F238E27FC236}">
                <a16:creationId xmlns:a16="http://schemas.microsoft.com/office/drawing/2014/main" id="{EFC93FF2-06F7-B24D-A205-695A156C2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22" y="1319650"/>
            <a:ext cx="2629387" cy="891070"/>
          </a:xfrm>
          <a:prstGeom prst="rect">
            <a:avLst/>
          </a:prstGeom>
        </p:spPr>
      </p:pic>
      <p:pic>
        <p:nvPicPr>
          <p:cNvPr id="9" name="Image 8" descr="Une image contenant moniteur, équipement électronique, assis, écran&#10;&#10;Description générée automatiquement">
            <a:extLst>
              <a:ext uri="{FF2B5EF4-FFF2-40B4-BE49-F238E27FC236}">
                <a16:creationId xmlns:a16="http://schemas.microsoft.com/office/drawing/2014/main" id="{2A25755B-3587-4945-9A5C-01DA2A678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00" y="1765185"/>
            <a:ext cx="6328715" cy="63287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882C14-3341-754D-BA1E-081D67B8CF64}"/>
              </a:ext>
            </a:extLst>
          </p:cNvPr>
          <p:cNvSpPr/>
          <p:nvPr/>
        </p:nvSpPr>
        <p:spPr>
          <a:xfrm>
            <a:off x="4226466" y="1309684"/>
            <a:ext cx="6686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new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design, the NEXO MSUB18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new long excursion 18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Neodymium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driver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new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quadratic-shaped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 expansion,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port compression to a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802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équipement électronique, moniteur, assis, petit&#10;&#10;Description générée automatiquement">
            <a:extLst>
              <a:ext uri="{FF2B5EF4-FFF2-40B4-BE49-F238E27FC236}">
                <a16:creationId xmlns:a16="http://schemas.microsoft.com/office/drawing/2014/main" id="{73B161B5-009B-7941-85FA-7AB2EC50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00" y="1743769"/>
            <a:ext cx="7797800" cy="4381500"/>
          </a:xfrm>
          <a:prstGeom prst="rect">
            <a:avLst/>
          </a:prstGeom>
        </p:spPr>
      </p:pic>
      <p:pic>
        <p:nvPicPr>
          <p:cNvPr id="8" name="Image 7" descr="Une image contenant intérieur, assis, table, moniteur&#10;&#10;Description générée automatiquement">
            <a:extLst>
              <a:ext uri="{FF2B5EF4-FFF2-40B4-BE49-F238E27FC236}">
                <a16:creationId xmlns:a16="http://schemas.microsoft.com/office/drawing/2014/main" id="{F40E811F-A23E-994C-AA7A-973A6378D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685" y="1743769"/>
            <a:ext cx="7697775" cy="4325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7972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Touring and Installation Versions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BB619-CC5E-BA48-8645-BC92A83E1CCB}"/>
              </a:ext>
            </a:extLst>
          </p:cNvPr>
          <p:cNvSpPr/>
          <p:nvPr/>
        </p:nvSpPr>
        <p:spPr>
          <a:xfrm>
            <a:off x="7088516" y="5434721"/>
            <a:ext cx="26384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MSUB18 Touring version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F36A62-D42B-3540-AAFC-67BC446EC46B}"/>
              </a:ext>
            </a:extLst>
          </p:cNvPr>
          <p:cNvSpPr/>
          <p:nvPr/>
        </p:nvSpPr>
        <p:spPr>
          <a:xfrm>
            <a:off x="1467806" y="5429886"/>
            <a:ext cx="26384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MSUB18 Installation version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70B142-FC64-8040-B335-46FFC712C137}"/>
              </a:ext>
            </a:extLst>
          </p:cNvPr>
          <p:cNvSpPr/>
          <p:nvPr/>
        </p:nvSpPr>
        <p:spPr>
          <a:xfrm>
            <a:off x="1008927" y="5908851"/>
            <a:ext cx="10174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The Installation version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keeps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design but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 front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grill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covered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by an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cloth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rigging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system uses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nuts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made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gland and captive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cables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back or front.</a:t>
            </a:r>
          </a:p>
        </p:txBody>
      </p:sp>
    </p:spTree>
    <p:extLst>
      <p:ext uri="{BB962C8B-B14F-4D97-AF65-F5344CB8AC3E}">
        <p14:creationId xmlns:p14="http://schemas.microsoft.com/office/powerpoint/2010/main" val="394322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7972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 and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Cardioid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70B142-FC64-8040-B335-46FFC712C137}"/>
              </a:ext>
            </a:extLst>
          </p:cNvPr>
          <p:cNvSpPr/>
          <p:nvPr/>
        </p:nvSpPr>
        <p:spPr>
          <a:xfrm>
            <a:off x="707986" y="2620501"/>
            <a:ext cx="58548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 Omni mode, the MSUB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bass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modules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accommodate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cardioid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either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stacked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flown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configurations. The front and back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rigging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are compatible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subs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‘front to back’.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cables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audience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NEXO’s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acclaimed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simulation software NS-1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takes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care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precise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simulation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configurations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audience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rejection at the back.</a:t>
            </a:r>
          </a:p>
        </p:txBody>
      </p:sp>
      <p:pic>
        <p:nvPicPr>
          <p:cNvPr id="5" name="Image 4" descr="Une image contenant bâtiment, ordinateur, armoire, rue&#10;&#10;Description générée automatiquement">
            <a:extLst>
              <a:ext uri="{FF2B5EF4-FFF2-40B4-BE49-F238E27FC236}">
                <a16:creationId xmlns:a16="http://schemas.microsoft.com/office/drawing/2014/main" id="{02EE4267-DE98-B547-88D0-61CBA44FC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93" b="1094"/>
          <a:stretch/>
        </p:blipFill>
        <p:spPr>
          <a:xfrm>
            <a:off x="8119986" y="937549"/>
            <a:ext cx="2635779" cy="592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4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301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endParaRPr lang="fr-FR" sz="40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28B8DB55-3E8F-C944-B420-E23312F66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3" t="1335" r="15927" b="30705"/>
          <a:stretch/>
        </p:blipFill>
        <p:spPr>
          <a:xfrm>
            <a:off x="8342030" y="1009933"/>
            <a:ext cx="3849970" cy="58480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94872A-10C6-A848-866C-43926D96D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/>
          <a:stretch/>
        </p:blipFill>
        <p:spPr>
          <a:xfrm>
            <a:off x="435427" y="5017106"/>
            <a:ext cx="2418863" cy="1630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23D4B7-1FDF-1A45-9D81-F7DD1D07C8A2}"/>
              </a:ext>
            </a:extLst>
          </p:cNvPr>
          <p:cNvSpPr/>
          <p:nvPr/>
        </p:nvSpPr>
        <p:spPr>
          <a:xfrm>
            <a:off x="7663357" y="1133009"/>
            <a:ext cx="26036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Touring bumper</a:t>
            </a:r>
          </a:p>
          <a:p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mixed main modules and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flown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arrays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groundstacks</a:t>
            </a:r>
            <a:endParaRPr lang="fr-FR" sz="13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B2BD60-7967-BC46-ABCD-389C37560987}"/>
              </a:ext>
            </a:extLst>
          </p:cNvPr>
          <p:cNvSpPr/>
          <p:nvPr/>
        </p:nvSpPr>
        <p:spPr>
          <a:xfrm>
            <a:off x="26122" y="3858069"/>
            <a:ext cx="26036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fr-FR" sz="13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fr-FR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bumper</a:t>
            </a:r>
          </a:p>
          <a:p>
            <a:pPr algn="ctr"/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flown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arrays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stacks</a:t>
            </a:r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Image 14" descr="Une image contenant signe, jouet, sombre&#10;&#10;Description générée automatiquement">
            <a:extLst>
              <a:ext uri="{FF2B5EF4-FFF2-40B4-BE49-F238E27FC236}">
                <a16:creationId xmlns:a16="http://schemas.microsoft.com/office/drawing/2014/main" id="{78ED5B0A-465D-134E-81F8-E560D0E3C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116" y="4750621"/>
            <a:ext cx="3219602" cy="2163170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802408-305A-6C40-803D-0DD6EB32E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718" y="5052387"/>
            <a:ext cx="2339457" cy="15596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68971AA-E98B-FC49-9B6D-62092B01980A}"/>
              </a:ext>
            </a:extLst>
          </p:cNvPr>
          <p:cNvSpPr/>
          <p:nvPr/>
        </p:nvSpPr>
        <p:spPr>
          <a:xfrm>
            <a:off x="3241517" y="4410369"/>
            <a:ext cx="260365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fr-FR" sz="13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stacking</a:t>
            </a:r>
            <a:r>
              <a:rPr lang="fr-FR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extention</a:t>
            </a:r>
            <a:endParaRPr lang="fr-FR" sz="13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CE7225-9B9E-AB4C-B5BF-C917AB4A78E3}"/>
              </a:ext>
            </a:extLst>
          </p:cNvPr>
          <p:cNvSpPr/>
          <p:nvPr/>
        </p:nvSpPr>
        <p:spPr>
          <a:xfrm>
            <a:off x="5963545" y="4358452"/>
            <a:ext cx="26036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</a:t>
            </a:r>
            <a:r>
              <a:rPr lang="fr-FR" sz="13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</a:t>
            </a:r>
            <a:endParaRPr lang="fr-FR" sz="13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installation applications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D6D674-CC30-5A40-A256-BEB06CC09290}"/>
              </a:ext>
            </a:extLst>
          </p:cNvPr>
          <p:cNvSpPr/>
          <p:nvPr/>
        </p:nvSpPr>
        <p:spPr>
          <a:xfrm>
            <a:off x="452183" y="1889625"/>
            <a:ext cx="6699243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range of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r-FR" sz="19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19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19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GEO M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variety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and mobile applications.</a:t>
            </a:r>
          </a:p>
          <a:p>
            <a:endParaRPr lang="fr-F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are few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of the GEO M range.</a:t>
            </a:r>
          </a:p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and in the GEO M brochure.</a:t>
            </a:r>
          </a:p>
        </p:txBody>
      </p:sp>
    </p:spTree>
    <p:extLst>
      <p:ext uri="{BB962C8B-B14F-4D97-AF65-F5344CB8AC3E}">
        <p14:creationId xmlns:p14="http://schemas.microsoft.com/office/powerpoint/2010/main" val="2040518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BED8602-0D68-B547-809D-DEB6347ED8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12336"/>
          <a:stretch/>
        </p:blipFill>
        <p:spPr>
          <a:xfrm>
            <a:off x="2942609" y="1748448"/>
            <a:ext cx="6306781" cy="51095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301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endParaRPr lang="fr-FR" sz="40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D6D674-CC30-5A40-A256-BEB06CC09290}"/>
              </a:ext>
            </a:extLst>
          </p:cNvPr>
          <p:cNvSpPr/>
          <p:nvPr/>
        </p:nvSpPr>
        <p:spPr>
          <a:xfrm>
            <a:off x="4295398" y="1163786"/>
            <a:ext cx="360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to roll.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4F9403-456A-D34F-A074-3238295568F4}"/>
              </a:ext>
            </a:extLst>
          </p:cNvPr>
          <p:cNvSpPr/>
          <p:nvPr/>
        </p:nvSpPr>
        <p:spPr>
          <a:xfrm>
            <a:off x="298951" y="5550805"/>
            <a:ext cx="39964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Wheeled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flightcases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accomodate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GEO M main modules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subs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07414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1697109" y="1087304"/>
            <a:ext cx="8797782" cy="132343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Mix. Match. </a:t>
            </a:r>
          </a:p>
          <a:p>
            <a:pPr algn="ctr"/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318069-7778-F440-B1EC-3288E10E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71" b="807"/>
          <a:stretch/>
        </p:blipFill>
        <p:spPr>
          <a:xfrm>
            <a:off x="8867134" y="1044072"/>
            <a:ext cx="3255513" cy="58351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9A0107-C580-D240-9542-E50AFC739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56" y="1033445"/>
            <a:ext cx="1234077" cy="58245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AACE40A-F220-2544-B8F1-50921F288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53" y="2934268"/>
            <a:ext cx="2043272" cy="3923732"/>
          </a:xfrm>
          <a:prstGeom prst="rect">
            <a:avLst/>
          </a:prstGeom>
        </p:spPr>
      </p:pic>
      <p:pic>
        <p:nvPicPr>
          <p:cNvPr id="12" name="Image 11" descr="Une image contenant texte, ordinateur&#10;&#10;Description générée automatiquement">
            <a:extLst>
              <a:ext uri="{FF2B5EF4-FFF2-40B4-BE49-F238E27FC236}">
                <a16:creationId xmlns:a16="http://schemas.microsoft.com/office/drawing/2014/main" id="{E8F3C473-4A88-AC4E-AE4C-349A65A0A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700" y="2934268"/>
            <a:ext cx="1580307" cy="38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6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33BDE1-50F0-E14F-B76F-CA72B139F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30" y="933254"/>
            <a:ext cx="11638570" cy="5924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982920" y="1280049"/>
            <a:ext cx="6659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Concerts and Festivals</a:t>
            </a:r>
          </a:p>
        </p:txBody>
      </p:sp>
    </p:spTree>
    <p:extLst>
      <p:ext uri="{BB962C8B-B14F-4D97-AF65-F5344CB8AC3E}">
        <p14:creationId xmlns:p14="http://schemas.microsoft.com/office/powerpoint/2010/main" val="1941748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2DCFD718-A18B-0D47-95BD-0A5504BB9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4948"/>
            <a:ext cx="11582400" cy="59230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982921" y="1280049"/>
            <a:ext cx="5750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Theatres</a:t>
            </a:r>
            <a:endParaRPr lang="fr-FR" sz="48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82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D5C16CD-DD34-5642-BAC2-6112950C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2" y="941506"/>
            <a:ext cx="11591498" cy="59164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982921" y="1280049"/>
            <a:ext cx="7069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</a:t>
            </a:r>
            <a:r>
              <a:rPr lang="fr-FR" sz="48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</a:t>
            </a:r>
          </a:p>
        </p:txBody>
      </p:sp>
    </p:spTree>
    <p:extLst>
      <p:ext uri="{BB962C8B-B14F-4D97-AF65-F5344CB8AC3E}">
        <p14:creationId xmlns:p14="http://schemas.microsoft.com/office/powerpoint/2010/main" val="33910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n bois&#10;&#10;Description générée automatiquement">
            <a:extLst>
              <a:ext uri="{FF2B5EF4-FFF2-40B4-BE49-F238E27FC236}">
                <a16:creationId xmlns:a16="http://schemas.microsoft.com/office/drawing/2014/main" id="{9F08B5C7-FA1E-1844-8484-81704198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0" y="941506"/>
            <a:ext cx="11591499" cy="59164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982921" y="1280049"/>
            <a:ext cx="5750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Houses</a:t>
            </a:r>
            <a:r>
              <a:rPr lang="fr-FR" sz="48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48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Worship</a:t>
            </a:r>
            <a:endParaRPr lang="fr-FR" sz="48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47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F82C65-DB4F-E844-B7C5-97B1BA0A4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1105" y="-1792096"/>
            <a:ext cx="11112327" cy="111123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AF55F7-C824-E241-8754-3379EF63D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171" y="2540000"/>
            <a:ext cx="922564" cy="8601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AFA66F-6A48-AB45-AAB5-E9136E79F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587" y="4392151"/>
            <a:ext cx="853952" cy="8094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8934D7-13A3-7E4F-9821-7F9D854B4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369" y="3472740"/>
            <a:ext cx="868170" cy="8468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1B699E-133F-7B4B-8593-9CACF9447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71477" y="5296426"/>
            <a:ext cx="853952" cy="80945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08EF0F-81B1-A044-8BCC-EA011B58F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91" y="1256527"/>
            <a:ext cx="1636429" cy="128347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61B74F9-D2EC-5C40-9CDD-E95559E3E8BA}"/>
              </a:ext>
            </a:extLst>
          </p:cNvPr>
          <p:cNvSpPr txBox="1"/>
          <p:nvPr/>
        </p:nvSpPr>
        <p:spPr>
          <a:xfrm>
            <a:off x="8138713" y="2754640"/>
            <a:ext cx="4794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127dB SPL</a:t>
            </a:r>
            <a:endParaRPr lang="fr-FR" sz="22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5AF5E5-92C4-8845-BDB4-E75725FE997F}"/>
              </a:ext>
            </a:extLst>
          </p:cNvPr>
          <p:cNvSpPr txBox="1"/>
          <p:nvPr/>
        </p:nvSpPr>
        <p:spPr>
          <a:xfrm>
            <a:off x="8138713" y="3627292"/>
            <a:ext cx="4794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6-inch Bass/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Driver</a:t>
            </a:r>
            <a:endParaRPr lang="fr-FR" sz="22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4C8D7FC-5D79-9D4F-8E92-C55A994EBAFA}"/>
              </a:ext>
            </a:extLst>
          </p:cNvPr>
          <p:cNvSpPr txBox="1"/>
          <p:nvPr/>
        </p:nvSpPr>
        <p:spPr>
          <a:xfrm>
            <a:off x="8138713" y="4392151"/>
            <a:ext cx="4794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20° Vertical Dispersion</a:t>
            </a:r>
          </a:p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Versions </a:t>
            </a:r>
            <a:endParaRPr lang="fr-FR" sz="22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20C9833-1E41-8741-A063-450FA8779018}"/>
              </a:ext>
            </a:extLst>
          </p:cNvPr>
          <p:cNvSpPr txBox="1"/>
          <p:nvPr/>
        </p:nvSpPr>
        <p:spPr>
          <a:xfrm>
            <a:off x="8138713" y="5316431"/>
            <a:ext cx="4794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Variable 80°/120° Horizontal</a:t>
            </a:r>
          </a:p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Dispersion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896080-97E9-7C4A-96AF-CEE1EF770017}"/>
              </a:ext>
            </a:extLst>
          </p:cNvPr>
          <p:cNvSpPr/>
          <p:nvPr/>
        </p:nvSpPr>
        <p:spPr>
          <a:xfrm>
            <a:off x="2970793" y="1215610"/>
            <a:ext cx="86313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GEO M6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subtle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compact design, an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elegant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rigging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and custom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options.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Comprising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identically-sized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cabinets – the GEO M620 main and GEO M6B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extension – and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range of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mounting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GEO M6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installation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dependable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TÜV-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important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legendary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NEXO performance.</a:t>
            </a:r>
          </a:p>
        </p:txBody>
      </p:sp>
    </p:spTree>
    <p:extLst>
      <p:ext uri="{BB962C8B-B14F-4D97-AF65-F5344CB8AC3E}">
        <p14:creationId xmlns:p14="http://schemas.microsoft.com/office/powerpoint/2010/main" val="90024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073AE01B-8B1D-9543-87F1-090A28626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4" y="934541"/>
            <a:ext cx="11605145" cy="59234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982921" y="1280049"/>
            <a:ext cx="7069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fr-FR" sz="48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</a:t>
            </a:r>
            <a:endParaRPr lang="fr-FR" sz="48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25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879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 &amp; Play power and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endParaRPr lang="fr-FR" sz="40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texte, noir, capture d’écran&#10;&#10;Description générée automatiquement">
            <a:extLst>
              <a:ext uri="{FF2B5EF4-FFF2-40B4-BE49-F238E27FC236}">
                <a16:creationId xmlns:a16="http://schemas.microsoft.com/office/drawing/2014/main" id="{8601D432-68D9-3D48-A8FD-80CAD1B5A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06" b="3212"/>
          <a:stretch/>
        </p:blipFill>
        <p:spPr>
          <a:xfrm>
            <a:off x="6011652" y="2128671"/>
            <a:ext cx="6180348" cy="47293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C9516D-7070-904F-A99D-109358CD9505}"/>
              </a:ext>
            </a:extLst>
          </p:cNvPr>
          <p:cNvSpPr/>
          <p:nvPr/>
        </p:nvSpPr>
        <p:spPr>
          <a:xfrm>
            <a:off x="140653" y="2202342"/>
            <a:ext cx="557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phase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presets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cabinet, NEXO </a:t>
            </a:r>
            <a:r>
              <a:rPr lang="fr-FR" sz="2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NXAMP</a:t>
            </a:r>
            <a:r>
              <a:rPr lang="fr-FR" sz="12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MK2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 smart, compact and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-effective amplification solution for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GEO M system.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046AFA-3A1D-744E-B2FC-50E332AF7425}"/>
              </a:ext>
            </a:extLst>
          </p:cNvPr>
          <p:cNvSpPr/>
          <p:nvPr/>
        </p:nvSpPr>
        <p:spPr>
          <a:xfrm>
            <a:off x="915201" y="3874632"/>
            <a:ext cx="4027129" cy="646331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 single NXAMP4X1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MK2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up to 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16 x GEO M6 Cabinets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45C80-B914-C14B-AC26-74940A0ED6BA}"/>
              </a:ext>
            </a:extLst>
          </p:cNvPr>
          <p:cNvSpPr/>
          <p:nvPr/>
        </p:nvSpPr>
        <p:spPr>
          <a:xfrm>
            <a:off x="915201" y="4855941"/>
            <a:ext cx="4027128" cy="646331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 single NXAMP4X2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MK2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up to 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16 x GEO M10 Cabinets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EF6019-A6F0-1747-B384-7F58A73A8E96}"/>
              </a:ext>
            </a:extLst>
          </p:cNvPr>
          <p:cNvSpPr/>
          <p:nvPr/>
        </p:nvSpPr>
        <p:spPr>
          <a:xfrm>
            <a:off x="915201" y="5851123"/>
            <a:ext cx="4027129" cy="646331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 single NXAMP4X4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MK2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up to 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16 x GEO M12 Cabinets</a:t>
            </a:r>
          </a:p>
        </p:txBody>
      </p:sp>
    </p:spTree>
    <p:extLst>
      <p:ext uri="{BB962C8B-B14F-4D97-AF65-F5344CB8AC3E}">
        <p14:creationId xmlns:p14="http://schemas.microsoft.com/office/powerpoint/2010/main" val="283708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 animBg="1"/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571428-376D-724C-A54F-7BB1230453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1"/>
          <a:stretch/>
        </p:blipFill>
        <p:spPr>
          <a:xfrm>
            <a:off x="2567723" y="1840895"/>
            <a:ext cx="9624277" cy="50171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301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BDC7554-05A7-2C45-816A-F42E380029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99" y="1227985"/>
            <a:ext cx="1800200" cy="507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7B80D3-79B7-684C-8D26-689989B35F85}"/>
              </a:ext>
            </a:extLst>
          </p:cNvPr>
          <p:cNvSpPr/>
          <p:nvPr/>
        </p:nvSpPr>
        <p:spPr>
          <a:xfrm>
            <a:off x="435428" y="2010172"/>
            <a:ext cx="6746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of charge, NS-1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intuitive system configuration and simulation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NEXO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configure and optimise the performance of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NEXO system by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venue to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SPL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nexo-sa.com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NS-1.</a:t>
            </a:r>
          </a:p>
        </p:txBody>
      </p:sp>
    </p:spTree>
    <p:extLst>
      <p:ext uri="{BB962C8B-B14F-4D97-AF65-F5344CB8AC3E}">
        <p14:creationId xmlns:p14="http://schemas.microsoft.com/office/powerpoint/2010/main" val="212951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301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7B80D3-79B7-684C-8D26-689989B35F85}"/>
              </a:ext>
            </a:extLst>
          </p:cNvPr>
          <p:cNvSpPr/>
          <p:nvPr/>
        </p:nvSpPr>
        <p:spPr>
          <a:xfrm>
            <a:off x="435428" y="2010172"/>
            <a:ext cx="510556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 </a:t>
            </a:r>
            <a:r>
              <a:rPr lang="fr-FR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NeMo</a:t>
            </a: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management software. </a:t>
            </a:r>
          </a:p>
          <a:p>
            <a:endParaRPr lang="fr-F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control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Apple iPad, iPhone, iPod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Wi-Fi network and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Mac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wired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Wi-Fi network one or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NEXO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(NXAMP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Powered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TD-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DTD Digital TD-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endParaRPr lang="fr-F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positioning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monitoring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etc.), and setting new values (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preset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volume,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EQ, etc.)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made possible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an attractive and intuitive user interface. NEXO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NeMo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logging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alerting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App Store.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3F79F73-5F30-CD42-BB2F-9FD76EC7D1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684" y="1257493"/>
            <a:ext cx="2276595" cy="458918"/>
          </a:xfrm>
          <a:prstGeom prst="rect">
            <a:avLst/>
          </a:prstGeom>
        </p:spPr>
      </p:pic>
      <p:pic>
        <p:nvPicPr>
          <p:cNvPr id="8" name="Image 7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7B950C17-148E-9E46-BC7C-3DFE2E9E9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00" y="2345853"/>
            <a:ext cx="8166710" cy="502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47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9053D-2AA5-A449-9DEA-A214E13C0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0" r="1094" b="125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assis, sombre, ordinateur&#10;&#10;Description générée automatiquement">
            <a:extLst>
              <a:ext uri="{FF2B5EF4-FFF2-40B4-BE49-F238E27FC236}">
                <a16:creationId xmlns:a16="http://schemas.microsoft.com/office/drawing/2014/main" id="{B7C025FA-E6D2-CB41-A4FE-2953EA33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75" y="175726"/>
            <a:ext cx="8462146" cy="84621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AF55F7-C824-E241-8754-3379EF63D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096" y="2245889"/>
            <a:ext cx="922564" cy="8601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AFA66F-6A48-AB45-AAB5-E9136E79F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512" y="4098040"/>
            <a:ext cx="853952" cy="8094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8934D7-13A3-7E4F-9821-7F9D854B4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294" y="3178629"/>
            <a:ext cx="868170" cy="8468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1B699E-133F-7B4B-8593-9CACF9447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67402" y="5002315"/>
            <a:ext cx="853952" cy="8094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EDFD28-2E45-5443-8E4C-2208711BA7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3" t="11516" r="9401" b="13408"/>
          <a:stretch/>
        </p:blipFill>
        <p:spPr>
          <a:xfrm>
            <a:off x="176175" y="1093720"/>
            <a:ext cx="1779504" cy="1582253"/>
          </a:xfrm>
          <a:prstGeom prst="rect">
            <a:avLst/>
          </a:prstGeom>
        </p:spPr>
      </p:pic>
      <p:graphicFrame>
        <p:nvGraphicFramePr>
          <p:cNvPr id="8" name="Tableau 9">
            <a:extLst>
              <a:ext uri="{FF2B5EF4-FFF2-40B4-BE49-F238E27FC236}">
                <a16:creationId xmlns:a16="http://schemas.microsoft.com/office/drawing/2014/main" id="{52CEA687-BA7C-0C48-B97D-58481EAA8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617081"/>
              </p:ext>
            </p:extLst>
          </p:nvPr>
        </p:nvGraphicFramePr>
        <p:xfrm>
          <a:off x="8229674" y="1721817"/>
          <a:ext cx="3734900" cy="433843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348539">
                  <a:extLst>
                    <a:ext uri="{9D8B030D-6E8A-4147-A177-3AD203B41FA5}">
                      <a16:colId xmlns:a16="http://schemas.microsoft.com/office/drawing/2014/main" val="726658760"/>
                    </a:ext>
                  </a:extLst>
                </a:gridCol>
                <a:gridCol w="2386361">
                  <a:extLst>
                    <a:ext uri="{9D8B030D-6E8A-4147-A177-3AD203B41FA5}">
                      <a16:colId xmlns:a16="http://schemas.microsoft.com/office/drawing/2014/main" val="147084799"/>
                    </a:ext>
                  </a:extLst>
                </a:gridCol>
              </a:tblGrid>
              <a:tr h="599920">
                <a:tc>
                  <a:txBody>
                    <a:bodyPr/>
                    <a:lstStyle/>
                    <a:p>
                      <a:pPr algn="ctr"/>
                      <a:r>
                        <a:rPr lang="fr-FR" sz="1400" b="0" i="1" dirty="0">
                          <a:solidFill>
                            <a:schemeClr val="tx1"/>
                          </a:solidFill>
                        </a:rPr>
                        <a:t>GEO M6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GEO M10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24071"/>
                  </a:ext>
                </a:extLst>
              </a:tr>
              <a:tr h="59992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127dB SPL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136dB SPL</a:t>
                      </a:r>
                      <a:endParaRPr lang="fr-FR" sz="1800" dirty="0">
                        <a:solidFill>
                          <a:srgbClr val="3A57A7"/>
                        </a:solidFill>
                      </a:endParaRP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053157"/>
                  </a:ext>
                </a:extLst>
              </a:tr>
              <a:tr h="765623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6-inch Bass/</a:t>
                      </a:r>
                      <a:r>
                        <a:rPr lang="fr-FR" sz="14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Mid</a:t>
                      </a:r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Driver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10-inch Bass/</a:t>
                      </a:r>
                      <a:r>
                        <a:rPr lang="fr-FR" sz="1800" dirty="0" err="1"/>
                        <a:t>Mid</a:t>
                      </a:r>
                      <a:r>
                        <a:rPr lang="fr-FR" sz="1800" dirty="0"/>
                        <a:t> Driver</a:t>
                      </a:r>
                      <a:endParaRPr lang="fr-FR" sz="1800" dirty="0">
                        <a:solidFill>
                          <a:srgbClr val="3A57A7"/>
                        </a:solidFill>
                      </a:endParaRP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630837"/>
                  </a:ext>
                </a:extLst>
              </a:tr>
              <a:tr h="99531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20° Vertical Dispersion</a:t>
                      </a:r>
                    </a:p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Versions 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12.5°/25° Vertical Dispersion</a:t>
                      </a:r>
                    </a:p>
                    <a:p>
                      <a:pPr algn="ctr"/>
                      <a:r>
                        <a:rPr lang="fr-FR" sz="1800" dirty="0"/>
                        <a:t>Versions </a:t>
                      </a:r>
                      <a:endParaRPr lang="fr-FR" sz="1800" dirty="0">
                        <a:solidFill>
                          <a:srgbClr val="3A57A7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221544"/>
                  </a:ext>
                </a:extLst>
              </a:tr>
              <a:tr h="99531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Variable 80°/120° Horizontal</a:t>
                      </a:r>
                    </a:p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Dispersion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Variable 80°/120° Horizontal</a:t>
                      </a:r>
                    </a:p>
                    <a:p>
                      <a:pPr algn="ctr"/>
                      <a:r>
                        <a:rPr lang="fr-FR" sz="1800" dirty="0"/>
                        <a:t>Dispersion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8348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234CF4A-C99F-194A-83D4-765B38564301}"/>
              </a:ext>
            </a:extLst>
          </p:cNvPr>
          <p:cNvSpPr/>
          <p:nvPr/>
        </p:nvSpPr>
        <p:spPr>
          <a:xfrm>
            <a:off x="2232736" y="1125891"/>
            <a:ext cx="48569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NEXO’s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extraordinary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GEO M10 combines a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technologies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DSP control and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‘no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loose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parts’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rigging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compact,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wide-bandwidth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quick and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groundstacks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6907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ortable, assis, ordinateur, sombre&#10;&#10;Description générée automatiquement">
            <a:extLst>
              <a:ext uri="{FF2B5EF4-FFF2-40B4-BE49-F238E27FC236}">
                <a16:creationId xmlns:a16="http://schemas.microsoft.com/office/drawing/2014/main" id="{FF0F4BC1-BC75-884D-9BED-5B38A306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30" y="1736850"/>
            <a:ext cx="6556074" cy="65560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AF55F7-C824-E241-8754-3379EF63D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371" y="1850728"/>
            <a:ext cx="922564" cy="8601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AFA66F-6A48-AB45-AAB5-E9136E79F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677" y="3699559"/>
            <a:ext cx="853952" cy="8094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8934D7-13A3-7E4F-9821-7F9D854B4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677" y="2710896"/>
            <a:ext cx="868170" cy="8468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1B699E-133F-7B4B-8593-9CACF9447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42785" y="4712830"/>
            <a:ext cx="853952" cy="8094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A77E62-50E0-FC44-9050-846D2E1E72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42"/>
          <a:stretch/>
        </p:blipFill>
        <p:spPr>
          <a:xfrm>
            <a:off x="174920" y="1228503"/>
            <a:ext cx="1611320" cy="12895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A6B70A-C8AB-0347-845F-BBD7AE889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034" y="5577248"/>
            <a:ext cx="884937" cy="860168"/>
          </a:xfrm>
          <a:prstGeom prst="rect">
            <a:avLst/>
          </a:prstGeom>
        </p:spPr>
      </p:pic>
      <p:graphicFrame>
        <p:nvGraphicFramePr>
          <p:cNvPr id="20" name="Tableau 9">
            <a:extLst>
              <a:ext uri="{FF2B5EF4-FFF2-40B4-BE49-F238E27FC236}">
                <a16:creationId xmlns:a16="http://schemas.microsoft.com/office/drawing/2014/main" id="{6464099F-9E8C-5248-8B51-BEF352016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924264"/>
              </p:ext>
            </p:extLst>
          </p:nvPr>
        </p:nvGraphicFramePr>
        <p:xfrm>
          <a:off x="7280904" y="1413819"/>
          <a:ext cx="4688672" cy="488820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32934">
                  <a:extLst>
                    <a:ext uri="{9D8B030D-6E8A-4147-A177-3AD203B41FA5}">
                      <a16:colId xmlns:a16="http://schemas.microsoft.com/office/drawing/2014/main" val="726658760"/>
                    </a:ext>
                  </a:extLst>
                </a:gridCol>
                <a:gridCol w="1041740">
                  <a:extLst>
                    <a:ext uri="{9D8B030D-6E8A-4147-A177-3AD203B41FA5}">
                      <a16:colId xmlns:a16="http://schemas.microsoft.com/office/drawing/2014/main" val="147084799"/>
                    </a:ext>
                  </a:extLst>
                </a:gridCol>
                <a:gridCol w="2613998">
                  <a:extLst>
                    <a:ext uri="{9D8B030D-6E8A-4147-A177-3AD203B41FA5}">
                      <a16:colId xmlns:a16="http://schemas.microsoft.com/office/drawing/2014/main" val="2783352981"/>
                    </a:ext>
                  </a:extLst>
                </a:gridCol>
              </a:tblGrid>
              <a:tr h="599920">
                <a:tc>
                  <a:txBody>
                    <a:bodyPr/>
                    <a:lstStyle/>
                    <a:p>
                      <a:pPr algn="ctr"/>
                      <a:r>
                        <a:rPr lang="fr-FR" sz="1400" b="0" i="1" dirty="0">
                          <a:solidFill>
                            <a:schemeClr val="tx1"/>
                          </a:solidFill>
                        </a:rPr>
                        <a:t>GEO M6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1" dirty="0">
                          <a:solidFill>
                            <a:schemeClr val="tx1"/>
                          </a:solidFill>
                        </a:rPr>
                        <a:t>GEO M10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GEO M12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24071"/>
                  </a:ext>
                </a:extLst>
              </a:tr>
              <a:tr h="59992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127dB SPL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136dB SPL</a:t>
                      </a:r>
                    </a:p>
                    <a:p>
                      <a:pPr algn="l"/>
                      <a:endParaRPr lang="fr-FR" sz="14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140dB SPL</a:t>
                      </a:r>
                      <a:endParaRPr lang="fr-FR" sz="1800" dirty="0">
                        <a:solidFill>
                          <a:srgbClr val="3A57A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053157"/>
                  </a:ext>
                </a:extLst>
              </a:tr>
              <a:tr h="765623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6-inch Bass/</a:t>
                      </a:r>
                      <a:r>
                        <a:rPr lang="fr-FR" sz="140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Mid</a:t>
                      </a:r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Driver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10-inch Bass/</a:t>
                      </a:r>
                      <a:r>
                        <a:rPr lang="fr-FR" sz="1400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Mid</a:t>
                      </a:r>
                      <a:r>
                        <a:rPr lang="fr-FR" sz="1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Driver</a:t>
                      </a:r>
                    </a:p>
                    <a:p>
                      <a:pPr algn="l"/>
                      <a:endParaRPr lang="fr-FR" sz="14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12-inch Bass/</a:t>
                      </a:r>
                      <a:r>
                        <a:rPr lang="fr-F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</a:t>
                      </a: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Driver</a:t>
                      </a:r>
                      <a:endParaRPr lang="fr-FR" sz="1800" dirty="0">
                        <a:solidFill>
                          <a:srgbClr val="3A57A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630837"/>
                  </a:ext>
                </a:extLst>
              </a:tr>
              <a:tr h="99531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20° Vertical Dispersion</a:t>
                      </a:r>
                    </a:p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Versions 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12.5°/25° Vertical Dispersion</a:t>
                      </a:r>
                    </a:p>
                    <a:p>
                      <a:pPr algn="l"/>
                      <a:r>
                        <a:rPr lang="fr-FR" sz="1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Versions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10°/20° Vertical Dispersion</a:t>
                      </a:r>
                    </a:p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Versions </a:t>
                      </a:r>
                      <a:endParaRPr lang="fr-FR" sz="1800" dirty="0">
                        <a:solidFill>
                          <a:srgbClr val="3A57A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221544"/>
                  </a:ext>
                </a:extLst>
              </a:tr>
              <a:tr h="995310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Variable 80°/120° Horizontal</a:t>
                      </a:r>
                    </a:p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Dispersion</a:t>
                      </a:r>
                    </a:p>
                    <a:p>
                      <a:endParaRPr lang="fr-FR" sz="14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Variable 80°/120° Horizontal</a:t>
                      </a:r>
                    </a:p>
                    <a:p>
                      <a:pPr algn="l"/>
                      <a:r>
                        <a:rPr lang="fr-FR" sz="14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Dispersion</a:t>
                      </a:r>
                    </a:p>
                    <a:p>
                      <a:pPr algn="l"/>
                      <a:endParaRPr lang="fr-FR" sz="14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 80°/120° Horizontal</a:t>
                      </a:r>
                    </a:p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83484"/>
                  </a:ext>
                </a:extLst>
              </a:tr>
              <a:tr h="549772"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Passive / Active modes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57841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FD67782-9131-B444-89B7-90D6232D06D0}"/>
              </a:ext>
            </a:extLst>
          </p:cNvPr>
          <p:cNvSpPr/>
          <p:nvPr/>
        </p:nvSpPr>
        <p:spPr>
          <a:xfrm>
            <a:off x="2192524" y="1265952"/>
            <a:ext cx="38764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primarily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-size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GEO M12’s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tag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range of applications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live performance venues and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worship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0781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able, assis, moniteur, ordinateur&#10;&#10;Description générée automatiquement">
            <a:extLst>
              <a:ext uri="{FF2B5EF4-FFF2-40B4-BE49-F238E27FC236}">
                <a16:creationId xmlns:a16="http://schemas.microsoft.com/office/drawing/2014/main" id="{B65EA40C-35E1-3044-AACF-5B4ED5D48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9"/>
          <a:stretch/>
        </p:blipFill>
        <p:spPr>
          <a:xfrm>
            <a:off x="4592377" y="1713231"/>
            <a:ext cx="7599623" cy="51447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61939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004237-3C53-5345-A9CE-0DB4B1FCBDBB}"/>
              </a:ext>
            </a:extLst>
          </p:cNvPr>
          <p:cNvSpPr/>
          <p:nvPr/>
        </p:nvSpPr>
        <p:spPr>
          <a:xfrm>
            <a:off x="435428" y="3131453"/>
            <a:ext cx="4481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Central to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performance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versatility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the GEO M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deployment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technologies,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box’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 focus on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high-output, full-range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consistently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venue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cabinets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more compact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class.</a:t>
            </a:r>
          </a:p>
        </p:txBody>
      </p:sp>
    </p:spTree>
    <p:extLst>
      <p:ext uri="{BB962C8B-B14F-4D97-AF65-F5344CB8AC3E}">
        <p14:creationId xmlns:p14="http://schemas.microsoft.com/office/powerpoint/2010/main" val="82147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6981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10612D-198A-9E47-8542-5BDC78A96923}"/>
              </a:ext>
            </a:extLst>
          </p:cNvPr>
          <p:cNvSpPr/>
          <p:nvPr/>
        </p:nvSpPr>
        <p:spPr>
          <a:xfrm>
            <a:off x="7235464" y="4445794"/>
            <a:ext cx="44504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NEXO’s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Hyperbolic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Reflector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Waveguide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converts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spherical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by a high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compression driver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 flat or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convex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reflector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allowing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speaker cabinet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acoustical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up to 20kHz.</a:t>
            </a:r>
          </a:p>
        </p:txBody>
      </p:sp>
      <p:pic>
        <p:nvPicPr>
          <p:cNvPr id="5" name="Image 4" descr="Une image contenant jeu, homme, équitation, faisant&#10;&#10;Description générée automatiquement">
            <a:extLst>
              <a:ext uri="{FF2B5EF4-FFF2-40B4-BE49-F238E27FC236}">
                <a16:creationId xmlns:a16="http://schemas.microsoft.com/office/drawing/2014/main" id="{6CFA616F-C05C-684F-95CE-44F6A2BBF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95"/>
          <a:stretch/>
        </p:blipFill>
        <p:spPr>
          <a:xfrm>
            <a:off x="1904807" y="3789345"/>
            <a:ext cx="4450401" cy="2985387"/>
          </a:xfrm>
          <a:prstGeom prst="rect">
            <a:avLst/>
          </a:prstGeom>
        </p:spPr>
      </p:pic>
      <p:pic>
        <p:nvPicPr>
          <p:cNvPr id="8" name="Image 7" descr="Une image contenant appareil photo, voiture, assis, valise&#10;&#10;Description générée automatiquement">
            <a:extLst>
              <a:ext uri="{FF2B5EF4-FFF2-40B4-BE49-F238E27FC236}">
                <a16:creationId xmlns:a16="http://schemas.microsoft.com/office/drawing/2014/main" id="{B408A1A3-3AE4-424E-8BD7-7847EA821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4" r="12239"/>
          <a:stretch/>
        </p:blipFill>
        <p:spPr>
          <a:xfrm>
            <a:off x="437645" y="1903936"/>
            <a:ext cx="3075833" cy="25110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396E0F-E42B-B948-86C0-EA150753A29F}"/>
              </a:ext>
            </a:extLst>
          </p:cNvPr>
          <p:cNvSpPr/>
          <p:nvPr/>
        </p:nvSpPr>
        <p:spPr>
          <a:xfrm>
            <a:off x="656347" y="4274429"/>
            <a:ext cx="26384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 M6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EE51A9-4375-2A44-B537-90F65BE5169A}"/>
              </a:ext>
            </a:extLst>
          </p:cNvPr>
          <p:cNvSpPr/>
          <p:nvPr/>
        </p:nvSpPr>
        <p:spPr>
          <a:xfrm>
            <a:off x="3513478" y="6553518"/>
            <a:ext cx="26384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 M12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BB5D6E-21D2-CF40-A4FB-920FD6F1F272}"/>
              </a:ext>
            </a:extLst>
          </p:cNvPr>
          <p:cNvSpPr/>
          <p:nvPr/>
        </p:nvSpPr>
        <p:spPr>
          <a:xfrm>
            <a:off x="7235463" y="1891249"/>
            <a:ext cx="495653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of cabinets 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up to 20kHz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/>
          </a:p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Hyperbolic</a:t>
            </a:r>
            <a:r>
              <a:rPr lang="fr-FR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Reflector</a:t>
            </a:r>
            <a:r>
              <a:rPr lang="fr-FR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Waveguide</a:t>
            </a:r>
            <a:r>
              <a:rPr lang="fr-FR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848431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0" grpId="0"/>
      <p:bldP spid="1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6981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10612D-198A-9E47-8542-5BDC78A96923}"/>
              </a:ext>
            </a:extLst>
          </p:cNvPr>
          <p:cNvSpPr/>
          <p:nvPr/>
        </p:nvSpPr>
        <p:spPr>
          <a:xfrm>
            <a:off x="7291568" y="3603488"/>
            <a:ext cx="44504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Another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NEXO innovation, the Phase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Directivity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(PDD)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splits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radiating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surfaces of an LF driver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essentially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halving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distance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enabling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crossover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points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drivers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by one octave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reduces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-band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distortion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BB5D6E-21D2-CF40-A4FB-920FD6F1F272}"/>
              </a:ext>
            </a:extLst>
          </p:cNvPr>
          <p:cNvSpPr/>
          <p:nvPr/>
        </p:nvSpPr>
        <p:spPr>
          <a:xfrm>
            <a:off x="7291568" y="1941495"/>
            <a:ext cx="4775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-band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distortion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fr-FR" b="1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Directivity</a:t>
            </a:r>
            <a:r>
              <a:rPr lang="fr-FR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fr-FR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FR" sz="2800" dirty="0"/>
          </a:p>
        </p:txBody>
      </p:sp>
      <p:pic>
        <p:nvPicPr>
          <p:cNvPr id="6" name="Image 5" descr="Une image contenant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466EB127-5D8B-AD4F-8D3B-F8B65D7C5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47"/>
          <a:stretch/>
        </p:blipFill>
        <p:spPr>
          <a:xfrm>
            <a:off x="125232" y="2592563"/>
            <a:ext cx="6966769" cy="342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553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435428" y="1133009"/>
            <a:ext cx="6981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patented</a:t>
            </a:r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10612D-198A-9E47-8542-5BDC78A96923}"/>
              </a:ext>
            </a:extLst>
          </p:cNvPr>
          <p:cNvSpPr/>
          <p:nvPr/>
        </p:nvSpPr>
        <p:spPr>
          <a:xfrm>
            <a:off x="7291568" y="3639003"/>
            <a:ext cx="4450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Simple but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extremely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effective, the Configurable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Directivity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(CDD)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superimposes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flanges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to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horn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waveguide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modify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dispersion,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installers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80° or 120° horizontal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BB5D6E-21D2-CF40-A4FB-920FD6F1F272}"/>
              </a:ext>
            </a:extLst>
          </p:cNvPr>
          <p:cNvSpPr/>
          <p:nvPr/>
        </p:nvSpPr>
        <p:spPr>
          <a:xfrm>
            <a:off x="7291568" y="1977010"/>
            <a:ext cx="47752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Variable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directivity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options</a:t>
            </a: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Configurable </a:t>
            </a:r>
            <a:r>
              <a:rPr lang="fr-FR" b="1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Directivity</a:t>
            </a:r>
            <a:r>
              <a:rPr lang="fr-FR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table, boîte, assis, moniteur&#10;&#10;Description générée automatiquement">
            <a:extLst>
              <a:ext uri="{FF2B5EF4-FFF2-40B4-BE49-F238E27FC236}">
                <a16:creationId xmlns:a16="http://schemas.microsoft.com/office/drawing/2014/main" id="{9D2B73C7-24BA-9948-B55D-ABF37EA90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1" y="2159271"/>
            <a:ext cx="7270147" cy="45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048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214A018-CBEF-C847-863B-F537C40B4A9C}" vid="{2CE7EC7E-1B53-C14C-AA7C-3F4101C019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2691</TotalTime>
  <Words>1523</Words>
  <Application>Microsoft Macintosh PowerPoint</Application>
  <PresentationFormat>Grand écran</PresentationFormat>
  <Paragraphs>178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 EUSTACHE</dc:creator>
  <cp:lastModifiedBy>Florian EUSTACHE</cp:lastModifiedBy>
  <cp:revision>86</cp:revision>
  <dcterms:created xsi:type="dcterms:W3CDTF">2020-09-11T13:27:49Z</dcterms:created>
  <dcterms:modified xsi:type="dcterms:W3CDTF">2020-11-05T11:47:20Z</dcterms:modified>
</cp:coreProperties>
</file>