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0" r:id="rId3"/>
    <p:sldId id="257" r:id="rId4"/>
    <p:sldId id="259" r:id="rId5"/>
    <p:sldId id="261" r:id="rId6"/>
    <p:sldId id="262" r:id="rId7"/>
    <p:sldId id="263" r:id="rId8"/>
    <p:sldId id="264" r:id="rId9"/>
    <p:sldId id="270" r:id="rId10"/>
    <p:sldId id="265" r:id="rId11"/>
    <p:sldId id="266" r:id="rId12"/>
    <p:sldId id="268" r:id="rId13"/>
    <p:sldId id="269" r:id="rId14"/>
    <p:sldId id="272" r:id="rId15"/>
    <p:sldId id="271" r:id="rId16"/>
    <p:sldId id="273" r:id="rId17"/>
    <p:sldId id="274" r:id="rId18"/>
    <p:sldId id="275" r:id="rId19"/>
    <p:sldId id="305" r:id="rId20"/>
    <p:sldId id="306" r:id="rId21"/>
    <p:sldId id="277" r:id="rId22"/>
    <p:sldId id="278" r:id="rId23"/>
    <p:sldId id="279" r:id="rId24"/>
    <p:sldId id="281" r:id="rId25"/>
    <p:sldId id="282" r:id="rId26"/>
    <p:sldId id="307" r:id="rId27"/>
    <p:sldId id="289" r:id="rId28"/>
    <p:sldId id="283" r:id="rId29"/>
    <p:sldId id="284" r:id="rId30"/>
    <p:sldId id="285" r:id="rId31"/>
    <p:sldId id="286" r:id="rId32"/>
    <p:sldId id="287" r:id="rId33"/>
    <p:sldId id="290" r:id="rId34"/>
    <p:sldId id="291" r:id="rId35"/>
    <p:sldId id="292" r:id="rId36"/>
    <p:sldId id="296" r:id="rId37"/>
    <p:sldId id="299" r:id="rId38"/>
    <p:sldId id="297" r:id="rId39"/>
    <p:sldId id="298" r:id="rId40"/>
    <p:sldId id="303" r:id="rId41"/>
    <p:sldId id="300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CD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62" autoAdjust="0"/>
    <p:restoredTop sz="94660"/>
  </p:normalViewPr>
  <p:slideViewPr>
    <p:cSldViewPr snapToGrid="0" snapToObjects="1">
      <p:cViewPr>
        <p:scale>
          <a:sx n="130" d="100"/>
          <a:sy n="130" d="100"/>
        </p:scale>
        <p:origin x="-240" y="-1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F4EF-310B-344B-982B-BF20EC053F97}" type="datetimeFigureOut">
              <a:rPr lang="en-US" smtClean="0"/>
              <a:pPr/>
              <a:t>24/09/2014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FDC4-C1F3-A54A-A479-5C3E74E389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39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F4EF-310B-344B-982B-BF20EC053F97}" type="datetimeFigureOut">
              <a:rPr lang="en-US" smtClean="0"/>
              <a:pPr/>
              <a:t>24/09/2014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FDC4-C1F3-A54A-A479-5C3E74E389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84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F4EF-310B-344B-982B-BF20EC053F97}" type="datetimeFigureOut">
              <a:rPr lang="en-US" smtClean="0"/>
              <a:pPr/>
              <a:t>24/09/2014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FDC4-C1F3-A54A-A479-5C3E74E389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44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F4EF-310B-344B-982B-BF20EC053F97}" type="datetimeFigureOut">
              <a:rPr lang="en-US" smtClean="0"/>
              <a:pPr/>
              <a:t>24/09/2014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FDC4-C1F3-A54A-A479-5C3E74E389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44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F4EF-310B-344B-982B-BF20EC053F97}" type="datetimeFigureOut">
              <a:rPr lang="en-US" smtClean="0"/>
              <a:pPr/>
              <a:t>24/09/2014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FDC4-C1F3-A54A-A479-5C3E74E389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67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F4EF-310B-344B-982B-BF20EC053F97}" type="datetimeFigureOut">
              <a:rPr lang="en-US" smtClean="0"/>
              <a:pPr/>
              <a:t>24/09/2014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FDC4-C1F3-A54A-A479-5C3E74E389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34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F4EF-310B-344B-982B-BF20EC053F97}" type="datetimeFigureOut">
              <a:rPr lang="en-US" smtClean="0"/>
              <a:pPr/>
              <a:t>24/09/2014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FDC4-C1F3-A54A-A479-5C3E74E389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3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F4EF-310B-344B-982B-BF20EC053F97}" type="datetimeFigureOut">
              <a:rPr lang="en-US" smtClean="0"/>
              <a:pPr/>
              <a:t>24/09/2014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FDC4-C1F3-A54A-A479-5C3E74E389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7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F4EF-310B-344B-982B-BF20EC053F97}" type="datetimeFigureOut">
              <a:rPr lang="en-US" smtClean="0"/>
              <a:pPr/>
              <a:t>24/09/2014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FDC4-C1F3-A54A-A479-5C3E74E389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3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F4EF-310B-344B-982B-BF20EC053F97}" type="datetimeFigureOut">
              <a:rPr lang="en-US" smtClean="0"/>
              <a:pPr/>
              <a:t>24/09/2014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FDC4-C1F3-A54A-A479-5C3E74E389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43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F4EF-310B-344B-982B-BF20EC053F97}" type="datetimeFigureOut">
              <a:rPr lang="en-US" smtClean="0"/>
              <a:pPr/>
              <a:t>24/09/2014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8FDC4-C1F3-A54A-A479-5C3E74E389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35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AF4EF-310B-344B-982B-BF20EC053F97}" type="datetimeFigureOut">
              <a:rPr lang="en-US" smtClean="0"/>
              <a:pPr/>
              <a:t>24/09/2014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8FDC4-C1F3-A54A-A479-5C3E74E389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3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1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1.png"/><Relationship Id="rId5" Type="http://schemas.openxmlformats.org/officeDocument/2006/relationships/image" Target="../media/image25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1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1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1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1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31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1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31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3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31.png"/><Relationship Id="rId5" Type="http://schemas.openxmlformats.org/officeDocument/2006/relationships/image" Target="../media/image42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31.png"/><Relationship Id="rId5" Type="http://schemas.openxmlformats.org/officeDocument/2006/relationships/image" Target="../media/image33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31.png"/><Relationship Id="rId5" Type="http://schemas.openxmlformats.org/officeDocument/2006/relationships/image" Target="../media/image33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1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1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1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1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Relationship Id="rId3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.emf"/><Relationship Id="rId5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1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0" y="3319954"/>
            <a:ext cx="9144000" cy="10805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762250"/>
            <a:ext cx="9144000" cy="55770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pic>
        <p:nvPicPr>
          <p:cNvPr id="8" name="Picture 7" descr="M28 angled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728" y="1650008"/>
            <a:ext cx="9228312" cy="4046934"/>
          </a:xfrm>
          <a:prstGeom prst="rect">
            <a:avLst/>
          </a:prstGeom>
        </p:spPr>
      </p:pic>
      <p:sp>
        <p:nvSpPr>
          <p:cNvPr id="5" name="Rectangle 1"/>
          <p:cNvSpPr>
            <a:spLocks/>
          </p:cNvSpPr>
          <p:nvPr/>
        </p:nvSpPr>
        <p:spPr bwMode="auto">
          <a:xfrm>
            <a:off x="0" y="5136851"/>
            <a:ext cx="9143470" cy="82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  <a:sym typeface="Arial Bold" charset="0"/>
              </a:rPr>
              <a:t>M28 Omni-</a:t>
            </a: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  <a:sym typeface="Arial Bold" charset="0"/>
              </a:rPr>
              <a:t>Purpose Module </a:t>
            </a:r>
          </a:p>
        </p:txBody>
      </p:sp>
    </p:spTree>
    <p:extLst>
      <p:ext uri="{BB962C8B-B14F-4D97-AF65-F5344CB8AC3E}">
        <p14:creationId xmlns:p14="http://schemas.microsoft.com/office/powerpoint/2010/main" val="4163103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040001" y="2350463"/>
            <a:ext cx="31896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Horizontal dispersion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user-configurable</a:t>
            </a:r>
          </a:p>
          <a:p>
            <a:endParaRPr lang="en-GB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90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or 120 degrees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36155" y="2368550"/>
            <a:ext cx="4016795" cy="2768600"/>
            <a:chOff x="536155" y="2368550"/>
            <a:chExt cx="4016795" cy="2768600"/>
          </a:xfrm>
          <a:effectLst>
            <a:reflection stA="30000" endPos="30000" dist="12700" dir="5400000" sy="-100000" algn="bl" rotWithShape="0"/>
          </a:effectLst>
        </p:grpSpPr>
        <p:sp>
          <p:nvSpPr>
            <p:cNvPr id="14" name="Rounded Rectangle 13"/>
            <p:cNvSpPr/>
            <p:nvPr/>
          </p:nvSpPr>
          <p:spPr>
            <a:xfrm rot="10800000">
              <a:off x="536155" y="2368550"/>
              <a:ext cx="4016795" cy="2768600"/>
            </a:xfrm>
            <a:prstGeom prst="roundRect">
              <a:avLst>
                <a:gd name="adj" fmla="val 5333"/>
              </a:avLst>
            </a:prstGeom>
            <a:solidFill>
              <a:srgbClr val="B3CD27"/>
            </a:solidFill>
            <a:ln>
              <a:solidFill>
                <a:srgbClr val="BFD33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M28 overhead.eps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118" t="-1508" r="63707" b="-1114"/>
            <a:stretch/>
          </p:blipFill>
          <p:spPr>
            <a:xfrm>
              <a:off x="719490" y="2580116"/>
              <a:ext cx="1700387" cy="235003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75862" y="4647851"/>
              <a:ext cx="1792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latin typeface="Arial"/>
                  <a:cs typeface="Arial"/>
                </a:rPr>
                <a:t>90º</a:t>
              </a:r>
              <a:endParaRPr lang="en-GB" sz="13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pic>
          <p:nvPicPr>
            <p:cNvPr id="18" name="Picture 17" descr="M28 overhead.eps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2589" t="-1508" b="-1114"/>
            <a:stretch/>
          </p:blipFill>
          <p:spPr>
            <a:xfrm>
              <a:off x="2643540" y="2580116"/>
              <a:ext cx="1700387" cy="235003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618962" y="4647851"/>
              <a:ext cx="17928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latin typeface="Arial"/>
                  <a:cs typeface="Arial"/>
                </a:rPr>
                <a:t>120º</a:t>
              </a:r>
              <a:endParaRPr lang="en-GB" sz="13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8624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0000" y="2350463"/>
            <a:ext cx="3742050" cy="29238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Peak output of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141dB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@ 1m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90 degree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dispersion mode</a:t>
            </a:r>
          </a:p>
          <a:p>
            <a:endParaRPr lang="en-GB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2dB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louder than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GEO T!</a:t>
            </a:r>
          </a:p>
          <a:p>
            <a:endParaRPr lang="nb-NO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nb-NO" sz="2000" dirty="0" smtClean="0">
                <a:solidFill>
                  <a:srgbClr val="FFFFFF"/>
                </a:solidFill>
                <a:latin typeface="Arial"/>
                <a:cs typeface="Arial"/>
              </a:rPr>
              <a:t>Possibly the most powerful cabinet in its class</a:t>
            </a:r>
            <a:endParaRPr lang="en-GB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3" name="Picture 2" descr="141db text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876" y="1694368"/>
            <a:ext cx="3655920" cy="3255200"/>
          </a:xfrm>
          <a:prstGeom prst="rect">
            <a:avLst/>
          </a:prstGeom>
          <a:effectLst>
            <a:reflection stA="30000" endPos="30000" dist="127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9388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40000" y="2350463"/>
            <a:ext cx="374205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Same width as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STM modules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1016000" y="3552347"/>
            <a:ext cx="6883400" cy="3413603"/>
            <a:chOff x="-1016000" y="3552347"/>
            <a:chExt cx="6883400" cy="3413603"/>
          </a:xfrm>
        </p:grpSpPr>
        <p:pic>
          <p:nvPicPr>
            <p:cNvPr id="11" name="Picture 10" descr="White Glow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16000" y="4616258"/>
              <a:ext cx="6883400" cy="2349692"/>
            </a:xfrm>
            <a:prstGeom prst="rect">
              <a:avLst/>
            </a:prstGeom>
          </p:spPr>
        </p:pic>
        <p:pic>
          <p:nvPicPr>
            <p:cNvPr id="8" name="Picture 7" descr="M28 Front top CUTOUT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763" y="3552347"/>
              <a:ext cx="4124922" cy="2124830"/>
            </a:xfrm>
            <a:prstGeom prst="rect">
              <a:avLst/>
            </a:prstGeom>
            <a:effectLst>
              <a:outerShdw blurRad="25400" dist="76200" dir="5100000" sx="99000" sy="99000" algn="tl" rotWithShape="0">
                <a:srgbClr val="000000"/>
              </a:outerShdw>
              <a:reflection stA="50000" endPos="50000" dist="12700" dir="5400000" sy="-100000" algn="bl" rotWithShape="0"/>
            </a:effectLst>
          </p:spPr>
        </p:pic>
      </p:grpSp>
      <p:pic>
        <p:nvPicPr>
          <p:cNvPr id="9" name="Picture 8" descr="B112_Front top.png"/>
          <p:cNvPicPr>
            <a:picLocks noChangeAspect="1"/>
          </p:cNvPicPr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888" y="1266974"/>
            <a:ext cx="3989483" cy="27576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04453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-1136650" y="2067074"/>
            <a:ext cx="6883400" cy="4060676"/>
            <a:chOff x="-1136650" y="2067074"/>
            <a:chExt cx="6883400" cy="4060676"/>
          </a:xfrm>
        </p:grpSpPr>
        <p:pic>
          <p:nvPicPr>
            <p:cNvPr id="10" name="Picture 9" descr="White Glow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36650" y="3778058"/>
              <a:ext cx="6883400" cy="2349692"/>
            </a:xfrm>
            <a:prstGeom prst="rect">
              <a:avLst/>
            </a:prstGeom>
          </p:spPr>
        </p:pic>
        <p:pic>
          <p:nvPicPr>
            <p:cNvPr id="12" name="Picture 11" descr="B112_Front top.png"/>
            <p:cNvPicPr>
              <a:picLocks noChangeAspect="1"/>
            </p:cNvPicPr>
            <p:nvPr/>
          </p:nvPicPr>
          <p:blipFill rotWithShape="1">
            <a:blip r:embed="rId5" cstate="screen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837" y="2067074"/>
              <a:ext cx="4026448" cy="2783151"/>
            </a:xfrm>
            <a:prstGeom prst="rect">
              <a:avLst/>
            </a:prstGeom>
            <a:effectLst>
              <a:outerShdw blurRad="50800" dist="76200" dir="5400000" sx="99000" sy="99000" algn="tl" rotWithShape="0">
                <a:srgbClr val="000000"/>
              </a:outerShdw>
              <a:reflection stA="50000" endPos="50000" dist="12700" dir="5400000" sy="-100000" algn="bl" rotWithShape="0"/>
            </a:effectLst>
          </p:spPr>
        </p:pic>
      </p:grpSp>
      <p:pic>
        <p:nvPicPr>
          <p:cNvPr id="14" name="Picture 13" descr="M28 Front top CUTOUT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763" y="2701447"/>
            <a:ext cx="4124922" cy="2124830"/>
          </a:xfrm>
          <a:prstGeom prst="rect">
            <a:avLst/>
          </a:prstGeom>
          <a:effectLst>
            <a:outerShdw blurRad="25400" dist="76200" dir="5100000" sx="99000" sy="99000" algn="tl" rotWithShape="0">
              <a:srgbClr val="000000"/>
            </a:outerShdw>
            <a:reflection stA="50000" endPos="50000" dist="127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5040001" y="2350463"/>
            <a:ext cx="30753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Two-thirds the height of M46 and B112</a:t>
            </a:r>
          </a:p>
        </p:txBody>
      </p:sp>
    </p:spTree>
    <p:extLst>
      <p:ext uri="{BB962C8B-B14F-4D97-AF65-F5344CB8AC3E}">
        <p14:creationId xmlns:p14="http://schemas.microsoft.com/office/powerpoint/2010/main" val="1794212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40000" y="2350463"/>
            <a:ext cx="3568095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Compatible with all STM dollies and rigging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31645" y="1392656"/>
            <a:ext cx="4654550" cy="5541395"/>
            <a:chOff x="762000" y="1392656"/>
            <a:chExt cx="4654550" cy="5541395"/>
          </a:xfrm>
        </p:grpSpPr>
        <p:pic>
          <p:nvPicPr>
            <p:cNvPr id="14" name="Picture 13" descr="White Glow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00" y="4002345"/>
              <a:ext cx="4654550" cy="2931706"/>
            </a:xfrm>
            <a:prstGeom prst="rect">
              <a:avLst/>
            </a:prstGeom>
          </p:spPr>
        </p:pic>
        <p:pic>
          <p:nvPicPr>
            <p:cNvPr id="15" name="Picture 14" descr="M28 Dolly 12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4413" y="1392656"/>
              <a:ext cx="3310908" cy="4709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6241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6200" y="2279600"/>
            <a:ext cx="62954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solidFill>
                  <a:srgbClr val="FFFFFF"/>
                </a:solidFill>
                <a:latin typeface="Arial"/>
                <a:cs typeface="Arial"/>
              </a:rPr>
              <a:t>Omni-purpose capability</a:t>
            </a:r>
            <a:endParaRPr lang="en-GB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212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0850" y="2350463"/>
            <a:ext cx="278130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FF"/>
                </a:solidFill>
                <a:latin typeface="Arial"/>
                <a:cs typeface="Arial"/>
              </a:rPr>
              <a:t>M46 </a:t>
            </a:r>
            <a:r>
              <a:rPr lang="en-GB" sz="3600" dirty="0" err="1" smtClean="0">
                <a:solidFill>
                  <a:srgbClr val="FFFFFF"/>
                </a:solidFill>
                <a:latin typeface="Arial"/>
                <a:cs typeface="Arial"/>
              </a:rPr>
              <a:t>Downfill</a:t>
            </a:r>
            <a:endParaRPr lang="en-GB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-1136650" y="1022350"/>
            <a:ext cx="7581900" cy="6400800"/>
            <a:chOff x="-1136650" y="1022350"/>
            <a:chExt cx="7581900" cy="6400800"/>
          </a:xfrm>
        </p:grpSpPr>
        <p:pic>
          <p:nvPicPr>
            <p:cNvPr id="9" name="Picture 8" descr="White Glow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36650" y="3289300"/>
              <a:ext cx="7581900" cy="4133850"/>
            </a:xfrm>
            <a:prstGeom prst="rect">
              <a:avLst/>
            </a:prstGeom>
          </p:spPr>
        </p:pic>
        <p:pic>
          <p:nvPicPr>
            <p:cNvPr id="3" name="Picture 2" descr="Shadow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206" y="5403850"/>
              <a:ext cx="4606544" cy="657282"/>
            </a:xfrm>
            <a:prstGeom prst="rect">
              <a:avLst/>
            </a:prstGeom>
          </p:spPr>
        </p:pic>
        <p:pic>
          <p:nvPicPr>
            <p:cNvPr id="8" name="Picture 7" descr="Downfill option 1.pn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6986" y="1022350"/>
              <a:ext cx="4176464" cy="4710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6110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12900" y="1720800"/>
            <a:ext cx="44596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When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used as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M46 </a:t>
            </a:r>
            <a:r>
              <a:rPr lang="en-GB" sz="2400" dirty="0" err="1">
                <a:solidFill>
                  <a:srgbClr val="FFFFFF"/>
                </a:solidFill>
                <a:latin typeface="Arial"/>
                <a:cs typeface="Arial"/>
              </a:rPr>
              <a:t>downfill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, M28 is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attached below the STM bottom bumper in tension (gravity) mode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-273050" y="1022350"/>
            <a:ext cx="4927600" cy="6400800"/>
            <a:chOff x="-273050" y="1022350"/>
            <a:chExt cx="4927600" cy="6400800"/>
          </a:xfrm>
        </p:grpSpPr>
        <p:pic>
          <p:nvPicPr>
            <p:cNvPr id="9" name="Picture 8" descr="White Glow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3050" y="3289300"/>
              <a:ext cx="4927600" cy="4133850"/>
            </a:xfrm>
            <a:prstGeom prst="rect">
              <a:avLst/>
            </a:prstGeom>
          </p:spPr>
        </p:pic>
        <p:pic>
          <p:nvPicPr>
            <p:cNvPr id="8" name="Picture 7" descr="Downfill option 1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634" y="1022350"/>
              <a:ext cx="2427224" cy="4710141"/>
            </a:xfrm>
            <a:prstGeom prst="rect">
              <a:avLst/>
            </a:prstGeom>
          </p:spPr>
        </p:pic>
        <p:pic>
          <p:nvPicPr>
            <p:cNvPr id="11" name="Picture 10" descr="Shadow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810" y="5537200"/>
              <a:ext cx="2822690" cy="4750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1726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12900" y="1720800"/>
            <a:ext cx="44596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Available angles in </a:t>
            </a:r>
            <a:r>
              <a:rPr lang="en-GB" sz="2400" dirty="0" err="1">
                <a:solidFill>
                  <a:srgbClr val="FFFFFF"/>
                </a:solidFill>
                <a:latin typeface="Arial"/>
                <a:cs typeface="Arial"/>
              </a:rPr>
              <a:t>downfill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mode are 10, 12.5, 15 degrees 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273050" y="1022350"/>
            <a:ext cx="4927600" cy="6400800"/>
            <a:chOff x="-273050" y="1022350"/>
            <a:chExt cx="4927600" cy="6400800"/>
          </a:xfrm>
        </p:grpSpPr>
        <p:pic>
          <p:nvPicPr>
            <p:cNvPr id="11" name="Picture 10" descr="White Glow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3050" y="3289300"/>
              <a:ext cx="4927600" cy="4133850"/>
            </a:xfrm>
            <a:prstGeom prst="rect">
              <a:avLst/>
            </a:prstGeom>
          </p:spPr>
        </p:pic>
        <p:pic>
          <p:nvPicPr>
            <p:cNvPr id="12" name="Picture 11" descr="Downfill option 1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634" y="1022350"/>
              <a:ext cx="2427224" cy="4710141"/>
            </a:xfrm>
            <a:prstGeom prst="rect">
              <a:avLst/>
            </a:prstGeom>
          </p:spPr>
        </p:pic>
        <p:pic>
          <p:nvPicPr>
            <p:cNvPr id="13" name="Picture 12" descr="Shadow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810" y="5537200"/>
              <a:ext cx="2822690" cy="4750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0388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28494"/>
            <a:ext cx="9144000" cy="1392804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6200" y="2279600"/>
            <a:ext cx="62954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nb-NO" sz="3200" dirty="0" smtClean="0">
                <a:solidFill>
                  <a:srgbClr val="FFFFFF"/>
                </a:solidFill>
                <a:latin typeface="Arial"/>
                <a:cs typeface="Arial"/>
              </a:rPr>
              <a:t>M28 as a Main PA</a:t>
            </a:r>
            <a:endParaRPr lang="en-GB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212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uilding-block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482" y="1048043"/>
            <a:ext cx="5311830" cy="5384866"/>
          </a:xfrm>
          <a:prstGeom prst="rect">
            <a:avLst/>
          </a:prstGeom>
          <a:effectLst/>
        </p:spPr>
      </p:pic>
      <p:sp>
        <p:nvSpPr>
          <p:cNvPr id="5" name="Rectangle 1"/>
          <p:cNvSpPr>
            <a:spLocks/>
          </p:cNvSpPr>
          <p:nvPr/>
        </p:nvSpPr>
        <p:spPr bwMode="auto">
          <a:xfrm>
            <a:off x="0" y="5286620"/>
            <a:ext cx="9143470" cy="82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  <a:sym typeface="Arial Bold" charset="0"/>
              </a:rPr>
              <a:t>M28</a:t>
            </a:r>
          </a:p>
          <a:p>
            <a:pPr marL="39688" algn="ctr"/>
            <a:r>
              <a:rPr lang="en-US" sz="2400" dirty="0" smtClean="0">
                <a:solidFill>
                  <a:srgbClr val="FFFFFF"/>
                </a:solidFill>
                <a:latin typeface="Arial"/>
                <a:cs typeface="Arial"/>
                <a:sym typeface="Arial Bold" charset="0"/>
              </a:rPr>
              <a:t>The final STM building block</a:t>
            </a:r>
          </a:p>
        </p:txBody>
      </p:sp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6" name="Picture 5" descr="Nexo Logo.eps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58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28494"/>
            <a:ext cx="9144000" cy="1392804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6200" y="2279600"/>
            <a:ext cx="62954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nb-NO" sz="3200" dirty="0" smtClean="0">
                <a:solidFill>
                  <a:srgbClr val="FFFFFF"/>
                </a:solidFill>
                <a:latin typeface="Arial"/>
                <a:cs typeface="Arial"/>
              </a:rPr>
              <a:t>M28 as a Main PA</a:t>
            </a:r>
            <a:endParaRPr lang="en-GB" sz="3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4846" y="3536462"/>
            <a:ext cx="70143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Fully compatible with all STM modules and rigging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212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921000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flipV="1">
            <a:off x="0" y="4132755"/>
            <a:ext cx="9144000" cy="72464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-89984" y="2019600"/>
            <a:ext cx="3093534" cy="2836725"/>
            <a:chOff x="4101016" y="2020676"/>
            <a:chExt cx="3093534" cy="2836725"/>
          </a:xfrm>
        </p:grpSpPr>
        <p:pic>
          <p:nvPicPr>
            <p:cNvPr id="24" name="Picture 23" descr="White Glow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1016" y="3974909"/>
              <a:ext cx="3093534" cy="882492"/>
            </a:xfrm>
            <a:prstGeom prst="rect">
              <a:avLst/>
            </a:prstGeom>
          </p:spPr>
        </p:pic>
        <p:pic>
          <p:nvPicPr>
            <p:cNvPr id="2" name="Picture 1" descr="S118_Front-Top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9332" y="2020676"/>
              <a:ext cx="1835746" cy="2334540"/>
            </a:xfrm>
            <a:prstGeom prst="rect">
              <a:avLst/>
            </a:prstGeom>
            <a:effectLst>
              <a:outerShdw blurRad="25400" dist="76200" dir="4620000" sx="99000" sy="99000" algn="tl" rotWithShape="0">
                <a:srgbClr val="000000"/>
              </a:outerShdw>
              <a:reflection stA="40000" endPos="20000" dist="12700" dir="5400000" sy="-100000" algn="bl" rotWithShape="0"/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635703" y="4997400"/>
            <a:ext cx="7773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1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x S118 : 1 x B112 : 2 x M28 </a:t>
            </a:r>
            <a:endParaRPr lang="en-GB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Recommended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starting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ratio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8" name="Picture 17" descr="STM selected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19" name="Picture 18" descr="Nexo Logo.eps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247066" y="3389344"/>
            <a:ext cx="3093534" cy="1442657"/>
            <a:chOff x="6253666" y="3414744"/>
            <a:chExt cx="3093534" cy="1442657"/>
          </a:xfrm>
        </p:grpSpPr>
        <p:pic>
          <p:nvPicPr>
            <p:cNvPr id="29" name="Picture 28" descr="White Glow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3666" y="3974909"/>
              <a:ext cx="3093534" cy="882492"/>
            </a:xfrm>
            <a:prstGeom prst="rect">
              <a:avLst/>
            </a:prstGeom>
          </p:spPr>
        </p:pic>
        <p:pic>
          <p:nvPicPr>
            <p:cNvPr id="10" name="Picture 9" descr="M28 Front top CUTOUT.pn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1948" y="3414744"/>
              <a:ext cx="1825734" cy="940472"/>
            </a:xfrm>
            <a:prstGeom prst="rect">
              <a:avLst/>
            </a:prstGeom>
            <a:effectLst>
              <a:outerShdw blurRad="25400" dist="76200" dir="5100000" sx="99000" sy="99000" algn="tl" rotWithShape="0">
                <a:srgbClr val="000000"/>
              </a:outerShdw>
              <a:reflection stA="50000" endPos="50000" dist="12700" dir="5400000" sy="-100000" algn="bl" rotWithShape="0"/>
            </a:effectLst>
          </p:spPr>
        </p:pic>
      </p:grpSp>
      <p:grpSp>
        <p:nvGrpSpPr>
          <p:cNvPr id="14" name="Group 13"/>
          <p:cNvGrpSpPr/>
          <p:nvPr/>
        </p:nvGrpSpPr>
        <p:grpSpPr>
          <a:xfrm>
            <a:off x="2094416" y="3094597"/>
            <a:ext cx="3093534" cy="1756454"/>
            <a:chOff x="1954716" y="3100947"/>
            <a:chExt cx="3093534" cy="1756454"/>
          </a:xfrm>
        </p:grpSpPr>
        <p:pic>
          <p:nvPicPr>
            <p:cNvPr id="21" name="Picture 20" descr="White Glow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4716" y="3974909"/>
              <a:ext cx="3093534" cy="882492"/>
            </a:xfrm>
            <a:prstGeom prst="rect">
              <a:avLst/>
            </a:prstGeom>
          </p:spPr>
        </p:pic>
        <p:pic>
          <p:nvPicPr>
            <p:cNvPr id="5" name="Picture 4" descr="B112_Front top.pn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78143" y="3100947"/>
              <a:ext cx="1777833" cy="1228869"/>
            </a:xfrm>
            <a:prstGeom prst="rect">
              <a:avLst/>
            </a:prstGeom>
            <a:effectLst>
              <a:outerShdw blurRad="50800" dist="76200" dir="5400000" sx="99000" sy="99000" algn="tl" rotWithShape="0">
                <a:srgbClr val="000000"/>
              </a:outerShdw>
              <a:reflection stA="50000" endPos="50000" dist="12700" dir="5400000" sy="-100000" algn="bl" rotWithShape="0"/>
            </a:effectLst>
          </p:spPr>
        </p:pic>
      </p:grpSp>
      <p:grpSp>
        <p:nvGrpSpPr>
          <p:cNvPr id="31" name="Group 30"/>
          <p:cNvGrpSpPr/>
          <p:nvPr/>
        </p:nvGrpSpPr>
        <p:grpSpPr>
          <a:xfrm>
            <a:off x="6094916" y="3382994"/>
            <a:ext cx="3093534" cy="1442657"/>
            <a:chOff x="6253666" y="3414744"/>
            <a:chExt cx="3093534" cy="1442657"/>
          </a:xfrm>
        </p:grpSpPr>
        <p:pic>
          <p:nvPicPr>
            <p:cNvPr id="32" name="Picture 31" descr="White Glow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3666" y="3974909"/>
              <a:ext cx="3093534" cy="882492"/>
            </a:xfrm>
            <a:prstGeom prst="rect">
              <a:avLst/>
            </a:prstGeom>
          </p:spPr>
        </p:pic>
        <p:pic>
          <p:nvPicPr>
            <p:cNvPr id="33" name="Picture 32" descr="M28 Front top CUTOUT.pn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1948" y="3414744"/>
              <a:ext cx="1825734" cy="940472"/>
            </a:xfrm>
            <a:prstGeom prst="rect">
              <a:avLst/>
            </a:prstGeom>
            <a:effectLst>
              <a:outerShdw blurRad="25400" dist="76200" dir="5100000" sx="99000" sy="99000" algn="tl" rotWithShape="0">
                <a:srgbClr val="000000"/>
              </a:outerShdw>
              <a:reflection stA="50000" endPos="50000" dist="127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3149071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12900" y="1720800"/>
            <a:ext cx="44596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M28 is flown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using compression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mode 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12924" y="1120719"/>
            <a:ext cx="4326756" cy="5521381"/>
            <a:chOff x="112924" y="1120719"/>
            <a:chExt cx="4326756" cy="5521381"/>
          </a:xfrm>
        </p:grpSpPr>
        <p:pic>
          <p:nvPicPr>
            <p:cNvPr id="11" name="Picture 10" descr="White Glow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650" y="4851400"/>
              <a:ext cx="3200400" cy="1790700"/>
            </a:xfrm>
            <a:prstGeom prst="rect">
              <a:avLst/>
            </a:prstGeom>
          </p:spPr>
        </p:pic>
        <p:pic>
          <p:nvPicPr>
            <p:cNvPr id="3" name="Picture 2" descr="Downfill compression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24" y="1120719"/>
              <a:ext cx="4326756" cy="5332618"/>
            </a:xfrm>
            <a:prstGeom prst="rect">
              <a:avLst/>
            </a:prstGeom>
          </p:spPr>
        </p:pic>
        <p:pic>
          <p:nvPicPr>
            <p:cNvPr id="8" name="Picture 7" descr="Shadow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4860" y="5727700"/>
              <a:ext cx="1057390" cy="271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2971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12900" y="1720800"/>
            <a:ext cx="431990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rgbClr val="FFFFFF"/>
                </a:solidFill>
                <a:latin typeface="Arial"/>
                <a:cs typeface="Arial"/>
              </a:rPr>
              <a:t>60Hz – 20KHz</a:t>
            </a:r>
            <a:endParaRPr lang="en-GB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Usable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alone for speech and light music events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2924" y="1120719"/>
            <a:ext cx="4326756" cy="5521381"/>
            <a:chOff x="112924" y="1120719"/>
            <a:chExt cx="4326756" cy="5521381"/>
          </a:xfrm>
        </p:grpSpPr>
        <p:pic>
          <p:nvPicPr>
            <p:cNvPr id="11" name="Picture 10" descr="White Glow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650" y="4851400"/>
              <a:ext cx="3200400" cy="1790700"/>
            </a:xfrm>
            <a:prstGeom prst="rect">
              <a:avLst/>
            </a:prstGeom>
          </p:spPr>
        </p:pic>
        <p:pic>
          <p:nvPicPr>
            <p:cNvPr id="3" name="Picture 2" descr="Downfill compression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24" y="1120719"/>
              <a:ext cx="4326756" cy="5332618"/>
            </a:xfrm>
            <a:prstGeom prst="rect">
              <a:avLst/>
            </a:prstGeom>
          </p:spPr>
        </p:pic>
        <p:pic>
          <p:nvPicPr>
            <p:cNvPr id="8" name="Picture 7" descr="Shadow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4860" y="5727700"/>
              <a:ext cx="1057390" cy="271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3395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12900" y="1720800"/>
            <a:ext cx="44596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Full-range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flown system </a:t>
            </a:r>
          </a:p>
          <a:p>
            <a:r>
              <a:rPr lang="en-GB" sz="2000" dirty="0" smtClean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lang="en-GB" sz="2000" dirty="0">
                <a:solidFill>
                  <a:srgbClr val="FFFFFF"/>
                </a:solidFill>
                <a:latin typeface="Arial"/>
                <a:cs typeface="Arial"/>
              </a:rPr>
              <a:t>30Hz to 20 </a:t>
            </a:r>
            <a:r>
              <a:rPr lang="en-GB" sz="2000" dirty="0" smtClean="0">
                <a:solidFill>
                  <a:srgbClr val="FFFFFF"/>
                </a:solidFill>
                <a:latin typeface="Arial"/>
                <a:cs typeface="Arial"/>
              </a:rPr>
              <a:t>kHz</a:t>
            </a:r>
            <a:r>
              <a:rPr lang="en-GB" sz="2000" dirty="0">
                <a:solidFill>
                  <a:srgbClr val="FFFFFF"/>
                </a:solidFill>
                <a:latin typeface="Arial"/>
                <a:cs typeface="Arial"/>
              </a:rPr>
              <a:t>)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28650" y="1084486"/>
            <a:ext cx="3200400" cy="5557614"/>
            <a:chOff x="628650" y="1084486"/>
            <a:chExt cx="3200400" cy="5557614"/>
          </a:xfrm>
        </p:grpSpPr>
        <p:pic>
          <p:nvPicPr>
            <p:cNvPr id="14" name="Picture 13" descr="White Glow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650" y="4851400"/>
              <a:ext cx="3200400" cy="1790700"/>
            </a:xfrm>
            <a:prstGeom prst="rect">
              <a:avLst/>
            </a:prstGeom>
          </p:spPr>
        </p:pic>
        <p:pic>
          <p:nvPicPr>
            <p:cNvPr id="16" name="Picture 15" descr="Shadow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4860" y="5727700"/>
              <a:ext cx="1057390" cy="271896"/>
            </a:xfrm>
            <a:prstGeom prst="rect">
              <a:avLst/>
            </a:prstGeom>
          </p:spPr>
        </p:pic>
        <p:pic>
          <p:nvPicPr>
            <p:cNvPr id="3" name="Picture 2" descr="Downfill full range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9577" y="1084486"/>
              <a:ext cx="1580404" cy="4752528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111200" y="2728571"/>
            <a:ext cx="377516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3 x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S118 and 6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M28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499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12900" y="1720800"/>
            <a:ext cx="418655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Or with subs on the floor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1200" y="2378545"/>
            <a:ext cx="377516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6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x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M28</a:t>
            </a:r>
          </a:p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6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x S118 </a:t>
            </a:r>
            <a:r>
              <a:rPr lang="en-GB" sz="2400" dirty="0" err="1">
                <a:solidFill>
                  <a:srgbClr val="FFFFFF"/>
                </a:solidFill>
                <a:latin typeface="Arial"/>
                <a:cs typeface="Arial"/>
              </a:rPr>
              <a:t>groundstacked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224206" y="1271011"/>
            <a:ext cx="6173665" cy="5475220"/>
            <a:chOff x="-273050" y="1300318"/>
            <a:chExt cx="5734050" cy="5085340"/>
          </a:xfrm>
        </p:grpSpPr>
        <p:pic>
          <p:nvPicPr>
            <p:cNvPr id="11" name="Picture 10" descr="White Glow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3050" y="4594958"/>
              <a:ext cx="5734050" cy="1790700"/>
            </a:xfrm>
            <a:prstGeom prst="rect">
              <a:avLst/>
            </a:prstGeom>
          </p:spPr>
        </p:pic>
        <p:pic>
          <p:nvPicPr>
            <p:cNvPr id="9" name="Picture 8" descr="Floor option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538" y="4034692"/>
              <a:ext cx="4816231" cy="1221154"/>
            </a:xfrm>
            <a:prstGeom prst="rect">
              <a:avLst/>
            </a:prstGeom>
            <a:effectLst>
              <a:outerShdw blurRad="25400" dist="76200" dir="5400000" sx="99000" sy="99000" algn="tl" rotWithShape="0">
                <a:srgbClr val="000000"/>
              </a:outerShdw>
              <a:reflection stA="50000" endPos="50000" dist="12700" dir="5400000" sy="-100000" algn="bl" rotWithShape="0"/>
            </a:effectLst>
          </p:spPr>
        </p:pic>
        <p:pic>
          <p:nvPicPr>
            <p:cNvPr id="15" name="Picture 14" descr="Floor option.pn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07309" y="1300318"/>
              <a:ext cx="1582616" cy="278322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1426308" y="-163146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256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-273050" y="1225368"/>
            <a:ext cx="4927600" cy="5524682"/>
            <a:chOff x="-273050" y="1225368"/>
            <a:chExt cx="4927600" cy="5524682"/>
          </a:xfrm>
        </p:grpSpPr>
        <p:pic>
          <p:nvPicPr>
            <p:cNvPr id="11" name="Picture 10" descr="White Glow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73050" y="4959350"/>
              <a:ext cx="4927600" cy="1790700"/>
            </a:xfrm>
            <a:prstGeom prst="rect">
              <a:avLst/>
            </a:prstGeom>
          </p:spPr>
        </p:pic>
        <p:pic>
          <p:nvPicPr>
            <p:cNvPr id="3" name="Picture 2" descr="Downfill option 2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645" y="1225368"/>
              <a:ext cx="3856086" cy="3492682"/>
            </a:xfrm>
            <a:prstGeom prst="rect">
              <a:avLst/>
            </a:prstGeom>
          </p:spPr>
        </p:pic>
        <p:pic>
          <p:nvPicPr>
            <p:cNvPr id="12" name="Picture 11" descr="Downfill option 2.pn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1645" y="4819650"/>
              <a:ext cx="3856086" cy="1092200"/>
            </a:xfrm>
            <a:prstGeom prst="rect">
              <a:avLst/>
            </a:prstGeom>
            <a:effectLst>
              <a:outerShdw blurRad="25400" dist="76200" dir="5400000" sx="99000" sy="99000" algn="tl" rotWithShape="0">
                <a:srgbClr val="000000"/>
              </a:outerShdw>
              <a:reflection stA="50000" endPos="50000" dist="12700" dir="5400000" sy="-100000" algn="bl" rotWithShape="0"/>
            </a:effectLst>
          </p:spPr>
        </p:pic>
      </p:grpSp>
      <p:sp>
        <p:nvSpPr>
          <p:cNvPr id="13" name="TextBox 12"/>
          <p:cNvSpPr txBox="1"/>
          <p:nvPr/>
        </p:nvSpPr>
        <p:spPr>
          <a:xfrm>
            <a:off x="4112900" y="1720800"/>
            <a:ext cx="418655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Full-range system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with extra “punch” 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11200" y="2794043"/>
            <a:ext cx="377516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3 x B112, 6 x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M28</a:t>
            </a:r>
          </a:p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3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x S118 </a:t>
            </a:r>
            <a:r>
              <a:rPr lang="en-GB" sz="2400" dirty="0" err="1">
                <a:solidFill>
                  <a:srgbClr val="FFFFFF"/>
                </a:solidFill>
                <a:latin typeface="Arial"/>
                <a:cs typeface="Arial"/>
              </a:rPr>
              <a:t>groundstacked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2017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112900" y="1720800"/>
            <a:ext cx="445960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rgbClr val="FFFFFF"/>
                </a:solidFill>
                <a:latin typeface="Arial"/>
                <a:cs typeface="Arial"/>
              </a:rPr>
              <a:t>Groundstacked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1200" y="2502863"/>
            <a:ext cx="3775169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Powerful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, full-range system with extremely small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footprint</a:t>
            </a:r>
          </a:p>
          <a:p>
            <a:endParaRPr lang="nb-NO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nb-NO" sz="2400" dirty="0" smtClean="0">
                <a:solidFill>
                  <a:srgbClr val="FFFFFF"/>
                </a:solidFill>
                <a:latin typeface="Arial"/>
                <a:cs typeface="Arial"/>
              </a:rPr>
              <a:t>1 x S118, 1 x B112</a:t>
            </a:r>
          </a:p>
          <a:p>
            <a:r>
              <a:rPr lang="nb-NO" sz="2400" dirty="0" smtClean="0">
                <a:solidFill>
                  <a:srgbClr val="FFFFFF"/>
                </a:solidFill>
                <a:latin typeface="Arial"/>
                <a:cs typeface="Arial"/>
              </a:rPr>
              <a:t>3 x M28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28650" y="1107205"/>
            <a:ext cx="3200400" cy="5534895"/>
            <a:chOff x="628650" y="1107205"/>
            <a:chExt cx="3200400" cy="5534895"/>
          </a:xfrm>
        </p:grpSpPr>
        <p:pic>
          <p:nvPicPr>
            <p:cNvPr id="14" name="Picture 13" descr="White Glow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650" y="4851400"/>
              <a:ext cx="3200400" cy="17907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7027" y="1107205"/>
              <a:ext cx="2432846" cy="4607530"/>
            </a:xfrm>
            <a:prstGeom prst="rect">
              <a:avLst/>
            </a:prstGeom>
            <a:effectLst>
              <a:outerShdw blurRad="50800" dist="76200" dir="4920000" sx="99000" sy="99000" algn="tl" rotWithShape="0">
                <a:srgbClr val="000000"/>
              </a:outerShdw>
              <a:reflection stA="30000" endPos="20000" dist="127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3120435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040000" y="1720800"/>
            <a:ext cx="3437250" cy="12003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Venues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with rigging weight limitations </a:t>
            </a:r>
            <a:endParaRPr lang="en-GB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982" y="1695505"/>
            <a:ext cx="3560018" cy="4002660"/>
          </a:xfrm>
          <a:prstGeom prst="rect">
            <a:avLst/>
          </a:prstGeom>
          <a:ln w="25400" cap="flat" cmpd="sng" algn="ctr">
            <a:solidFill>
              <a:srgbClr val="CEDC54"/>
            </a:solidFill>
            <a:prstDash val="solid"/>
            <a:round/>
            <a:headEnd type="none" w="med" len="med"/>
            <a:tailEnd type="none" w="med" len="med"/>
          </a:ln>
          <a:effectLst>
            <a:reflection stA="30000" endPos="15000" dist="127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72904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112900" y="1720800"/>
            <a:ext cx="390715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1 tonne point restriction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11200" y="2378645"/>
            <a:ext cx="409902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18 x M28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single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column. Total cabinet weight = 666kg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28650" y="1233622"/>
            <a:ext cx="3200400" cy="5408478"/>
            <a:chOff x="628650" y="1233622"/>
            <a:chExt cx="3200400" cy="5408478"/>
          </a:xfrm>
        </p:grpSpPr>
        <p:pic>
          <p:nvPicPr>
            <p:cNvPr id="14" name="Picture 13" descr="White Glow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650" y="4851400"/>
              <a:ext cx="3200400" cy="1790700"/>
            </a:xfrm>
            <a:prstGeom prst="rect">
              <a:avLst/>
            </a:prstGeom>
          </p:spPr>
        </p:pic>
        <p:pic>
          <p:nvPicPr>
            <p:cNvPr id="16" name="Picture 15" descr="Shadow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0760" y="5778500"/>
              <a:ext cx="625590" cy="170296"/>
            </a:xfrm>
            <a:prstGeom prst="rect">
              <a:avLst/>
            </a:prstGeom>
          </p:spPr>
        </p:pic>
        <p:pic>
          <p:nvPicPr>
            <p:cNvPr id="3" name="Picture 2" descr="Downfill one tonne 1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4434" y="1233622"/>
              <a:ext cx="1548790" cy="4657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3657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921000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flipV="1">
            <a:off x="0" y="4132755"/>
            <a:ext cx="9144000" cy="72464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101016" y="2020676"/>
            <a:ext cx="3093534" cy="2836725"/>
            <a:chOff x="4101016" y="2020676"/>
            <a:chExt cx="3093534" cy="2836725"/>
          </a:xfrm>
        </p:grpSpPr>
        <p:pic>
          <p:nvPicPr>
            <p:cNvPr id="24" name="Picture 23" descr="White Glow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01016" y="3974909"/>
              <a:ext cx="3093534" cy="882492"/>
            </a:xfrm>
            <a:prstGeom prst="rect">
              <a:avLst/>
            </a:prstGeom>
          </p:spPr>
        </p:pic>
        <p:pic>
          <p:nvPicPr>
            <p:cNvPr id="2" name="Picture 1" descr="S118_Front-Top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9332" y="2020676"/>
              <a:ext cx="1835746" cy="2334540"/>
            </a:xfrm>
            <a:prstGeom prst="rect">
              <a:avLst/>
            </a:prstGeom>
            <a:effectLst>
              <a:outerShdw blurRad="25400" dist="76200" dir="4620000" sx="99000" sy="99000" algn="tl" rotWithShape="0">
                <a:srgbClr val="000000"/>
              </a:outerShdw>
              <a:reflection stA="40000" endPos="20000" dist="12700" dir="5400000" sy="-100000" algn="bl" rotWithShape="0"/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434562" y="1720800"/>
            <a:ext cx="6789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The four STM modules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34558" y="4928684"/>
            <a:ext cx="8336908" cy="665666"/>
            <a:chOff x="434558" y="4808034"/>
            <a:chExt cx="8336908" cy="665666"/>
          </a:xfrm>
        </p:grpSpPr>
        <p:grpSp>
          <p:nvGrpSpPr>
            <p:cNvPr id="6" name="Group 5"/>
            <p:cNvGrpSpPr/>
            <p:nvPr/>
          </p:nvGrpSpPr>
          <p:grpSpPr>
            <a:xfrm>
              <a:off x="434558" y="4808034"/>
              <a:ext cx="8263124" cy="665666"/>
              <a:chOff x="434558" y="4644385"/>
              <a:chExt cx="8263124" cy="1086104"/>
            </a:xfrm>
            <a:solidFill>
              <a:srgbClr val="B3CD27"/>
            </a:solidFill>
          </p:grpSpPr>
          <p:sp>
            <p:nvSpPr>
              <p:cNvPr id="12" name="Rounded Rectangle 11"/>
              <p:cNvSpPr/>
              <p:nvPr/>
            </p:nvSpPr>
            <p:spPr>
              <a:xfrm rot="10800000">
                <a:off x="434558" y="4644385"/>
                <a:ext cx="1792875" cy="1086104"/>
              </a:xfrm>
              <a:prstGeom prst="roundRect">
                <a:avLst>
                  <a:gd name="adj" fmla="val 5333"/>
                </a:avLst>
              </a:prstGeom>
              <a:grpFill/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 rot="10800000">
                <a:off x="2591307" y="4644385"/>
                <a:ext cx="1792875" cy="1086104"/>
              </a:xfrm>
              <a:prstGeom prst="roundRect">
                <a:avLst>
                  <a:gd name="adj" fmla="val 5333"/>
                </a:avLst>
              </a:prstGeom>
              <a:grpFill/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 rot="10800000">
                <a:off x="4748058" y="4644385"/>
                <a:ext cx="1792875" cy="1086104"/>
              </a:xfrm>
              <a:prstGeom prst="roundRect">
                <a:avLst>
                  <a:gd name="adj" fmla="val 5333"/>
                </a:avLst>
              </a:prstGeom>
              <a:grpFill/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 rot="10800000">
                <a:off x="6904807" y="4644385"/>
                <a:ext cx="1792875" cy="1086104"/>
              </a:xfrm>
              <a:prstGeom prst="roundRect">
                <a:avLst>
                  <a:gd name="adj" fmla="val 5333"/>
                </a:avLst>
              </a:prstGeom>
              <a:grpFill/>
              <a:ln>
                <a:solidFill>
                  <a:srgbClr val="BFD334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807199" y="4838350"/>
              <a:ext cx="1964267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000000"/>
                  </a:solidFill>
                  <a:latin typeface="Arial"/>
                  <a:cs typeface="Arial"/>
                </a:rPr>
                <a:t>M28</a:t>
              </a:r>
            </a:p>
            <a:p>
              <a:pPr algn="ctr"/>
              <a:r>
                <a:rPr lang="en-GB" sz="1300" dirty="0" smtClean="0">
                  <a:solidFill>
                    <a:srgbClr val="FFFFFF"/>
                  </a:solidFill>
                  <a:latin typeface="Arial"/>
                  <a:cs typeface="Arial"/>
                </a:rPr>
                <a:t>Omni-Purpose Module</a:t>
              </a:r>
              <a:endParaRPr lang="en-GB" sz="13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73647" y="4838351"/>
              <a:ext cx="18323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000000"/>
                  </a:solidFill>
                  <a:latin typeface="Arial"/>
                  <a:cs typeface="Arial"/>
                </a:rPr>
                <a:t>B112 </a:t>
              </a:r>
            </a:p>
            <a:p>
              <a:pPr algn="ctr"/>
              <a:r>
                <a:rPr lang="en-GB" sz="1300" dirty="0" smtClean="0">
                  <a:solidFill>
                    <a:srgbClr val="FFFFFF"/>
                  </a:solidFill>
                  <a:latin typeface="Arial"/>
                  <a:cs typeface="Arial"/>
                </a:rPr>
                <a:t>Bass Module</a:t>
              </a:r>
              <a:endParaRPr lang="en-GB" sz="13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751082" y="4838351"/>
              <a:ext cx="178985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000000"/>
                  </a:solidFill>
                  <a:latin typeface="Arial"/>
                  <a:cs typeface="Arial"/>
                </a:rPr>
                <a:t>S118</a:t>
              </a:r>
            </a:p>
            <a:p>
              <a:pPr algn="ctr"/>
              <a:r>
                <a:rPr lang="en-GB" sz="1300" dirty="0" smtClean="0">
                  <a:solidFill>
                    <a:srgbClr val="FFFFFF"/>
                  </a:solidFill>
                  <a:latin typeface="Arial"/>
                  <a:cs typeface="Arial"/>
                </a:rPr>
                <a:t>Sub Module </a:t>
              </a:r>
              <a:endParaRPr lang="en-GB" sz="13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34562" y="4838351"/>
              <a:ext cx="1792876" cy="569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 smtClean="0">
                  <a:latin typeface="Arial"/>
                  <a:cs typeface="Arial"/>
                </a:rPr>
                <a:t>M46 </a:t>
              </a:r>
            </a:p>
            <a:p>
              <a:pPr algn="ctr"/>
              <a:r>
                <a:rPr lang="en-GB" sz="1300" dirty="0" smtClean="0">
                  <a:solidFill>
                    <a:srgbClr val="FFFFFF"/>
                  </a:solidFill>
                  <a:latin typeface="Arial"/>
                  <a:cs typeface="Arial"/>
                </a:rPr>
                <a:t>Main Module</a:t>
              </a:r>
              <a:endParaRPr lang="en-GB" sz="1300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8" name="Picture 17" descr="STM selected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19" name="Picture 18" descr="Nexo Logo.eps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223334" y="3064591"/>
            <a:ext cx="3093534" cy="1792810"/>
            <a:chOff x="-223334" y="3064591"/>
            <a:chExt cx="3093534" cy="1792810"/>
          </a:xfrm>
        </p:grpSpPr>
        <p:pic>
          <p:nvPicPr>
            <p:cNvPr id="4" name="Picture 3" descr="White Glow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23334" y="3974909"/>
              <a:ext cx="3093534" cy="882492"/>
            </a:xfrm>
            <a:prstGeom prst="rect">
              <a:avLst/>
            </a:prstGeom>
          </p:spPr>
        </p:pic>
        <p:pic>
          <p:nvPicPr>
            <p:cNvPr id="8" name="Picture 7" descr="M46_Front top.pn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1863" y="3064591"/>
              <a:ext cx="1833181" cy="1290625"/>
            </a:xfrm>
            <a:prstGeom prst="rect">
              <a:avLst/>
            </a:prstGeom>
            <a:effectLst>
              <a:outerShdw blurRad="50800" dist="76200" dir="5400000" sx="99000" sy="99000" algn="tl" rotWithShape="0">
                <a:srgbClr val="000000"/>
              </a:outerShdw>
              <a:reflection stA="50000" endPos="50000" dist="12700" dir="5400000" sy="-100000" algn="bl" rotWithShape="0"/>
            </a:effectLst>
          </p:spPr>
        </p:pic>
      </p:grpSp>
      <p:grpSp>
        <p:nvGrpSpPr>
          <p:cNvPr id="20" name="Group 19"/>
          <p:cNvGrpSpPr/>
          <p:nvPr/>
        </p:nvGrpSpPr>
        <p:grpSpPr>
          <a:xfrm>
            <a:off x="6253666" y="3414744"/>
            <a:ext cx="3093534" cy="1442657"/>
            <a:chOff x="6253666" y="3414744"/>
            <a:chExt cx="3093534" cy="1442657"/>
          </a:xfrm>
        </p:grpSpPr>
        <p:pic>
          <p:nvPicPr>
            <p:cNvPr id="29" name="Picture 28" descr="White Glow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3666" y="3974909"/>
              <a:ext cx="3093534" cy="882492"/>
            </a:xfrm>
            <a:prstGeom prst="rect">
              <a:avLst/>
            </a:prstGeom>
          </p:spPr>
        </p:pic>
        <p:pic>
          <p:nvPicPr>
            <p:cNvPr id="10" name="Picture 9" descr="M28 Front top CUTOUT.pn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1948" y="3414744"/>
              <a:ext cx="1825734" cy="940472"/>
            </a:xfrm>
            <a:prstGeom prst="rect">
              <a:avLst/>
            </a:prstGeom>
            <a:effectLst>
              <a:outerShdw blurRad="25400" dist="76200" dir="5100000" sx="99000" sy="99000" algn="tl" rotWithShape="0">
                <a:srgbClr val="000000"/>
              </a:outerShdw>
              <a:reflection stA="50000" endPos="50000" dist="12700" dir="5400000" sy="-100000" algn="bl" rotWithShape="0"/>
            </a:effectLst>
          </p:spPr>
        </p:pic>
      </p:grpSp>
      <p:grpSp>
        <p:nvGrpSpPr>
          <p:cNvPr id="14" name="Group 13"/>
          <p:cNvGrpSpPr/>
          <p:nvPr/>
        </p:nvGrpSpPr>
        <p:grpSpPr>
          <a:xfrm>
            <a:off x="1954716" y="3100947"/>
            <a:ext cx="3093534" cy="1756454"/>
            <a:chOff x="1954716" y="3100947"/>
            <a:chExt cx="3093534" cy="1756454"/>
          </a:xfrm>
        </p:grpSpPr>
        <p:pic>
          <p:nvPicPr>
            <p:cNvPr id="21" name="Picture 20" descr="White Glow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4716" y="3974909"/>
              <a:ext cx="3093534" cy="882492"/>
            </a:xfrm>
            <a:prstGeom prst="rect">
              <a:avLst/>
            </a:prstGeom>
          </p:spPr>
        </p:pic>
        <p:pic>
          <p:nvPicPr>
            <p:cNvPr id="5" name="Picture 4" descr="B112_Front top.png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78143" y="3100947"/>
              <a:ext cx="1777833" cy="1228869"/>
            </a:xfrm>
            <a:prstGeom prst="rect">
              <a:avLst/>
            </a:prstGeom>
            <a:effectLst>
              <a:outerShdw blurRad="50800" dist="76200" dir="5400000" sx="99000" sy="99000" algn="tl" rotWithShape="0">
                <a:srgbClr val="000000"/>
              </a:outerShdw>
              <a:reflection stA="50000" endPos="50000" dist="127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2618611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11200" y="2378645"/>
            <a:ext cx="409902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6 x B112 + 12 x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M28</a:t>
            </a:r>
          </a:p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Total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cabinet weight = 798kg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2900" y="1720800"/>
            <a:ext cx="390715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1 tonne point restriction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28650" y="1143794"/>
            <a:ext cx="3200400" cy="5498306"/>
            <a:chOff x="628650" y="1143794"/>
            <a:chExt cx="3200400" cy="5498306"/>
          </a:xfrm>
        </p:grpSpPr>
        <p:pic>
          <p:nvPicPr>
            <p:cNvPr id="14" name="Picture 13" descr="White Glow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650" y="4851400"/>
              <a:ext cx="3200400" cy="1790700"/>
            </a:xfrm>
            <a:prstGeom prst="rect">
              <a:avLst/>
            </a:prstGeom>
          </p:spPr>
        </p:pic>
        <p:pic>
          <p:nvPicPr>
            <p:cNvPr id="11" name="Picture 10" descr="Shadow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0760" y="5778500"/>
              <a:ext cx="625590" cy="170296"/>
            </a:xfrm>
            <a:prstGeom prst="rect">
              <a:avLst/>
            </a:prstGeom>
          </p:spPr>
        </p:pic>
        <p:pic>
          <p:nvPicPr>
            <p:cNvPr id="5" name="Picture 4" descr="Downfill one tonne 2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6958" y="1143794"/>
              <a:ext cx="969144" cy="47334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5380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11200" y="2378645"/>
            <a:ext cx="409902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9 x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M28 </a:t>
            </a:r>
          </a:p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Total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cabinet weight = 333kg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2900" y="1720800"/>
            <a:ext cx="390715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500kg point restriction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8650" y="1289844"/>
            <a:ext cx="3200400" cy="5352256"/>
            <a:chOff x="628650" y="1289844"/>
            <a:chExt cx="3200400" cy="5352256"/>
          </a:xfrm>
        </p:grpSpPr>
        <p:pic>
          <p:nvPicPr>
            <p:cNvPr id="14" name="Picture 13" descr="White Glow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650" y="4851400"/>
              <a:ext cx="3200400" cy="1790700"/>
            </a:xfrm>
            <a:prstGeom prst="rect">
              <a:avLst/>
            </a:prstGeom>
          </p:spPr>
        </p:pic>
        <p:pic>
          <p:nvPicPr>
            <p:cNvPr id="16" name="Picture 15" descr="Shadow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4860" y="5727700"/>
              <a:ext cx="1057390" cy="271896"/>
            </a:xfrm>
            <a:prstGeom prst="rect">
              <a:avLst/>
            </a:prstGeom>
          </p:spPr>
        </p:pic>
        <p:pic>
          <p:nvPicPr>
            <p:cNvPr id="3" name="Picture 2" descr="Downfill 500kg 1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5267" y="1289844"/>
              <a:ext cx="1802086" cy="4601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5940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111200" y="2378645"/>
            <a:ext cx="409902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3 x B112 + 6 x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M28</a:t>
            </a:r>
          </a:p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Total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cabinet weight = 399kg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2900" y="1720800"/>
            <a:ext cx="390715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500kg point restriction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28650" y="1155700"/>
            <a:ext cx="3200400" cy="5486400"/>
            <a:chOff x="628650" y="1155700"/>
            <a:chExt cx="3200400" cy="5486400"/>
          </a:xfrm>
        </p:grpSpPr>
        <p:pic>
          <p:nvPicPr>
            <p:cNvPr id="14" name="Picture 13" descr="White Glow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650" y="4851400"/>
              <a:ext cx="3200400" cy="1790700"/>
            </a:xfrm>
            <a:prstGeom prst="rect">
              <a:avLst/>
            </a:prstGeom>
          </p:spPr>
        </p:pic>
        <p:pic>
          <p:nvPicPr>
            <p:cNvPr id="16" name="Picture 15" descr="Shadow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4860" y="5727700"/>
              <a:ext cx="1057390" cy="271896"/>
            </a:xfrm>
            <a:prstGeom prst="rect">
              <a:avLst/>
            </a:prstGeom>
          </p:spPr>
        </p:pic>
        <p:pic>
          <p:nvPicPr>
            <p:cNvPr id="5" name="Picture 4" descr="Downfill 500kg 2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1477" y="1155700"/>
              <a:ext cx="1958408" cy="4686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5270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050" y="2350463"/>
            <a:ext cx="836295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FFFF"/>
                </a:solidFill>
                <a:latin typeface="Arial"/>
                <a:cs typeface="Arial"/>
              </a:rPr>
              <a:t>Amplification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18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40000" y="1720800"/>
            <a:ext cx="35325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M28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active</a:t>
            </a:r>
          </a:p>
          <a:p>
            <a:endParaRPr lang="en-GB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2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NUAR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channels powers up to 3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cabinets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982" y="1650950"/>
            <a:ext cx="3168352" cy="4313579"/>
          </a:xfrm>
          <a:prstGeom prst="rect">
            <a:avLst/>
          </a:prstGeom>
          <a:ln w="25400" cap="flat" cmpd="sng" algn="ctr">
            <a:solidFill>
              <a:srgbClr val="CEDC54"/>
            </a:solidFill>
            <a:prstDash val="solid"/>
            <a:round/>
            <a:headEnd type="none" w="med" len="med"/>
            <a:tailEnd type="none" w="med" len="med"/>
          </a:ln>
          <a:effectLst>
            <a:reflection stA="30000" endPos="15000" dist="127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95702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40000" y="2009214"/>
            <a:ext cx="33039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nb-NO" sz="2400" dirty="0" smtClean="0">
                <a:solidFill>
                  <a:srgbClr val="FFFFFF"/>
                </a:solidFill>
                <a:latin typeface="Arial"/>
                <a:cs typeface="Arial"/>
              </a:rPr>
              <a:t>8 ohm cabinet</a:t>
            </a:r>
            <a:endParaRPr lang="en-GB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Up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to 12 M28 cabinets on one NUAR rack (STM standard)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145828" y="1166818"/>
            <a:ext cx="5632006" cy="6252863"/>
            <a:chOff x="-526828" y="1166818"/>
            <a:chExt cx="5632006" cy="6252863"/>
          </a:xfrm>
        </p:grpSpPr>
        <p:pic>
          <p:nvPicPr>
            <p:cNvPr id="12" name="Picture 11" descr="White Glow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26828" y="3872316"/>
              <a:ext cx="5632006" cy="3547365"/>
            </a:xfrm>
            <a:prstGeom prst="rect">
              <a:avLst/>
            </a:prstGeom>
          </p:spPr>
        </p:pic>
        <p:pic>
          <p:nvPicPr>
            <p:cNvPr id="11" name="Picture 10" descr="Amp Rack main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86217" y="1166818"/>
              <a:ext cx="3801283" cy="5124756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059872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050" y="2350463"/>
            <a:ext cx="836295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FFFF"/>
                </a:solidFill>
                <a:latin typeface="Arial"/>
                <a:cs typeface="Arial"/>
              </a:rPr>
              <a:t>Packaging</a:t>
            </a:r>
            <a:endParaRPr lang="en-GB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13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40000" y="2009214"/>
            <a:ext cx="300545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Lightweight dolly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for smaller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applications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9280" y="1460499"/>
            <a:ext cx="5493320" cy="5441031"/>
            <a:chOff x="-125821" y="2613522"/>
            <a:chExt cx="3086153" cy="3069728"/>
          </a:xfrm>
        </p:grpSpPr>
        <p:pic>
          <p:nvPicPr>
            <p:cNvPr id="12" name="Picture 11" descr="White Glow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25821" y="3932494"/>
              <a:ext cx="3086153" cy="1750756"/>
            </a:xfrm>
            <a:prstGeom prst="rect">
              <a:avLst/>
            </a:prstGeom>
          </p:spPr>
        </p:pic>
        <p:pic>
          <p:nvPicPr>
            <p:cNvPr id="15" name="Picture 14" descr="M28 Dolly 3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1369" y="2613522"/>
              <a:ext cx="1907049" cy="24716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0874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40000" y="2009214"/>
            <a:ext cx="300545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Compatible with STM dollies, roofs and covers </a:t>
            </a:r>
            <a:endParaRPr lang="en-GB" sz="24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0722" y="1033468"/>
            <a:ext cx="5193920" cy="6218231"/>
            <a:chOff x="-323628" y="1033468"/>
            <a:chExt cx="5193920" cy="6218231"/>
          </a:xfrm>
        </p:grpSpPr>
        <p:pic>
          <p:nvPicPr>
            <p:cNvPr id="10" name="Picture 9" descr="White Glow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23628" y="3980266"/>
              <a:ext cx="5193920" cy="327143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4585" y="1033468"/>
              <a:ext cx="3421047" cy="5124756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353883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40000" y="2009214"/>
            <a:ext cx="300545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12 x M28 on a STM double dolly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31645" y="1392656"/>
            <a:ext cx="4654550" cy="5541395"/>
            <a:chOff x="762000" y="1392656"/>
            <a:chExt cx="4654550" cy="5541395"/>
          </a:xfrm>
        </p:grpSpPr>
        <p:pic>
          <p:nvPicPr>
            <p:cNvPr id="11" name="Picture 10" descr="White Glow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00" y="4002345"/>
              <a:ext cx="4654550" cy="2931706"/>
            </a:xfrm>
            <a:prstGeom prst="rect">
              <a:avLst/>
            </a:prstGeom>
          </p:spPr>
        </p:pic>
        <p:pic>
          <p:nvPicPr>
            <p:cNvPr id="13" name="Picture 12" descr="M28 Dolly 12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4413" y="1392656"/>
              <a:ext cx="3310908" cy="4709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0873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669970" y="2446823"/>
            <a:ext cx="4347029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Clr>
                <a:srgbClr val="B3CD27"/>
              </a:buCl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4 x 6.5 inch LF/MF Flat Membrane   Drivers</a:t>
            </a:r>
          </a:p>
          <a:p>
            <a:pPr>
              <a:buClr>
                <a:srgbClr val="B3CD27"/>
              </a:buCl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4 x HF </a:t>
            </a:r>
            <a:r>
              <a:rPr lang="en-GB" dirty="0" err="1" smtClean="0">
                <a:solidFill>
                  <a:srgbClr val="FFFFFF"/>
                </a:solidFill>
                <a:latin typeface="Arial"/>
                <a:cs typeface="Arial"/>
              </a:rPr>
              <a:t>Ketone</a:t>
            </a: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Polymer Compression Drivers</a:t>
            </a:r>
          </a:p>
          <a:p>
            <a:pPr>
              <a:buClr>
                <a:srgbClr val="B3CD27"/>
              </a:buCl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Frequency response: 85Hz–20kHz</a:t>
            </a:r>
          </a:p>
          <a:p>
            <a:pPr>
              <a:buClr>
                <a:srgbClr val="B3CD27"/>
              </a:buCl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145dB peak SPL</a:t>
            </a:r>
          </a:p>
          <a:p>
            <a:pPr>
              <a:buClr>
                <a:srgbClr val="B3CD27"/>
              </a:buCl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H350mm/W575mm/D715mm</a:t>
            </a:r>
          </a:p>
          <a:p>
            <a:pPr>
              <a:buClr>
                <a:srgbClr val="B3CD27"/>
              </a:buCl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Dispersion 90˚ H </a:t>
            </a:r>
            <a:r>
              <a:rPr lang="en-GB" dirty="0" err="1" smtClean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0-10˚V</a:t>
            </a:r>
            <a:endParaRPr lang="en-GB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69971" y="1858399"/>
            <a:ext cx="356809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M46 Main Module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8" name="Picture 7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9" name="Picture 8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136650" y="2368671"/>
            <a:ext cx="6883400" cy="3759079"/>
            <a:chOff x="-1136650" y="2368671"/>
            <a:chExt cx="6883400" cy="3759079"/>
          </a:xfrm>
        </p:grpSpPr>
        <p:pic>
          <p:nvPicPr>
            <p:cNvPr id="10" name="Picture 9" descr="White Glow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36650" y="3778058"/>
              <a:ext cx="6883400" cy="2349692"/>
            </a:xfrm>
            <a:prstGeom prst="rect">
              <a:avLst/>
            </a:prstGeom>
          </p:spPr>
        </p:pic>
        <p:pic>
          <p:nvPicPr>
            <p:cNvPr id="11" name="Picture 10" descr="M46_Front top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1064" y="2368671"/>
              <a:ext cx="3312368" cy="2304000"/>
            </a:xfrm>
            <a:prstGeom prst="rect">
              <a:avLst/>
            </a:prstGeom>
            <a:effectLst>
              <a:outerShdw blurRad="50800" dist="101600" dir="5100000" sx="99000" sy="99000" algn="tl" rotWithShape="0">
                <a:srgbClr val="000000"/>
              </a:outerShdw>
              <a:reflection stA="50000" endPos="50000" dist="127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199529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247900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flipV="1">
            <a:off x="0" y="3459655"/>
            <a:ext cx="9144000" cy="72464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0184" y="4686250"/>
            <a:ext cx="770479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Designed and built from the ground up as an STM module, M28 is a “future-proof” solution for smaller companies with plans to grow </a:t>
            </a:r>
          </a:p>
        </p:txBody>
      </p:sp>
      <p:pic>
        <p:nvPicPr>
          <p:cNvPr id="18" name="Picture 17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19" name="Picture 18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184112" y="2251845"/>
            <a:ext cx="5085190" cy="2371456"/>
            <a:chOff x="6253666" y="3414744"/>
            <a:chExt cx="3093534" cy="1442657"/>
          </a:xfrm>
        </p:grpSpPr>
        <p:pic>
          <p:nvPicPr>
            <p:cNvPr id="29" name="Picture 28" descr="White Glow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3666" y="3974909"/>
              <a:ext cx="3093534" cy="882492"/>
            </a:xfrm>
            <a:prstGeom prst="rect">
              <a:avLst/>
            </a:prstGeom>
          </p:spPr>
        </p:pic>
        <p:pic>
          <p:nvPicPr>
            <p:cNvPr id="10" name="Picture 9" descr="M28 Front top CUTOUT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1948" y="3414744"/>
              <a:ext cx="1825734" cy="940472"/>
            </a:xfrm>
            <a:prstGeom prst="rect">
              <a:avLst/>
            </a:prstGeom>
            <a:effectLst>
              <a:outerShdw blurRad="25400" dist="76200" dir="5100000" sx="99000" sy="99000" algn="tl" rotWithShape="0">
                <a:srgbClr val="000000"/>
              </a:outerShdw>
              <a:reflection stA="50000" endPos="50000" dist="12700" dir="5400000" sy="-100000" algn="bl" rotWithShape="0"/>
            </a:effectLst>
          </p:spPr>
        </p:pic>
      </p:grpSp>
      <p:grpSp>
        <p:nvGrpSpPr>
          <p:cNvPr id="4" name="Group 3"/>
          <p:cNvGrpSpPr/>
          <p:nvPr/>
        </p:nvGrpSpPr>
        <p:grpSpPr>
          <a:xfrm>
            <a:off x="3796476" y="1700808"/>
            <a:ext cx="5609858" cy="3079714"/>
            <a:chOff x="4058810" y="1844825"/>
            <a:chExt cx="5085190" cy="2791680"/>
          </a:xfrm>
        </p:grpSpPr>
        <p:pic>
          <p:nvPicPr>
            <p:cNvPr id="11" name="Picture 10" descr="White Glow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8810" y="3185855"/>
              <a:ext cx="5085190" cy="145065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>
            <a:xfrm>
              <a:off x="4829733" y="1844825"/>
              <a:ext cx="3379369" cy="1915200"/>
            </a:xfrm>
            <a:prstGeom prst="rect">
              <a:avLst/>
            </a:prstGeom>
            <a:effectLst>
              <a:reflection stA="50000" endPos="30000" dir="5400000" sy="-100000" algn="bl" rotWithShape="0"/>
            </a:effectLst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29733" y="1844825"/>
              <a:ext cx="3379369" cy="2041200"/>
            </a:xfrm>
            <a:prstGeom prst="rect">
              <a:avLst/>
            </a:prstGeom>
            <a:effectLst>
              <a:outerShdw blurRad="50800" dist="76200" dir="5100000" sx="99000" sy="99000" algn="tl" rotWithShape="0">
                <a:srgbClr val="000000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0270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050" y="2350463"/>
            <a:ext cx="836295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nb-NO" sz="3600" dirty="0" smtClean="0">
                <a:solidFill>
                  <a:srgbClr val="FFFFFF"/>
                </a:solidFill>
                <a:latin typeface="Arial"/>
                <a:cs typeface="Arial"/>
              </a:rPr>
              <a:t>Thank you</a:t>
            </a:r>
            <a:endParaRPr lang="en-GB" sz="3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290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669971" y="2448000"/>
            <a:ext cx="3959680" cy="14773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Clr>
                <a:srgbClr val="B3CD27"/>
              </a:buCl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1 x 3000W +/- 3cm excursion 	      12 inch LF Driver</a:t>
            </a:r>
          </a:p>
          <a:p>
            <a:pPr>
              <a:buClr>
                <a:srgbClr val="B3CD27"/>
              </a:buCl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143dB peak SPL</a:t>
            </a:r>
          </a:p>
          <a:p>
            <a:pPr>
              <a:buClr>
                <a:srgbClr val="B3CD27"/>
              </a:buCl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Frequency response: 55Hz-200Hz</a:t>
            </a:r>
          </a:p>
          <a:p>
            <a:pPr>
              <a:buClr>
                <a:srgbClr val="B3CD27"/>
              </a:buCl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H350mm/W575mm/D715mm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69971" y="1857600"/>
            <a:ext cx="356809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B112 Bass Module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7" name="Picture 6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11" name="Picture 10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pic>
        <p:nvPicPr>
          <p:cNvPr id="17" name="Picture 16" descr="White Glo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36650" y="3778058"/>
            <a:ext cx="6883400" cy="2349692"/>
          </a:xfrm>
          <a:prstGeom prst="rect">
            <a:avLst/>
          </a:prstGeom>
        </p:spPr>
      </p:pic>
      <p:pic>
        <p:nvPicPr>
          <p:cNvPr id="10" name="Picture 9" descr="B112_Front top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599" y="2382788"/>
            <a:ext cx="3248163" cy="2245187"/>
          </a:xfrm>
          <a:prstGeom prst="rect">
            <a:avLst/>
          </a:prstGeom>
          <a:effectLst>
            <a:outerShdw blurRad="50800" dist="76200" dir="5400000" sx="99000" sy="99000" algn="tl" rotWithShape="0">
              <a:srgbClr val="000000"/>
            </a:outerShdw>
            <a:reflection stA="50000" endPos="50000" dist="127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1349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White Glow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36650" y="4421297"/>
            <a:ext cx="6883400" cy="32366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69971" y="2448000"/>
            <a:ext cx="4059161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Clr>
                <a:srgbClr val="B3CD27"/>
              </a:buCl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1 x 3000W 18 inch LF Driver</a:t>
            </a:r>
          </a:p>
          <a:p>
            <a:pPr>
              <a:buClr>
                <a:srgbClr val="B3CD27"/>
              </a:buCl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143dB peak SPL</a:t>
            </a:r>
          </a:p>
          <a:p>
            <a:pPr>
              <a:buClr>
                <a:srgbClr val="B3CD27"/>
              </a:buCl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Frequency response: 25Hz-120Hz</a:t>
            </a:r>
          </a:p>
          <a:p>
            <a:pPr>
              <a:buClr>
                <a:srgbClr val="B3CD27"/>
              </a:buCl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H700mm/W575mm/D715mm</a:t>
            </a:r>
          </a:p>
          <a:p>
            <a:pPr>
              <a:buClr>
                <a:srgbClr val="B3CD27"/>
              </a:buClr>
              <a:buFont typeface="Arial"/>
              <a:buChar char="•"/>
            </a:pPr>
            <a:r>
              <a:rPr lang="nb-NO" dirty="0" smtClean="0">
                <a:solidFill>
                  <a:srgbClr val="FFFFFF"/>
                </a:solidFill>
                <a:latin typeface="Arial"/>
                <a:cs typeface="Arial"/>
              </a:rPr>
              <a:t> Flown or groundstacked</a:t>
            </a:r>
            <a:endParaRPr lang="en-GB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buClr>
                <a:srgbClr val="B3CD27"/>
              </a:buCl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Omni or CD/RS cardioid modes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69972" y="1857600"/>
            <a:ext cx="298994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S118 Sub Module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8" name="Picture 7" descr="S118_Front-Top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900" y="1282700"/>
            <a:ext cx="3431899" cy="4330800"/>
          </a:xfrm>
          <a:prstGeom prst="rect">
            <a:avLst/>
          </a:prstGeom>
          <a:effectLst>
            <a:outerShdw blurRad="41275" dist="127000" dir="4620000" sx="99000" sy="99000" algn="tl" rotWithShape="0">
              <a:srgbClr val="000000"/>
            </a:outerShdw>
            <a:reflection stA="40000" endPos="20000" dist="12700" dir="5400000" sy="-100000" algn="bl" rotWithShape="0"/>
          </a:effectLst>
        </p:spPr>
      </p:pic>
      <p:pic>
        <p:nvPicPr>
          <p:cNvPr id="9" name="Picture 8" descr="STM selected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10" name="Picture 9" descr="Nexo Logo.eps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88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69971" y="2448000"/>
            <a:ext cx="4059161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buClr>
                <a:srgbClr val="B3CD27"/>
              </a:buCl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FFFFFF"/>
                </a:solidFill>
                <a:latin typeface="Arial"/>
                <a:cs typeface="Arial"/>
              </a:rPr>
              <a:t>2 x 8 inch </a:t>
            </a: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long excursion LF </a:t>
            </a:r>
            <a:r>
              <a:rPr lang="en-GB" dirty="0">
                <a:solidFill>
                  <a:srgbClr val="FFFFFF"/>
                </a:solidFill>
                <a:latin typeface="Arial"/>
                <a:cs typeface="Arial"/>
              </a:rPr>
              <a:t>Drivers</a:t>
            </a:r>
          </a:p>
          <a:p>
            <a:pPr>
              <a:buClr>
                <a:srgbClr val="B3CD27"/>
              </a:buCl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FFFFFF"/>
                </a:solidFill>
                <a:latin typeface="Arial"/>
                <a:cs typeface="Arial"/>
              </a:rPr>
              <a:t>2 x HF </a:t>
            </a:r>
            <a:r>
              <a:rPr lang="en-GB" dirty="0" err="1" smtClean="0">
                <a:solidFill>
                  <a:srgbClr val="FFFFFF"/>
                </a:solidFill>
                <a:latin typeface="Arial"/>
                <a:cs typeface="Arial"/>
              </a:rPr>
              <a:t>Ketone</a:t>
            </a: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Polymer Compression Drivers</a:t>
            </a:r>
            <a:endParaRPr lang="en-GB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buClr>
                <a:srgbClr val="B3CD27"/>
              </a:buCl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FFFFFF"/>
                </a:solidFill>
                <a:latin typeface="Arial"/>
                <a:cs typeface="Arial"/>
              </a:rPr>
              <a:t>141dB peak </a:t>
            </a: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SPL @ 1m</a:t>
            </a:r>
            <a:endParaRPr lang="en-GB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buClr>
                <a:srgbClr val="B3CD27"/>
              </a:buCl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GB" dirty="0">
                <a:solidFill>
                  <a:srgbClr val="FFFFFF"/>
                </a:solidFill>
                <a:latin typeface="Arial"/>
                <a:cs typeface="Arial"/>
              </a:rPr>
              <a:t>Frequency response: </a:t>
            </a: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60Hz-19kHz</a:t>
            </a:r>
            <a:endParaRPr lang="en-GB" dirty="0">
              <a:solidFill>
                <a:srgbClr val="FFFFFF"/>
              </a:solidFill>
              <a:latin typeface="Arial"/>
              <a:cs typeface="Arial"/>
            </a:endParaRPr>
          </a:p>
          <a:p>
            <a:pPr>
              <a:buClr>
                <a:srgbClr val="B3CD27"/>
              </a:buClr>
              <a:buFont typeface="Arial"/>
              <a:buChar char="•"/>
            </a:pPr>
            <a:r>
              <a:rPr lang="en-GB" dirty="0" smtClean="0">
                <a:solidFill>
                  <a:srgbClr val="FFFFFF"/>
                </a:solidFill>
                <a:latin typeface="Arial"/>
                <a:cs typeface="Arial"/>
              </a:rPr>
              <a:t> H234mm/W575mm/D653mm</a:t>
            </a:r>
            <a:endParaRPr lang="en-GB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9972" y="1857600"/>
            <a:ext cx="399777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M28 Omni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-Purpose Module </a:t>
            </a:r>
          </a:p>
        </p:txBody>
      </p:sp>
      <p:pic>
        <p:nvPicPr>
          <p:cNvPr id="8" name="Picture 7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9" name="Picture 8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pic>
        <p:nvPicPr>
          <p:cNvPr id="18" name="Picture 17" descr="White Glo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36650" y="3778058"/>
            <a:ext cx="6883400" cy="2349692"/>
          </a:xfrm>
          <a:prstGeom prst="rect">
            <a:avLst/>
          </a:prstGeom>
        </p:spPr>
      </p:pic>
      <p:pic>
        <p:nvPicPr>
          <p:cNvPr id="12" name="Picture 11" descr="M28 Front top CUTOUT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932" y="2894541"/>
            <a:ext cx="3327603" cy="1714115"/>
          </a:xfrm>
          <a:prstGeom prst="rect">
            <a:avLst/>
          </a:prstGeom>
          <a:effectLst>
            <a:outerShdw blurRad="25400" dist="76200" dir="5100000" sx="99000" sy="99000" algn="tl" rotWithShape="0">
              <a:srgbClr val="000000"/>
            </a:outerShdw>
            <a:reflection stA="50000" endPos="50000" dist="127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489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V="1">
            <a:off x="0" y="3319954"/>
            <a:ext cx="9144000" cy="1080595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762250"/>
            <a:ext cx="9144000" cy="55770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pic>
        <p:nvPicPr>
          <p:cNvPr id="9" name="Picture 8" descr="M28 angled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728" y="1650008"/>
            <a:ext cx="9228312" cy="4046934"/>
          </a:xfrm>
          <a:prstGeom prst="rect">
            <a:avLst/>
          </a:prstGeom>
        </p:spPr>
      </p:pic>
      <p:sp>
        <p:nvSpPr>
          <p:cNvPr id="5" name="Rectangle 1"/>
          <p:cNvSpPr>
            <a:spLocks/>
          </p:cNvSpPr>
          <p:nvPr/>
        </p:nvSpPr>
        <p:spPr bwMode="auto">
          <a:xfrm>
            <a:off x="0" y="5136851"/>
            <a:ext cx="9143470" cy="82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3600" dirty="0" smtClean="0">
                <a:solidFill>
                  <a:srgbClr val="FFFFFF"/>
                </a:solidFill>
                <a:latin typeface="Arial"/>
                <a:cs typeface="Arial"/>
                <a:sym typeface="Arial Bold" charset="0"/>
              </a:rPr>
              <a:t>M28 </a:t>
            </a:r>
            <a:r>
              <a:rPr lang="en-US" sz="3600" dirty="0">
                <a:solidFill>
                  <a:srgbClr val="FFFFFF"/>
                </a:solidFill>
                <a:latin typeface="Arial"/>
                <a:cs typeface="Arial"/>
                <a:sym typeface="Arial Bold" charset="0"/>
              </a:rPr>
              <a:t>in detail </a:t>
            </a:r>
          </a:p>
        </p:txBody>
      </p:sp>
    </p:spTree>
    <p:extLst>
      <p:ext uri="{BB962C8B-B14F-4D97-AF65-F5344CB8AC3E}">
        <p14:creationId xmlns:p14="http://schemas.microsoft.com/office/powerpoint/2010/main" val="765330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209542"/>
            <a:ext cx="9144000" cy="1211755"/>
          </a:xfrm>
          <a:prstGeom prst="rect">
            <a:avLst/>
          </a:prstGeom>
          <a:gradFill flip="none" rotWithShape="1">
            <a:gsLst>
              <a:gs pos="0">
                <a:srgbClr val="B3CD27"/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flipV="1">
            <a:off x="0" y="4421297"/>
            <a:ext cx="9144000" cy="61679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M selected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45" y="284025"/>
            <a:ext cx="2088232" cy="472907"/>
          </a:xfrm>
          <a:prstGeom prst="rect">
            <a:avLst/>
          </a:prstGeom>
        </p:spPr>
      </p:pic>
      <p:pic>
        <p:nvPicPr>
          <p:cNvPr id="2" name="Picture 1" descr="Nexo Logo.eps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881" t="62422" r="-7353" b="8696"/>
          <a:stretch/>
        </p:blipFill>
        <p:spPr>
          <a:xfrm>
            <a:off x="6635750" y="44449"/>
            <a:ext cx="2259636" cy="9097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86800" y="2350463"/>
            <a:ext cx="374205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Same polyurethane </a:t>
            </a:r>
            <a:r>
              <a:rPr lang="en-GB" sz="2400" dirty="0">
                <a:solidFill>
                  <a:srgbClr val="FFFFFF"/>
                </a:solidFill>
                <a:latin typeface="Arial"/>
                <a:cs typeface="Arial"/>
              </a:rPr>
              <a:t>composite weatherproof </a:t>
            </a:r>
            <a:r>
              <a:rPr lang="en-GB" sz="2400" dirty="0" smtClean="0">
                <a:solidFill>
                  <a:srgbClr val="FFFFFF"/>
                </a:solidFill>
                <a:latin typeface="Arial"/>
                <a:cs typeface="Arial"/>
              </a:rPr>
              <a:t>construction as M46 and B112</a:t>
            </a:r>
            <a:endParaRPr lang="en-GB" sz="24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51306" y="1813357"/>
            <a:ext cx="2995916" cy="3526150"/>
            <a:chOff x="1140206" y="1813357"/>
            <a:chExt cx="2995916" cy="3526150"/>
          </a:xfrm>
        </p:grpSpPr>
        <p:pic>
          <p:nvPicPr>
            <p:cNvPr id="8" name="Picture 7" descr="Water droplet green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0206" y="2196887"/>
              <a:ext cx="2028444" cy="2822400"/>
            </a:xfrm>
            <a:prstGeom prst="rect">
              <a:avLst/>
            </a:prstGeom>
            <a:effectLst>
              <a:reflection stA="30000" endPos="30000" dist="12700" dir="5400000" sy="-100000" algn="bl" rotWithShape="0"/>
            </a:effectLst>
          </p:spPr>
        </p:pic>
        <p:pic>
          <p:nvPicPr>
            <p:cNvPr id="9" name="Picture 8" descr="Water droplet grey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76856" y="1813357"/>
              <a:ext cx="1431544" cy="2082800"/>
            </a:xfrm>
            <a:prstGeom prst="rect">
              <a:avLst/>
            </a:prstGeom>
          </p:spPr>
        </p:pic>
        <p:pic>
          <p:nvPicPr>
            <p:cNvPr id="10" name="Picture 9" descr="Water droplet green.pn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68650" y="3978707"/>
              <a:ext cx="967472" cy="1360800"/>
            </a:xfrm>
            <a:prstGeom prst="rect">
              <a:avLst/>
            </a:prstGeom>
            <a:effectLst>
              <a:reflection stA="30000" endPos="30000" dist="12700" dir="5400000" sy="-100000" algn="bl" rotWithShape="0"/>
            </a:effectLst>
          </p:spPr>
        </p:pic>
        <p:pic>
          <p:nvPicPr>
            <p:cNvPr id="11" name="Picture 10" descr="Water droplet grey.pn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0775" y="1908086"/>
              <a:ext cx="608106" cy="8847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572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542</Words>
  <Application>Microsoft Macintosh PowerPoint</Application>
  <PresentationFormat>On-screen Show (4:3)</PresentationFormat>
  <Paragraphs>102</Paragraphs>
  <Slides>41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Geoff</dc:creator>
  <cp:lastModifiedBy>Darren</cp:lastModifiedBy>
  <cp:revision>205</cp:revision>
  <dcterms:created xsi:type="dcterms:W3CDTF">2014-03-11T10:05:17Z</dcterms:created>
  <dcterms:modified xsi:type="dcterms:W3CDTF">2014-09-24T11:42:48Z</dcterms:modified>
</cp:coreProperties>
</file>