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10" r:id="rId4"/>
    <p:sldId id="259" r:id="rId5"/>
    <p:sldId id="280" r:id="rId6"/>
    <p:sldId id="261" r:id="rId7"/>
    <p:sldId id="262" r:id="rId8"/>
    <p:sldId id="307" r:id="rId9"/>
    <p:sldId id="282" r:id="rId10"/>
    <p:sldId id="305" r:id="rId11"/>
    <p:sldId id="290" r:id="rId12"/>
    <p:sldId id="283" r:id="rId13"/>
    <p:sldId id="263" r:id="rId14"/>
    <p:sldId id="266" r:id="rId15"/>
    <p:sldId id="312" r:id="rId16"/>
    <p:sldId id="267" r:id="rId17"/>
    <p:sldId id="268" r:id="rId18"/>
    <p:sldId id="269" r:id="rId19"/>
    <p:sldId id="265" r:id="rId20"/>
    <p:sldId id="281" r:id="rId21"/>
    <p:sldId id="270" r:id="rId22"/>
    <p:sldId id="273" r:id="rId23"/>
    <p:sldId id="303" r:id="rId24"/>
    <p:sldId id="311" r:id="rId25"/>
    <p:sldId id="309" r:id="rId26"/>
    <p:sldId id="275" r:id="rId27"/>
    <p:sldId id="276" r:id="rId28"/>
    <p:sldId id="308" r:id="rId29"/>
    <p:sldId id="289" r:id="rId30"/>
    <p:sldId id="313" r:id="rId31"/>
    <p:sldId id="314" r:id="rId32"/>
    <p:sldId id="315" r:id="rId33"/>
    <p:sldId id="316" r:id="rId34"/>
    <p:sldId id="317" r:id="rId35"/>
    <p:sldId id="318" r:id="rId36"/>
    <p:sldId id="271" r:id="rId37"/>
    <p:sldId id="277" r:id="rId38"/>
    <p:sldId id="306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FD33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0323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1504" y="-96"/>
      </p:cViewPr>
      <p:guideLst>
        <p:guide orient="horz" pos="131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6289A-C9D8-6148-828C-6A430C0016CD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6B666-19AC-E54B-9CAE-788614ADB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6B666-19AC-E54B-9CAE-788614ADB97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6B666-19AC-E54B-9CAE-788614ADB97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F3CC7-1DB1-5642-AA47-B2900414878A}" type="datetimeFigureOut">
              <a:rPr lang="en-US" smtClean="0"/>
              <a:pPr/>
              <a:t>3/13/12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E65D-0BBD-A642-81B1-4949879B04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df"/><Relationship Id="rId5" Type="http://schemas.openxmlformats.org/officeDocument/2006/relationships/image" Target="../media/image40.png"/><Relationship Id="rId6" Type="http://schemas.openxmlformats.org/officeDocument/2006/relationships/image" Target="../media/image41.pdf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df"/><Relationship Id="rId4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6970" y="2884882"/>
            <a:ext cx="4347029" cy="17543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3000W +/- 3cm excursion 12 inch LF Driver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141dB peak SPL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Frequency response: 63Hz-200Hz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H350mm/W575mm/D715mm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55Kg/121lb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0" y="903514"/>
            <a:ext cx="5364262" cy="4521200"/>
            <a:chOff x="0" y="903514"/>
            <a:chExt cx="5364262" cy="4521200"/>
          </a:xfrm>
        </p:grpSpPr>
        <p:sp>
          <p:nvSpPr>
            <p:cNvPr id="6" name="Oval 5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Main-uni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8572" y="2270080"/>
              <a:ext cx="2666221" cy="1664624"/>
            </a:xfrm>
            <a:prstGeom prst="rect">
              <a:avLst/>
            </a:prstGeom>
            <a:effectLst>
              <a:reflection stA="50000" endPos="50000" dist="12700" dir="5400000" sy="-100000" algn="bl" rotWithShape="0"/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4796971" y="2232958"/>
            <a:ext cx="356809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B112 Bass Module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0" y="903514"/>
            <a:ext cx="5364262" cy="4521200"/>
            <a:chOff x="0" y="903514"/>
            <a:chExt cx="5364262" cy="4521200"/>
          </a:xfrm>
        </p:grpSpPr>
        <p:sp>
          <p:nvSpPr>
            <p:cNvPr id="6" name="Oval 5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Sub-uni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5325" y="1221752"/>
              <a:ext cx="2619572" cy="3274466"/>
            </a:xfrm>
            <a:prstGeom prst="rect">
              <a:avLst/>
            </a:prstGeom>
            <a:effectLst>
              <a:reflection stA="50000" endPos="30000" dist="12700" dir="5400000" sy="-100000" algn="bl" rotWithShape="0"/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4796971" y="2171928"/>
            <a:ext cx="4059161" cy="17543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18 inch LF Driver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143dB peak SPL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Frequency response: 25Hz-85Hz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H700mm/W575mm/D715mm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85Kg/187lb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Omni or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cardioid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modes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6972" y="1520003"/>
            <a:ext cx="29899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S118 Sub Module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903514"/>
            <a:ext cx="5364262" cy="4521200"/>
            <a:chOff x="0" y="903514"/>
            <a:chExt cx="5364262" cy="4521200"/>
          </a:xfrm>
        </p:grpSpPr>
        <p:sp>
          <p:nvSpPr>
            <p:cNvPr id="7" name="Oval 6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Main-uni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8558" y="2102137"/>
              <a:ext cx="2596168" cy="1620888"/>
            </a:xfrm>
            <a:prstGeom prst="rect">
              <a:avLst/>
            </a:prstGeom>
            <a:effectLst>
              <a:reflection stA="50000" endPos="80000" dist="12700" dir="5400000" sy="-100000" algn="bl" rotWithShape="0"/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4796970" y="2463792"/>
            <a:ext cx="4245429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2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8 inch LF Drivers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4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4 inch MF Drivers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HF Compression Driver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140dB peak SPL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Frequency response: 60Hz-20kHz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H233mm/W575mm/D715mm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38Kg/84lb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Dispersion 120˚ H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0-15˚V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6972" y="1811867"/>
            <a:ext cx="36442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M28 ‘Omni’ Module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74812" y="491418"/>
            <a:ext cx="5653306" cy="4879635"/>
            <a:chOff x="1785265" y="389820"/>
            <a:chExt cx="5653306" cy="4879635"/>
          </a:xfrm>
        </p:grpSpPr>
        <p:sp>
          <p:nvSpPr>
            <p:cNvPr id="4" name="Oval 3"/>
            <p:cNvSpPr/>
            <p:nvPr/>
          </p:nvSpPr>
          <p:spPr>
            <a:xfrm>
              <a:off x="1785265" y="389820"/>
              <a:ext cx="5653306" cy="476481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Building-block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2181" y="864369"/>
              <a:ext cx="4345337" cy="4405086"/>
            </a:xfrm>
            <a:prstGeom prst="rect">
              <a:avLst/>
            </a:prstGeom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499532" y="4860000"/>
            <a:ext cx="8161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Arial"/>
                <a:cs typeface="Arial"/>
              </a:rPr>
              <a:t>Think of them as blocks from which you can build any system you need, any time – quickly and easily. </a:t>
            </a:r>
            <a:endParaRPr lang="en-GB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2860" y="2902854"/>
            <a:ext cx="3889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Arial"/>
                <a:cs typeface="Arial"/>
              </a:rPr>
              <a:t>It could be a single column.</a:t>
            </a:r>
            <a:endParaRPr lang="en-GB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799855" y="488837"/>
            <a:ext cx="2075769" cy="6377629"/>
            <a:chOff x="1799855" y="488837"/>
            <a:chExt cx="2075769" cy="6377629"/>
          </a:xfrm>
        </p:grpSpPr>
        <p:pic>
          <p:nvPicPr>
            <p:cNvPr id="23" name="Picture 22" descr="Single-column.png"/>
            <p:cNvPicPr>
              <a:picLocks noChangeAspect="1"/>
            </p:cNvPicPr>
            <p:nvPr/>
          </p:nvPicPr>
          <p:blipFill>
            <a:blip r:embed="rId3"/>
            <a:srcRect b="4893"/>
            <a:stretch>
              <a:fillRect/>
            </a:stretch>
          </p:blipFill>
          <p:spPr>
            <a:xfrm>
              <a:off x="1799855" y="488837"/>
              <a:ext cx="2075769" cy="6377629"/>
            </a:xfrm>
            <a:prstGeom prst="rect">
              <a:avLst/>
            </a:prstGeom>
            <a:effectLst>
              <a:outerShdw blurRad="50800" dist="63500">
                <a:srgbClr val="000000">
                  <a:alpha val="50000"/>
                </a:srgbClr>
              </a:outerShdw>
            </a:effectLst>
          </p:spPr>
        </p:pic>
        <p:grpSp>
          <p:nvGrpSpPr>
            <p:cNvPr id="15" name="Group 14"/>
            <p:cNvGrpSpPr/>
            <p:nvPr/>
          </p:nvGrpSpPr>
          <p:grpSpPr>
            <a:xfrm>
              <a:off x="2393120" y="2182817"/>
              <a:ext cx="944295" cy="324750"/>
              <a:chOff x="825573" y="2291672"/>
              <a:chExt cx="944295" cy="324750"/>
            </a:xfrm>
          </p:grpSpPr>
          <p:sp>
            <p:nvSpPr>
              <p:cNvPr id="5" name="Rounded Rectangle 4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393120" y="3206077"/>
              <a:ext cx="944295" cy="324750"/>
              <a:chOff x="825573" y="2291672"/>
              <a:chExt cx="944295" cy="324750"/>
            </a:xfrm>
          </p:grpSpPr>
          <p:sp>
            <p:nvSpPr>
              <p:cNvPr id="17" name="Rounded Rectangle 16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393120" y="4243851"/>
              <a:ext cx="944295" cy="324750"/>
              <a:chOff x="825573" y="2291672"/>
              <a:chExt cx="944295" cy="324750"/>
            </a:xfrm>
          </p:grpSpPr>
          <p:sp>
            <p:nvSpPr>
              <p:cNvPr id="20" name="Rounded Rectangle 19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393120" y="5267110"/>
              <a:ext cx="944295" cy="324750"/>
              <a:chOff x="825573" y="2291672"/>
              <a:chExt cx="944295" cy="324750"/>
            </a:xfrm>
          </p:grpSpPr>
          <p:sp>
            <p:nvSpPr>
              <p:cNvPr id="14" name="Rounded Rectangle 13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393120" y="6303046"/>
              <a:ext cx="944295" cy="324750"/>
              <a:chOff x="825573" y="2291672"/>
              <a:chExt cx="944295" cy="324750"/>
            </a:xfrm>
          </p:grpSpPr>
          <p:sp>
            <p:nvSpPr>
              <p:cNvPr id="25" name="Rounded Rectangle 24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2860" y="2902854"/>
            <a:ext cx="3889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Arial"/>
                <a:cs typeface="Arial"/>
              </a:rPr>
              <a:t>It could be a single column.</a:t>
            </a:r>
            <a:endParaRPr lang="en-GB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1799836" y="489600"/>
            <a:ext cx="2076305" cy="6379200"/>
            <a:chOff x="1799836" y="489600"/>
            <a:chExt cx="2076305" cy="6379200"/>
          </a:xfrm>
        </p:grpSpPr>
        <p:pic>
          <p:nvPicPr>
            <p:cNvPr id="23" name="Picture 22" descr="Single-column.png"/>
            <p:cNvPicPr>
              <a:picLocks noChangeAspect="1"/>
            </p:cNvPicPr>
            <p:nvPr/>
          </p:nvPicPr>
          <p:blipFill>
            <a:blip r:embed="rId3"/>
            <a:srcRect b="4893"/>
            <a:stretch>
              <a:fillRect/>
            </a:stretch>
          </p:blipFill>
          <p:spPr>
            <a:xfrm>
              <a:off x="1799836" y="489600"/>
              <a:ext cx="2076305" cy="6379200"/>
            </a:xfrm>
            <a:prstGeom prst="rect">
              <a:avLst/>
            </a:prstGeom>
            <a:effectLst>
              <a:outerShdw blurRad="50800" dist="63500">
                <a:srgbClr val="000000">
                  <a:alpha val="50000"/>
                </a:srgbClr>
              </a:outerShdw>
            </a:effectLst>
          </p:spPr>
        </p:pic>
        <p:grpSp>
          <p:nvGrpSpPr>
            <p:cNvPr id="3" name="Group 14"/>
            <p:cNvGrpSpPr/>
            <p:nvPr/>
          </p:nvGrpSpPr>
          <p:grpSpPr>
            <a:xfrm>
              <a:off x="2393120" y="2182817"/>
              <a:ext cx="944295" cy="324750"/>
              <a:chOff x="825573" y="2291672"/>
              <a:chExt cx="944295" cy="324750"/>
            </a:xfrm>
          </p:grpSpPr>
          <p:sp>
            <p:nvSpPr>
              <p:cNvPr id="5" name="Rounded Rectangle 4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" name="Group 15"/>
            <p:cNvGrpSpPr/>
            <p:nvPr/>
          </p:nvGrpSpPr>
          <p:grpSpPr>
            <a:xfrm>
              <a:off x="2393120" y="3206077"/>
              <a:ext cx="944295" cy="324750"/>
              <a:chOff x="825573" y="2291672"/>
              <a:chExt cx="944295" cy="324750"/>
            </a:xfrm>
          </p:grpSpPr>
          <p:sp>
            <p:nvSpPr>
              <p:cNvPr id="17" name="Rounded Rectangle 16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7" name="Group 18"/>
            <p:cNvGrpSpPr/>
            <p:nvPr/>
          </p:nvGrpSpPr>
          <p:grpSpPr>
            <a:xfrm>
              <a:off x="2393120" y="4243851"/>
              <a:ext cx="944295" cy="324750"/>
              <a:chOff x="825573" y="2291672"/>
              <a:chExt cx="944295" cy="324750"/>
            </a:xfrm>
          </p:grpSpPr>
          <p:sp>
            <p:nvSpPr>
              <p:cNvPr id="20" name="Rounded Rectangle 19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9" name="Group 12"/>
            <p:cNvGrpSpPr/>
            <p:nvPr/>
          </p:nvGrpSpPr>
          <p:grpSpPr>
            <a:xfrm>
              <a:off x="2393120" y="5267110"/>
              <a:ext cx="944295" cy="324750"/>
              <a:chOff x="825573" y="2291672"/>
              <a:chExt cx="944295" cy="324750"/>
            </a:xfrm>
          </p:grpSpPr>
          <p:sp>
            <p:nvSpPr>
              <p:cNvPr id="14" name="Rounded Rectangle 13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0" name="Group 23"/>
            <p:cNvGrpSpPr/>
            <p:nvPr/>
          </p:nvGrpSpPr>
          <p:grpSpPr>
            <a:xfrm>
              <a:off x="2393120" y="6303046"/>
              <a:ext cx="944295" cy="324750"/>
              <a:chOff x="825573" y="2291672"/>
              <a:chExt cx="944295" cy="324750"/>
            </a:xfrm>
          </p:grpSpPr>
          <p:sp>
            <p:nvSpPr>
              <p:cNvPr id="25" name="Rounded Rectangle 24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7435" y="2598057"/>
            <a:ext cx="3563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Or a double column system for performance levels equivalent with existing line arrays.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03926" y="560378"/>
            <a:ext cx="3806190" cy="6297780"/>
            <a:chOff x="703926" y="560378"/>
            <a:chExt cx="3806190" cy="6297780"/>
          </a:xfrm>
        </p:grpSpPr>
        <p:pic>
          <p:nvPicPr>
            <p:cNvPr id="3" name="Picture 2" descr="Double-column.png"/>
            <p:cNvPicPr>
              <a:picLocks noChangeAspect="1"/>
            </p:cNvPicPr>
            <p:nvPr/>
          </p:nvPicPr>
          <p:blipFill>
            <a:blip r:embed="rId3"/>
            <a:srcRect b="4893"/>
            <a:stretch>
              <a:fillRect/>
            </a:stretch>
          </p:blipFill>
          <p:spPr>
            <a:xfrm>
              <a:off x="703926" y="560378"/>
              <a:ext cx="3806190" cy="6297780"/>
            </a:xfrm>
            <a:prstGeom prst="rect">
              <a:avLst/>
            </a:prstGeom>
            <a:effectLst>
              <a:outerShdw blurRad="50800" dist="63500">
                <a:srgbClr val="000000">
                  <a:alpha val="50000"/>
                </a:srgbClr>
              </a:outerShdw>
            </a:effectLst>
          </p:spPr>
        </p:pic>
        <p:grpSp>
          <p:nvGrpSpPr>
            <p:cNvPr id="5" name="Group 4"/>
            <p:cNvGrpSpPr/>
            <p:nvPr/>
          </p:nvGrpSpPr>
          <p:grpSpPr>
            <a:xfrm>
              <a:off x="1304545" y="2269901"/>
              <a:ext cx="944295" cy="324750"/>
              <a:chOff x="825573" y="2291672"/>
              <a:chExt cx="944295" cy="324750"/>
            </a:xfrm>
          </p:grpSpPr>
          <p:sp>
            <p:nvSpPr>
              <p:cNvPr id="6" name="Rounded Rectangle 5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304545" y="3285904"/>
              <a:ext cx="944295" cy="324750"/>
              <a:chOff x="825573" y="2291672"/>
              <a:chExt cx="944295" cy="324750"/>
            </a:xfrm>
          </p:grpSpPr>
          <p:sp>
            <p:nvSpPr>
              <p:cNvPr id="10" name="Rounded Rectangle 9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304545" y="4303491"/>
              <a:ext cx="944295" cy="324750"/>
              <a:chOff x="825573" y="2291672"/>
              <a:chExt cx="944295" cy="324750"/>
            </a:xfrm>
          </p:grpSpPr>
          <p:sp>
            <p:nvSpPr>
              <p:cNvPr id="13" name="Rounded Rectangle 12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017234" y="2269901"/>
              <a:ext cx="944295" cy="324750"/>
              <a:chOff x="825573" y="2291672"/>
              <a:chExt cx="944295" cy="324750"/>
            </a:xfrm>
          </p:grpSpPr>
          <p:sp>
            <p:nvSpPr>
              <p:cNvPr id="23" name="Rounded Rectangle 22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017234" y="3285904"/>
              <a:ext cx="944295" cy="324750"/>
              <a:chOff x="825573" y="2291672"/>
              <a:chExt cx="944295" cy="324750"/>
            </a:xfrm>
          </p:grpSpPr>
          <p:sp>
            <p:nvSpPr>
              <p:cNvPr id="26" name="Rounded Rectangle 25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017234" y="4310748"/>
              <a:ext cx="944295" cy="324750"/>
              <a:chOff x="825573" y="2291672"/>
              <a:chExt cx="944295" cy="324750"/>
            </a:xfrm>
          </p:grpSpPr>
          <p:sp>
            <p:nvSpPr>
              <p:cNvPr id="29" name="Rounded Rectangle 28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304545" y="5317898"/>
              <a:ext cx="944295" cy="324750"/>
              <a:chOff x="825573" y="2291672"/>
              <a:chExt cx="944295" cy="324750"/>
            </a:xfrm>
          </p:grpSpPr>
          <p:sp>
            <p:nvSpPr>
              <p:cNvPr id="32" name="Rounded Rectangle 31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304545" y="6335485"/>
              <a:ext cx="944295" cy="324750"/>
              <a:chOff x="825573" y="2291672"/>
              <a:chExt cx="944295" cy="324750"/>
            </a:xfrm>
          </p:grpSpPr>
          <p:sp>
            <p:nvSpPr>
              <p:cNvPr id="35" name="Rounded Rectangle 34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017222" y="5317898"/>
              <a:ext cx="944295" cy="324750"/>
              <a:chOff x="825573" y="2291672"/>
              <a:chExt cx="944295" cy="324750"/>
            </a:xfrm>
          </p:grpSpPr>
          <p:sp>
            <p:nvSpPr>
              <p:cNvPr id="38" name="Rounded Rectangle 37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017222" y="6335485"/>
              <a:ext cx="944295" cy="324750"/>
              <a:chOff x="825573" y="2291672"/>
              <a:chExt cx="944295" cy="324750"/>
            </a:xfrm>
          </p:grpSpPr>
          <p:sp>
            <p:nvSpPr>
              <p:cNvPr id="41" name="Rounded Rectangle 40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0398" y="2598057"/>
            <a:ext cx="2939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Or a triple column for previously unattainable levels of LF output.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67667" y="564849"/>
            <a:ext cx="5218377" cy="6300000"/>
            <a:chOff x="467667" y="564849"/>
            <a:chExt cx="5218377" cy="6300000"/>
          </a:xfrm>
        </p:grpSpPr>
        <p:pic>
          <p:nvPicPr>
            <p:cNvPr id="4" name="Picture 3" descr="Double-column.png"/>
            <p:cNvPicPr>
              <a:picLocks noChangeAspect="1"/>
            </p:cNvPicPr>
            <p:nvPr/>
          </p:nvPicPr>
          <p:blipFill>
            <a:blip r:embed="rId3"/>
            <a:srcRect b="4627"/>
            <a:stretch>
              <a:fillRect/>
            </a:stretch>
          </p:blipFill>
          <p:spPr>
            <a:xfrm>
              <a:off x="467667" y="564849"/>
              <a:ext cx="5218377" cy="6300000"/>
            </a:xfrm>
            <a:prstGeom prst="rect">
              <a:avLst/>
            </a:prstGeom>
            <a:effectLst>
              <a:outerShdw blurRad="50800" dist="63500">
                <a:srgbClr val="000000">
                  <a:alpha val="50000"/>
                </a:srgbClr>
              </a:outerShdw>
            </a:effectLst>
          </p:spPr>
        </p:pic>
        <p:grpSp>
          <p:nvGrpSpPr>
            <p:cNvPr id="5" name="Group 4"/>
            <p:cNvGrpSpPr/>
            <p:nvPr/>
          </p:nvGrpSpPr>
          <p:grpSpPr>
            <a:xfrm>
              <a:off x="2610805" y="2574695"/>
              <a:ext cx="944295" cy="324750"/>
              <a:chOff x="825573" y="2291672"/>
              <a:chExt cx="944295" cy="324750"/>
            </a:xfrm>
          </p:grpSpPr>
          <p:sp>
            <p:nvSpPr>
              <p:cNvPr id="6" name="Rounded Rectangle 5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610805" y="3532642"/>
              <a:ext cx="944295" cy="324750"/>
              <a:chOff x="825573" y="2291672"/>
              <a:chExt cx="944295" cy="324750"/>
            </a:xfrm>
          </p:grpSpPr>
          <p:sp>
            <p:nvSpPr>
              <p:cNvPr id="10" name="Rounded Rectangle 9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610805" y="4477659"/>
              <a:ext cx="944295" cy="324750"/>
              <a:chOff x="825573" y="2291672"/>
              <a:chExt cx="944295" cy="324750"/>
            </a:xfrm>
          </p:grpSpPr>
          <p:sp>
            <p:nvSpPr>
              <p:cNvPr id="13" name="Rounded Rectangle 12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14639" y="2574695"/>
              <a:ext cx="944295" cy="324750"/>
              <a:chOff x="825573" y="2291672"/>
              <a:chExt cx="944295" cy="324750"/>
            </a:xfrm>
          </p:grpSpPr>
          <p:sp>
            <p:nvSpPr>
              <p:cNvPr id="16" name="Rounded Rectangle 15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14639" y="3532642"/>
              <a:ext cx="944295" cy="324750"/>
              <a:chOff x="825573" y="2291672"/>
              <a:chExt cx="944295" cy="324750"/>
            </a:xfrm>
          </p:grpSpPr>
          <p:sp>
            <p:nvSpPr>
              <p:cNvPr id="19" name="Rounded Rectangle 18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214639" y="4484916"/>
              <a:ext cx="944295" cy="324750"/>
              <a:chOff x="825573" y="2291672"/>
              <a:chExt cx="944295" cy="324750"/>
            </a:xfrm>
          </p:grpSpPr>
          <p:sp>
            <p:nvSpPr>
              <p:cNvPr id="22" name="Rounded Rectangle 21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610805" y="5441267"/>
              <a:ext cx="944295" cy="324750"/>
              <a:chOff x="825573" y="2291672"/>
              <a:chExt cx="944295" cy="324750"/>
            </a:xfrm>
          </p:grpSpPr>
          <p:sp>
            <p:nvSpPr>
              <p:cNvPr id="25" name="Rounded Rectangle 24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610805" y="6408055"/>
              <a:ext cx="944295" cy="324750"/>
              <a:chOff x="825573" y="2291672"/>
              <a:chExt cx="944295" cy="324750"/>
            </a:xfrm>
          </p:grpSpPr>
          <p:sp>
            <p:nvSpPr>
              <p:cNvPr id="28" name="Rounded Rectangle 27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214627" y="5441267"/>
              <a:ext cx="944295" cy="324750"/>
              <a:chOff x="825573" y="2291672"/>
              <a:chExt cx="944295" cy="324750"/>
            </a:xfrm>
          </p:grpSpPr>
          <p:sp>
            <p:nvSpPr>
              <p:cNvPr id="31" name="Rounded Rectangle 30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214627" y="6408055"/>
              <a:ext cx="944295" cy="324750"/>
              <a:chOff x="825573" y="2291672"/>
              <a:chExt cx="944295" cy="324750"/>
            </a:xfrm>
          </p:grpSpPr>
          <p:sp>
            <p:nvSpPr>
              <p:cNvPr id="34" name="Rounded Rectangle 33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971608" y="2574695"/>
              <a:ext cx="944295" cy="324750"/>
              <a:chOff x="825573" y="2291672"/>
              <a:chExt cx="944295" cy="324750"/>
            </a:xfrm>
          </p:grpSpPr>
          <p:sp>
            <p:nvSpPr>
              <p:cNvPr id="38" name="Rounded Rectangle 37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71608" y="3532642"/>
              <a:ext cx="944295" cy="324750"/>
              <a:chOff x="825573" y="2291672"/>
              <a:chExt cx="944295" cy="324750"/>
            </a:xfrm>
          </p:grpSpPr>
          <p:sp>
            <p:nvSpPr>
              <p:cNvPr id="41" name="Rounded Rectangle 40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971608" y="4484916"/>
              <a:ext cx="944295" cy="324750"/>
              <a:chOff x="825573" y="2291672"/>
              <a:chExt cx="944295" cy="324750"/>
            </a:xfrm>
          </p:grpSpPr>
          <p:sp>
            <p:nvSpPr>
              <p:cNvPr id="44" name="Rounded Rectangle 43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971596" y="5441267"/>
              <a:ext cx="944295" cy="324750"/>
              <a:chOff x="825573" y="2291672"/>
              <a:chExt cx="944295" cy="324750"/>
            </a:xfrm>
          </p:grpSpPr>
          <p:sp>
            <p:nvSpPr>
              <p:cNvPr id="47" name="Rounded Rectangle 46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71596" y="6408055"/>
              <a:ext cx="944295" cy="324750"/>
              <a:chOff x="825573" y="2291672"/>
              <a:chExt cx="944295" cy="324750"/>
            </a:xfrm>
          </p:grpSpPr>
          <p:sp>
            <p:nvSpPr>
              <p:cNvPr id="50" name="Rounded Rectangle 49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05715" y="2598057"/>
            <a:ext cx="2823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Right up to a</a:t>
            </a:r>
          </a:p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large-scale stadium configuration that no other system can match.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847265" y="703999"/>
            <a:ext cx="4517739" cy="6174944"/>
            <a:chOff x="847265" y="703999"/>
            <a:chExt cx="4517739" cy="6174944"/>
          </a:xfrm>
        </p:grpSpPr>
        <p:pic>
          <p:nvPicPr>
            <p:cNvPr id="4" name="Picture 3" descr="Large-system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9043" y="704001"/>
              <a:ext cx="2657823" cy="6174942"/>
            </a:xfrm>
            <a:prstGeom prst="rect">
              <a:avLst/>
            </a:prstGeom>
            <a:effectLst>
              <a:outerShdw blurRad="50800" dist="38100">
                <a:srgbClr val="000000">
                  <a:alpha val="50000"/>
                </a:srgbClr>
              </a:outerShdw>
            </a:effectLst>
          </p:spPr>
        </p:pic>
        <p:pic>
          <p:nvPicPr>
            <p:cNvPr id="5" name="Picture 4" descr="Large-system-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265" y="1143441"/>
              <a:ext cx="1090478" cy="5604492"/>
            </a:xfrm>
            <a:prstGeom prst="rect">
              <a:avLst/>
            </a:prstGeom>
            <a:effectLst>
              <a:outerShdw blurRad="50800" dist="38100">
                <a:srgbClr val="000000">
                  <a:alpha val="50000"/>
                </a:srgbClr>
              </a:outerShdw>
            </a:effectLst>
          </p:spPr>
        </p:pic>
        <p:grpSp>
          <p:nvGrpSpPr>
            <p:cNvPr id="34" name="Group 14"/>
            <p:cNvGrpSpPr/>
            <p:nvPr/>
          </p:nvGrpSpPr>
          <p:grpSpPr>
            <a:xfrm>
              <a:off x="4420709" y="703999"/>
              <a:ext cx="944295" cy="323165"/>
              <a:chOff x="825573" y="2293257"/>
              <a:chExt cx="944295" cy="323165"/>
            </a:xfrm>
          </p:grpSpPr>
          <p:sp>
            <p:nvSpPr>
              <p:cNvPr id="47" name="Rounded Rectangle 4"/>
              <p:cNvSpPr>
                <a:spLocks noChangeAspect="1"/>
              </p:cNvSpPr>
              <p:nvPr/>
            </p:nvSpPr>
            <p:spPr>
              <a:xfrm rot="10800000">
                <a:off x="1016471" y="2307909"/>
                <a:ext cx="593737" cy="308513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9" name="Group 14"/>
            <p:cNvGrpSpPr/>
            <p:nvPr/>
          </p:nvGrpSpPr>
          <p:grpSpPr>
            <a:xfrm>
              <a:off x="3696340" y="703999"/>
              <a:ext cx="944295" cy="323165"/>
              <a:chOff x="825573" y="2293257"/>
              <a:chExt cx="944295" cy="323165"/>
            </a:xfrm>
          </p:grpSpPr>
          <p:sp>
            <p:nvSpPr>
              <p:cNvPr id="50" name="Rounded Rectangle 4"/>
              <p:cNvSpPr>
                <a:spLocks noChangeAspect="1"/>
              </p:cNvSpPr>
              <p:nvPr/>
            </p:nvSpPr>
            <p:spPr>
              <a:xfrm rot="10800000">
                <a:off x="1016471" y="2307909"/>
                <a:ext cx="593737" cy="308513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52" name="Group 14"/>
            <p:cNvGrpSpPr/>
            <p:nvPr/>
          </p:nvGrpSpPr>
          <p:grpSpPr>
            <a:xfrm>
              <a:off x="2971971" y="703999"/>
              <a:ext cx="944295" cy="323165"/>
              <a:chOff x="825573" y="2293257"/>
              <a:chExt cx="944295" cy="323165"/>
            </a:xfrm>
          </p:grpSpPr>
          <p:sp>
            <p:nvSpPr>
              <p:cNvPr id="53" name="Rounded Rectangle 4"/>
              <p:cNvSpPr>
                <a:spLocks noChangeAspect="1"/>
              </p:cNvSpPr>
              <p:nvPr/>
            </p:nvSpPr>
            <p:spPr>
              <a:xfrm rot="10800000">
                <a:off x="1016471" y="2307909"/>
                <a:ext cx="593737" cy="308513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55" name="Group 14"/>
            <p:cNvGrpSpPr/>
            <p:nvPr/>
          </p:nvGrpSpPr>
          <p:grpSpPr>
            <a:xfrm>
              <a:off x="930731" y="703999"/>
              <a:ext cx="944295" cy="323165"/>
              <a:chOff x="825573" y="2293257"/>
              <a:chExt cx="944295" cy="323165"/>
            </a:xfrm>
          </p:grpSpPr>
          <p:sp>
            <p:nvSpPr>
              <p:cNvPr id="56" name="Rounded Rectangle 4"/>
              <p:cNvSpPr>
                <a:spLocks noChangeAspect="1"/>
              </p:cNvSpPr>
              <p:nvPr/>
            </p:nvSpPr>
            <p:spPr>
              <a:xfrm rot="10800000">
                <a:off x="1016471" y="2307909"/>
                <a:ext cx="593737" cy="308513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Subs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59" name="Group 14"/>
            <p:cNvGrpSpPr/>
            <p:nvPr/>
          </p:nvGrpSpPr>
          <p:grpSpPr>
            <a:xfrm>
              <a:off x="2237016" y="703999"/>
              <a:ext cx="944295" cy="323165"/>
              <a:chOff x="825573" y="2293257"/>
              <a:chExt cx="944295" cy="323165"/>
            </a:xfrm>
          </p:grpSpPr>
          <p:sp>
            <p:nvSpPr>
              <p:cNvPr id="60" name="Rounded Rectangle 4"/>
              <p:cNvSpPr>
                <a:spLocks noChangeAspect="1"/>
              </p:cNvSpPr>
              <p:nvPr/>
            </p:nvSpPr>
            <p:spPr>
              <a:xfrm rot="10800000">
                <a:off x="1016471" y="2307909"/>
                <a:ext cx="593737" cy="308513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TextBox 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3945" y="5220000"/>
            <a:ext cx="773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Arial"/>
                <a:cs typeface="Arial"/>
              </a:rPr>
              <a:t>Or just a simple ground stack.</a:t>
            </a:r>
            <a:endParaRPr lang="en-GB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135085" y="1050020"/>
            <a:ext cx="2873829" cy="3800009"/>
            <a:chOff x="3135085" y="1050020"/>
            <a:chExt cx="2873829" cy="3800009"/>
          </a:xfrm>
        </p:grpSpPr>
        <p:pic>
          <p:nvPicPr>
            <p:cNvPr id="3" name="Picture 2" descr="Ground-stac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5085" y="1050020"/>
              <a:ext cx="2873829" cy="3800009"/>
            </a:xfrm>
            <a:prstGeom prst="rect">
              <a:avLst/>
            </a:prstGeom>
            <a:effectLst>
              <a:reflection stA="50000" endPos="20000" dist="12700" dir="5400000" sy="-100000" algn="bl" rotWithShape="0"/>
            </a:effectLst>
          </p:spPr>
        </p:pic>
        <p:grpSp>
          <p:nvGrpSpPr>
            <p:cNvPr id="28" name="Group 27"/>
            <p:cNvGrpSpPr/>
            <p:nvPr/>
          </p:nvGrpSpPr>
          <p:grpSpPr>
            <a:xfrm>
              <a:off x="3417236" y="1405168"/>
              <a:ext cx="944295" cy="324750"/>
              <a:chOff x="825573" y="2291672"/>
              <a:chExt cx="944295" cy="324750"/>
            </a:xfrm>
          </p:grpSpPr>
          <p:sp>
            <p:nvSpPr>
              <p:cNvPr id="29" name="Rounded Rectangle 28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417236" y="2238604"/>
              <a:ext cx="944295" cy="324750"/>
              <a:chOff x="825573" y="2291672"/>
              <a:chExt cx="944295" cy="324750"/>
            </a:xfrm>
          </p:grpSpPr>
          <p:sp>
            <p:nvSpPr>
              <p:cNvPr id="32" name="Rounded Rectangle 31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Main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417236" y="3560985"/>
              <a:ext cx="944295" cy="324750"/>
              <a:chOff x="825573" y="2291672"/>
              <a:chExt cx="944295" cy="324750"/>
            </a:xfrm>
          </p:grpSpPr>
          <p:sp>
            <p:nvSpPr>
              <p:cNvPr id="35" name="Rounded Rectangle 34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Sub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767065" y="1405168"/>
              <a:ext cx="944295" cy="324750"/>
              <a:chOff x="825573" y="2291672"/>
              <a:chExt cx="944295" cy="324750"/>
            </a:xfrm>
          </p:grpSpPr>
          <p:sp>
            <p:nvSpPr>
              <p:cNvPr id="43" name="Rounded Rectangle 42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767065" y="2238604"/>
              <a:ext cx="944295" cy="324750"/>
              <a:chOff x="825573" y="2291672"/>
              <a:chExt cx="944295" cy="324750"/>
            </a:xfrm>
          </p:grpSpPr>
          <p:sp>
            <p:nvSpPr>
              <p:cNvPr id="46" name="Rounded Rectangle 45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Bass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767065" y="3560985"/>
              <a:ext cx="944295" cy="324750"/>
              <a:chOff x="825573" y="2291672"/>
              <a:chExt cx="944295" cy="324750"/>
            </a:xfrm>
          </p:grpSpPr>
          <p:sp>
            <p:nvSpPr>
              <p:cNvPr id="49" name="Rounded Rectangle 48"/>
              <p:cNvSpPr/>
              <p:nvPr/>
            </p:nvSpPr>
            <p:spPr>
              <a:xfrm rot="10800000">
                <a:off x="985222" y="2291672"/>
                <a:ext cx="624986" cy="324750"/>
              </a:xfrm>
              <a:prstGeom prst="roundRect">
                <a:avLst>
                  <a:gd name="adj" fmla="val 5333"/>
                </a:avLst>
              </a:prstGeom>
              <a:gradFill>
                <a:gsLst>
                  <a:gs pos="0">
                    <a:srgbClr val="BFD334">
                      <a:alpha val="75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5573" y="2293257"/>
                <a:ext cx="94429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Sub</a:t>
                </a:r>
                <a:endParaRPr lang="en-GB" sz="15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999" y="4482290"/>
            <a:ext cx="7840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Arial"/>
                <a:cs typeface="Arial"/>
              </a:rPr>
              <a:t>Our mission.</a:t>
            </a:r>
          </a:p>
          <a:p>
            <a:pPr algn="ctr"/>
            <a:r>
              <a:rPr lang="en-GB" sz="2400" dirty="0" smtClean="0">
                <a:solidFill>
                  <a:srgbClr val="BFD334"/>
                </a:solidFill>
                <a:latin typeface="Arial"/>
                <a:cs typeface="Arial"/>
              </a:rPr>
              <a:t>To build a sound system that makes you money.</a:t>
            </a:r>
            <a:endParaRPr lang="en-US" sz="2400" dirty="0">
              <a:solidFill>
                <a:srgbClr val="BFD334"/>
              </a:solidFill>
              <a:latin typeface="Arial"/>
              <a:cs typeface="Arial"/>
            </a:endParaRPr>
          </a:p>
        </p:txBody>
      </p:sp>
      <p:pic>
        <p:nvPicPr>
          <p:cNvPr id="3" name="Picture 2" descr="Doll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0000">
            <a:off x="5580743" y="560110"/>
            <a:ext cx="2540525" cy="1413833"/>
          </a:xfrm>
          <a:prstGeom prst="rect">
            <a:avLst/>
          </a:prstGeom>
          <a:effectLst>
            <a:outerShdw blurRad="127000" dist="38100" dir="2700000">
              <a:srgbClr val="000000">
                <a:alpha val="88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53156" y="533400"/>
            <a:ext cx="5364262" cy="4521200"/>
            <a:chOff x="2053156" y="533400"/>
            <a:chExt cx="5364262" cy="4521200"/>
          </a:xfrm>
        </p:grpSpPr>
        <p:sp>
          <p:nvSpPr>
            <p:cNvPr id="6" name="Oval 5"/>
            <p:cNvSpPr/>
            <p:nvPr/>
          </p:nvSpPr>
          <p:spPr>
            <a:xfrm>
              <a:off x="2053156" y="533400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Injection-2"/>
            <p:cNvPicPr>
              <a:picLocks noChangeAspect="1"/>
            </p:cNvPicPr>
            <p:nvPr/>
          </p:nvPicPr>
          <p:blipFill>
            <a:blip r:embed="rId3"/>
            <a:srcRect b="17117"/>
            <a:stretch>
              <a:fillRect/>
            </a:stretch>
          </p:blipFill>
          <p:spPr>
            <a:xfrm rot="21540000">
              <a:off x="2180988" y="1539424"/>
              <a:ext cx="4753429" cy="2216081"/>
            </a:xfrm>
            <a:prstGeom prst="rect">
              <a:avLst/>
            </a:prstGeom>
            <a:effectLst>
              <a:reflection stA="50000" endPos="30000" dist="12700" dir="5400000" sy="-100000" algn="bl" rotWithShape="0"/>
            </a:effectLst>
          </p:spPr>
        </p:pic>
      </p:grpSp>
      <p:sp>
        <p:nvSpPr>
          <p:cNvPr id="4" name="TextBox 3"/>
          <p:cNvSpPr txBox="1"/>
          <p:nvPr/>
        </p:nvSpPr>
        <p:spPr>
          <a:xfrm>
            <a:off x="1357088" y="4860000"/>
            <a:ext cx="6429826" cy="1200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Main, Bass and ‘Omni’ cabinets are injection-moulded for increased durability and rigidity.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279" y="2407967"/>
            <a:ext cx="6789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FF"/>
                </a:solidFill>
                <a:latin typeface="Arial"/>
                <a:cs typeface="Arial"/>
              </a:rPr>
              <a:t>Did we say quick and easy to build?</a:t>
            </a:r>
            <a:endParaRPr lang="en-GB" sz="4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53156" y="533400"/>
            <a:ext cx="5364262" cy="4521200"/>
            <a:chOff x="2053156" y="533400"/>
            <a:chExt cx="5364262" cy="4521200"/>
          </a:xfrm>
        </p:grpSpPr>
        <p:sp>
          <p:nvSpPr>
            <p:cNvPr id="9" name="Oval 8"/>
            <p:cNvSpPr/>
            <p:nvPr/>
          </p:nvSpPr>
          <p:spPr>
            <a:xfrm>
              <a:off x="2053156" y="533400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Mouldings-2.png"/>
            <p:cNvPicPr>
              <a:picLocks noChangeAspect="1"/>
            </p:cNvPicPr>
            <p:nvPr/>
          </p:nvPicPr>
          <p:blipFill>
            <a:blip r:embed="rId3"/>
            <a:srcRect b="10882"/>
            <a:stretch>
              <a:fillRect/>
            </a:stretch>
          </p:blipFill>
          <p:spPr>
            <a:xfrm>
              <a:off x="2438397" y="1013545"/>
              <a:ext cx="4593665" cy="3136557"/>
            </a:xfrm>
            <a:prstGeom prst="rect">
              <a:avLst/>
            </a:prstGeom>
            <a:effectLst>
              <a:reflection stA="50000" endPos="20000" dist="12700" dir="5400000" sy="-100000" algn="bl" rotWithShape="0"/>
            </a:effectLst>
          </p:spPr>
        </p:pic>
      </p:grpSp>
      <p:sp>
        <p:nvSpPr>
          <p:cNvPr id="4" name="TextBox 3"/>
          <p:cNvSpPr txBox="1"/>
          <p:nvPr/>
        </p:nvSpPr>
        <p:spPr>
          <a:xfrm>
            <a:off x="626534" y="4860000"/>
            <a:ext cx="7933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Innovative </a:t>
            </a:r>
            <a:r>
              <a:rPr lang="en-GB" sz="2400" dirty="0" err="1" smtClean="0">
                <a:solidFill>
                  <a:srgbClr val="FFFFFF"/>
                </a:solidFill>
                <a:latin typeface="Arial"/>
                <a:cs typeface="Arial"/>
              </a:rPr>
              <a:t>PistonRig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™ and </a:t>
            </a:r>
            <a:r>
              <a:rPr lang="en-GB" sz="2400" dirty="0" err="1" smtClean="0">
                <a:solidFill>
                  <a:srgbClr val="FFFFFF"/>
                </a:solidFill>
                <a:latin typeface="Arial"/>
                <a:cs typeface="Arial"/>
              </a:rPr>
              <a:t>REDLock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™ rigging enables any size of systems to be flown safely by one person.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054378" y="524933"/>
            <a:ext cx="7189737" cy="4521200"/>
            <a:chOff x="1054378" y="533400"/>
            <a:chExt cx="7189737" cy="4521200"/>
          </a:xfrm>
        </p:grpSpPr>
        <p:sp>
          <p:nvSpPr>
            <p:cNvPr id="9" name="Oval 8"/>
            <p:cNvSpPr/>
            <p:nvPr/>
          </p:nvSpPr>
          <p:spPr>
            <a:xfrm>
              <a:off x="2053156" y="533400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Mouldings-1.png"/>
            <p:cNvPicPr>
              <a:picLocks noChangeAspect="1"/>
            </p:cNvPicPr>
            <p:nvPr/>
          </p:nvPicPr>
          <p:blipFill>
            <a:blip r:embed="rId3"/>
            <a:srcRect b="1087"/>
            <a:stretch>
              <a:fillRect/>
            </a:stretch>
          </p:blipFill>
          <p:spPr>
            <a:xfrm>
              <a:off x="1054378" y="1342571"/>
              <a:ext cx="3682710" cy="2433433"/>
            </a:xfrm>
            <a:prstGeom prst="rect">
              <a:avLst/>
            </a:prstGeom>
            <a:effectLst>
              <a:reflection stA="50000" endPos="30000" dist="12700" dir="5400000" sy="-100000" algn="bl" rotWithShape="0"/>
            </a:effectLst>
          </p:spPr>
        </p:pic>
        <p:pic>
          <p:nvPicPr>
            <p:cNvPr id="12" name="Picture 11" descr="Mouldings-2.png"/>
            <p:cNvPicPr>
              <a:picLocks noChangeAspect="1"/>
            </p:cNvPicPr>
            <p:nvPr/>
          </p:nvPicPr>
          <p:blipFill>
            <a:blip r:embed="rId4"/>
            <a:srcRect b="3609"/>
            <a:stretch>
              <a:fillRect/>
            </a:stretch>
          </p:blipFill>
          <p:spPr>
            <a:xfrm>
              <a:off x="4114609" y="1894114"/>
              <a:ext cx="4129506" cy="2291765"/>
            </a:xfrm>
            <a:prstGeom prst="rect">
              <a:avLst/>
            </a:prstGeom>
            <a:effectLst>
              <a:reflection stA="50000" endPos="20000" dist="12700" dir="5400000" sy="-100000" algn="bl" rotWithShape="0"/>
            </a:effectLst>
          </p:spPr>
        </p:pic>
      </p:grpSp>
      <p:sp>
        <p:nvSpPr>
          <p:cNvPr id="4" name="TextBox 3"/>
          <p:cNvSpPr txBox="1"/>
          <p:nvPr/>
        </p:nvSpPr>
        <p:spPr>
          <a:xfrm>
            <a:off x="719666" y="4775330"/>
            <a:ext cx="8424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cs typeface="Arial"/>
              </a:rPr>
              <a:t>PistonRig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™ allows pre-setting of inter-cabinet angle values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cs typeface="Arial"/>
              </a:rPr>
              <a:t>REDLock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™ handle locks front rigging points from rear of cabinet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• All adjustments made from one position at rear of cluster</a:t>
            </a:r>
            <a:endParaRPr lang="en-GB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77221" y="533396"/>
            <a:ext cx="6411633" cy="4140485"/>
            <a:chOff x="1377221" y="533396"/>
            <a:chExt cx="6411633" cy="4140485"/>
          </a:xfrm>
        </p:grpSpPr>
        <p:sp>
          <p:nvSpPr>
            <p:cNvPr id="13" name="Oval 12"/>
            <p:cNvSpPr/>
            <p:nvPr/>
          </p:nvSpPr>
          <p:spPr>
            <a:xfrm>
              <a:off x="4453432" y="1862663"/>
              <a:ext cx="3335422" cy="2811218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377221" y="1862663"/>
              <a:ext cx="3335422" cy="2811218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t="23330" b="5833"/>
            <a:stretch>
              <a:fillRect/>
            </a:stretch>
          </p:blipFill>
          <p:spPr>
            <a:xfrm>
              <a:off x="1648605" y="945998"/>
              <a:ext cx="2279217" cy="3701180"/>
            </a:xfrm>
            <a:prstGeom prst="rect">
              <a:avLst/>
            </a:prstGeom>
            <a:effectLst>
              <a:reflection stA="30000" endPos="20000" dist="12700" dir="5400000" sy="-100000" algn="bl" rotWithShape="0"/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rcRect b="7367"/>
            <a:stretch>
              <a:fillRect/>
            </a:stretch>
          </p:blipFill>
          <p:spPr>
            <a:xfrm>
              <a:off x="4921703" y="533396"/>
              <a:ext cx="2169667" cy="4113782"/>
            </a:xfrm>
            <a:prstGeom prst="rect">
              <a:avLst/>
            </a:prstGeom>
            <a:ln>
              <a:noFill/>
            </a:ln>
            <a:effectLst>
              <a:reflection stA="30000" endPos="20000" dist="12700" dir="5400000" sy="-100000" algn="bl" rotWithShape="0"/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1567026" y="5071675"/>
            <a:ext cx="6290007" cy="707886"/>
            <a:chOff x="1567026" y="5071675"/>
            <a:chExt cx="6290007" cy="707886"/>
          </a:xfrm>
        </p:grpSpPr>
        <p:sp>
          <p:nvSpPr>
            <p:cNvPr id="4" name="TextBox 3"/>
            <p:cNvSpPr txBox="1"/>
            <p:nvPr/>
          </p:nvSpPr>
          <p:spPr>
            <a:xfrm>
              <a:off x="1567026" y="5071675"/>
              <a:ext cx="23607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﻿System</a:t>
              </a:r>
              <a:r>
                <a:rPr lang="en-US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 stays flat during set-up</a:t>
              </a:r>
              <a:endParaRPr lang="en-GB" sz="2000" dirty="0" smtClea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53432" y="5071675"/>
              <a:ext cx="3403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﻿Bumper</a:t>
              </a:r>
              <a:r>
                <a:rPr lang="en-US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 and array angles </a:t>
              </a:r>
              <a:r>
                <a:rPr lang="en-US" sz="2000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realised</a:t>
              </a:r>
              <a:r>
                <a:rPr lang="en-US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 after lifting</a:t>
              </a:r>
              <a:endParaRPr lang="en-GB" sz="2000" dirty="0" smtClea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279" y="2407967"/>
            <a:ext cx="6789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FF"/>
                </a:solidFill>
                <a:latin typeface="Arial"/>
                <a:cs typeface="Arial"/>
              </a:rPr>
              <a:t>And the efficiency gains start in the warehouse.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9" y="4860000"/>
            <a:ext cx="6792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Modular dollies make it easy to organise and move systems of any size.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5367" y="1226462"/>
            <a:ext cx="7168826" cy="3038856"/>
            <a:chOff x="1155367" y="1226462"/>
            <a:chExt cx="7168826" cy="3038856"/>
          </a:xfrm>
        </p:grpSpPr>
        <p:pic>
          <p:nvPicPr>
            <p:cNvPr id="3" name="Picture 2" descr="Dolly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1539" y="1226462"/>
              <a:ext cx="2298192" cy="3038856"/>
            </a:xfrm>
            <a:prstGeom prst="rect">
              <a:avLst/>
            </a:prstGeom>
            <a:effectLst>
              <a:reflection stA="50000" endPos="30000" dist="12700" dir="5400000" sy="-100000" algn="bl" rotWithShape="0"/>
            </a:effectLst>
          </p:spPr>
        </p:pic>
        <p:pic>
          <p:nvPicPr>
            <p:cNvPr id="5" name="Picture 4" descr="Dolly-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3961" y="1226462"/>
              <a:ext cx="3380232" cy="3038856"/>
            </a:xfrm>
            <a:prstGeom prst="rect">
              <a:avLst/>
            </a:prstGeom>
            <a:effectLst>
              <a:reflection stA="50000" endPos="30000" dist="12700" dir="5400000" sy="-100000" algn="bl" rotWithShape="0"/>
            </a:effectLst>
          </p:spPr>
        </p:pic>
        <p:pic>
          <p:nvPicPr>
            <p:cNvPr id="8" name="Picture 7" descr="Dolly-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367" y="1226462"/>
              <a:ext cx="1240536" cy="3038856"/>
            </a:xfrm>
            <a:prstGeom prst="rect">
              <a:avLst/>
            </a:prstGeom>
            <a:effectLst>
              <a:reflection stA="50000" endPos="30000" dist="12700" dir="5400000" sy="-100000" algn="bl" rotWithShape="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053156" y="533400"/>
            <a:ext cx="5364262" cy="4521200"/>
            <a:chOff x="2053156" y="533400"/>
            <a:chExt cx="5364262" cy="4521200"/>
          </a:xfrm>
        </p:grpSpPr>
        <p:sp>
          <p:nvSpPr>
            <p:cNvPr id="8" name="Oval 7"/>
            <p:cNvSpPr/>
            <p:nvPr/>
          </p:nvSpPr>
          <p:spPr>
            <a:xfrm>
              <a:off x="2053156" y="533400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NEXO-cas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5231" y="1320798"/>
              <a:ext cx="3514696" cy="3149090"/>
            </a:xfrm>
            <a:prstGeom prst="rect">
              <a:avLst/>
            </a:prstGeom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1175659" y="4860000"/>
            <a:ext cx="6792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And systems are supplied ‘road ready’, with cases, covers, cables and amp racks.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279" y="2407967"/>
            <a:ext cx="6789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FF"/>
                </a:solidFill>
                <a:latin typeface="Arial"/>
                <a:cs typeface="Arial"/>
              </a:rPr>
              <a:t>Introducing NUAR</a:t>
            </a:r>
          </a:p>
          <a:p>
            <a:pPr algn="ctr"/>
            <a:endParaRPr lang="en-GB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Because a truly versatile system needs truly versatile amplification.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86274" y="903514"/>
            <a:ext cx="5364262" cy="4521200"/>
            <a:chOff x="0" y="903514"/>
            <a:chExt cx="5364262" cy="4521200"/>
          </a:xfrm>
        </p:grpSpPr>
        <p:sp>
          <p:nvSpPr>
            <p:cNvPr id="10" name="Oval 9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14U-NXAmp_Rack2-mon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9134" y="1115786"/>
              <a:ext cx="3234266" cy="4019910"/>
            </a:xfrm>
            <a:prstGeom prst="rect">
              <a:avLst/>
            </a:prstGeom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4406400" y="2921000"/>
            <a:ext cx="3780867" cy="17543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Feeds 12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STM modules in any combination in groups of 3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Comprises 2 NXAMP 4X4, 2 Digital Output Patch, 2 Input Patch, 1 Network Module (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Fiber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) and 1 Power Module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6400" y="1634062"/>
            <a:ext cx="3627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NUAR</a:t>
            </a: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The NEXO Universal Amp Rack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1266372" y="2085297"/>
            <a:ext cx="6611256" cy="2556780"/>
            <a:chOff x="631281" y="1839687"/>
            <a:chExt cx="7881438" cy="3048000"/>
          </a:xfrm>
          <a:effectLst>
            <a:reflection stA="30000" endPos="20000" dist="12700" dir="5400000" sy="-100000" algn="bl" rotWithShape="0"/>
          </a:effectLst>
        </p:grpSpPr>
        <p:pic>
          <p:nvPicPr>
            <p:cNvPr id="9" name="Picture 8" descr="puzzle-lef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281" y="1839687"/>
              <a:ext cx="7881438" cy="304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64645" y="2714079"/>
              <a:ext cx="3578326" cy="99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latin typeface="Arial"/>
                  <a:cs typeface="Arial"/>
                </a:rPr>
                <a:t>A sound system that fits your model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1266372" y="2085297"/>
            <a:ext cx="6611256" cy="2556780"/>
            <a:chOff x="631281" y="1839687"/>
            <a:chExt cx="7881438" cy="3048000"/>
          </a:xfrm>
          <a:effectLst>
            <a:reflection stA="30000" endPos="21000" dist="12700" dir="5400000" sy="-100000" algn="bl" rotWithShape="0"/>
          </a:effectLst>
        </p:grpSpPr>
        <p:pic>
          <p:nvPicPr>
            <p:cNvPr id="10" name="Picture 9" descr="puzzle-righ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281" y="1839687"/>
              <a:ext cx="7881438" cy="304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916344" y="2714079"/>
              <a:ext cx="2218746" cy="99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rgbClr val="FFFFFF"/>
                  </a:solidFill>
                  <a:latin typeface="Arial"/>
                  <a:cs typeface="Arial"/>
                </a:rPr>
                <a:t>Not one that dictates it</a:t>
              </a:r>
              <a:endParaRPr lang="en-US" sz="2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-389482" y="937382"/>
            <a:ext cx="5364262" cy="4521200"/>
            <a:chOff x="-220142" y="903514"/>
            <a:chExt cx="5364262" cy="4521200"/>
          </a:xfrm>
        </p:grpSpPr>
        <p:sp>
          <p:nvSpPr>
            <p:cNvPr id="10" name="Oval 9"/>
            <p:cNvSpPr/>
            <p:nvPr/>
          </p:nvSpPr>
          <p:spPr>
            <a:xfrm>
              <a:off x="-220142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14U-NXAmp_Rack2-mono.png"/>
            <p:cNvPicPr>
              <a:picLocks noChangeAspect="1"/>
            </p:cNvPicPr>
            <p:nvPr/>
          </p:nvPicPr>
          <p:blipFill>
            <a:blip r:embed="rId3"/>
            <a:srcRect l="8120" r="16609"/>
            <a:stretch>
              <a:fillRect/>
            </a:stretch>
          </p:blipFill>
          <p:spPr>
            <a:xfrm>
              <a:off x="328666" y="1883852"/>
              <a:ext cx="4063430" cy="2637347"/>
            </a:xfrm>
            <a:prstGeom prst="rect">
              <a:avLst/>
            </a:prstGeom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4406400" y="2921000"/>
            <a:ext cx="3889830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New dual-voltage version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Optional Dante™ and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EtherSound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™ network cards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Set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up selection per channel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Linear phase on all set-ups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All systems compatible 20Hz-20kHz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6400" y="1591727"/>
            <a:ext cx="3779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﻿NXAMP 4x4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Powered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TDController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406400" y="2471018"/>
            <a:ext cx="3779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New features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-431803" y="903514"/>
            <a:ext cx="5364262" cy="4521200"/>
            <a:chOff x="0" y="903514"/>
            <a:chExt cx="5364262" cy="4521200"/>
          </a:xfrm>
        </p:grpSpPr>
        <p:sp>
          <p:nvSpPr>
            <p:cNvPr id="10" name="Oval 9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14U-NXAmp_Rack2-mon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587" y="2602205"/>
              <a:ext cx="4238364" cy="1571861"/>
            </a:xfrm>
            <a:prstGeom prst="rect">
              <a:avLst/>
            </a:prstGeom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4406400" y="2455324"/>
            <a:ext cx="4414795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﻿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Intelligent output patch panel offering digital communication with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NXAMPs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Four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individual LCD displays for easy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labelling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of the output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speakons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Fully redundant design for maximum safety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Plug and play operation, entirely driven by the host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NXAMP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6260" y="1396986"/>
            <a:ext cx="3779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﻿DPU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Digital Patch Unit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-381015" y="903514"/>
            <a:ext cx="5364262" cy="4521200"/>
            <a:chOff x="0" y="903514"/>
            <a:chExt cx="5364262" cy="4521200"/>
          </a:xfrm>
        </p:grpSpPr>
        <p:sp>
          <p:nvSpPr>
            <p:cNvPr id="10" name="Oval 9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14U-NXAmp_Rack2-mon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949" y="2395796"/>
              <a:ext cx="4793602" cy="1903626"/>
            </a:xfrm>
            <a:prstGeom prst="rect">
              <a:avLst/>
            </a:prstGeom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4406400" y="2658523"/>
            <a:ext cx="3779763" cy="2862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﻿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Intelligent input patch panel offering digital communication with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NXAMPs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Provides input level meters on all analog and network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inputs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Fully passive design on the audio and network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paths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Powered through the host NXAMP, no need for mains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supply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6400" y="1549392"/>
            <a:ext cx="3779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﻿DMU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Digital Meter Unit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06400" y="2751660"/>
            <a:ext cx="4178800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﻿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Extracts 4 audio streams (24 bits / 48 KHz) among the 2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64 channels of a ES100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Ethersound</a:t>
            </a:r>
            <a:r>
              <a:rPr lang="en-US" baseline="30000" dirty="0" err="1" smtClean="0">
                <a:solidFill>
                  <a:srgbClr val="FFFFFF"/>
                </a:solidFill>
                <a:latin typeface="Arial"/>
                <a:cs typeface="Arial"/>
              </a:rPr>
              <a:t>TM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stream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IN and OUT port for simple daisy chain without any need for an external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switch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3rd Ethernet port for remote control of the whole network from any NXES104 card and ASIO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streaming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6400" y="1634062"/>
            <a:ext cx="428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﻿NXES104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EtherSound</a:t>
            </a:r>
            <a:r>
              <a:rPr lang="en-US" sz="2400" baseline="30000" dirty="0" err="1" smtClean="0">
                <a:solidFill>
                  <a:srgbClr val="FFFFFF"/>
                </a:solidFill>
                <a:latin typeface="Arial"/>
                <a:cs typeface="Arial"/>
              </a:rPr>
              <a:t>TM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Network Card</a:t>
            </a:r>
            <a:endParaRPr lang="en-US" sz="2400" dirty="0"/>
          </a:p>
        </p:txBody>
      </p:sp>
      <p:grpSp>
        <p:nvGrpSpPr>
          <p:cNvPr id="7" name="Group 12"/>
          <p:cNvGrpSpPr/>
          <p:nvPr/>
        </p:nvGrpSpPr>
        <p:grpSpPr>
          <a:xfrm>
            <a:off x="-313279" y="903514"/>
            <a:ext cx="5364262" cy="4521200"/>
            <a:chOff x="0" y="903514"/>
            <a:chExt cx="5364262" cy="4521200"/>
          </a:xfrm>
        </p:grpSpPr>
        <p:sp>
          <p:nvSpPr>
            <p:cNvPr id="9" name="Oval 8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14U-NXAmp_Rack2-mon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935" y="2016521"/>
              <a:ext cx="4075089" cy="26658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-313279" y="903514"/>
            <a:ext cx="5364262" cy="4521200"/>
            <a:chOff x="0" y="903514"/>
            <a:chExt cx="5364262" cy="4521200"/>
          </a:xfrm>
        </p:grpSpPr>
        <p:sp>
          <p:nvSpPr>
            <p:cNvPr id="10" name="Oval 9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14U-NXAmp_Rack2-mon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936" y="1998142"/>
              <a:ext cx="4075087" cy="2702586"/>
            </a:xfrm>
            <a:prstGeom prst="rect">
              <a:avLst/>
            </a:prstGeom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4406400" y="1634062"/>
            <a:ext cx="3779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﻿NXDT104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Dante</a:t>
            </a:r>
            <a:r>
              <a:rPr lang="en-US" sz="2400" baseline="30000" dirty="0" err="1" smtClean="0">
                <a:solidFill>
                  <a:srgbClr val="FFFFFF"/>
                </a:solidFill>
                <a:latin typeface="Arial"/>
                <a:cs typeface="Arial"/>
              </a:rPr>
              <a:t>TM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Network Card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406400" y="2751660"/>
            <a:ext cx="4178800" cy="17543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﻿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Receives 4 audio streams (24 bits / 48 KHz) in Dante™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format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Dual port for redundancy and 3rd port for additional remote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Direct connection to PC using the ASIO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format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-304812" y="903514"/>
            <a:ext cx="5364262" cy="4521200"/>
            <a:chOff x="0" y="903514"/>
            <a:chExt cx="5364262" cy="4521200"/>
          </a:xfrm>
        </p:grpSpPr>
        <p:sp>
          <p:nvSpPr>
            <p:cNvPr id="10" name="Oval 9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14U-NXAmp_Rack2-mon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0785" y="1465551"/>
              <a:ext cx="2658558" cy="3608258"/>
            </a:xfrm>
            <a:prstGeom prst="rect">
              <a:avLst/>
            </a:prstGeom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4406400" y="1634062"/>
            <a:ext cx="3779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﻿NeMo</a:t>
            </a: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Remote Monitoring App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406400" y="2751660"/>
            <a:ext cx="41788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﻿Available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free for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iPad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iPhone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NEXO’s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NeMo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Remote Monitoring app provides remote control over a NXAMP network from anywhere in the venue. 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12731" y="4224869"/>
            <a:ext cx="2610773" cy="677334"/>
            <a:chOff x="4512731" y="4224869"/>
            <a:chExt cx="2610773" cy="677334"/>
          </a:xfrm>
        </p:grpSpPr>
        <p:pic>
          <p:nvPicPr>
            <p:cNvPr id="9" name="Picture 8" descr="nemo_icon_master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 flipH="1">
              <a:off x="4512731" y="4224869"/>
              <a:ext cx="677334" cy="677334"/>
            </a:xfrm>
            <a:prstGeom prst="rect">
              <a:avLst/>
            </a:prstGeom>
          </p:spPr>
        </p:pic>
        <p:pic>
          <p:nvPicPr>
            <p:cNvPr id="12" name="Picture 11" descr="NeMo logo GREEN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5364262" y="4392927"/>
              <a:ext cx="1759242" cy="3611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9428" y="1950882"/>
            <a:ext cx="7765143" cy="1952179"/>
            <a:chOff x="689428" y="1950882"/>
            <a:chExt cx="7765143" cy="1952179"/>
          </a:xfrm>
        </p:grpSpPr>
        <p:pic>
          <p:nvPicPr>
            <p:cNvPr id="11" name="Picture 10" descr="Efficiency.eps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3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89428" y="1950882"/>
              <a:ext cx="7765143" cy="1952179"/>
            </a:xfrm>
            <a:prstGeom prst="rect">
              <a:avLst/>
            </a:prstGeom>
            <a:effectLst>
              <a:reflection stA="50000" endPos="30000" dist="12700" dir="5400000" sy="-100000" algn="bl" rotWithShape="0"/>
            </a:effectLst>
          </p:spPr>
        </p:pic>
        <p:sp>
          <p:nvSpPr>
            <p:cNvPr id="9" name="Right Arrow 8"/>
            <p:cNvSpPr/>
            <p:nvPr/>
          </p:nvSpPr>
          <p:spPr>
            <a:xfrm>
              <a:off x="1487309" y="2863697"/>
              <a:ext cx="387077" cy="503205"/>
            </a:xfrm>
            <a:prstGeom prst="rightArrow">
              <a:avLst>
                <a:gd name="adj1" fmla="val 69231"/>
                <a:gd name="adj2" fmla="val 48980"/>
              </a:avLst>
            </a:prstGeom>
            <a:gradFill flip="none" rotWithShape="1">
              <a:gsLst>
                <a:gs pos="45000">
                  <a:srgbClr val="BFD334"/>
                </a:gs>
                <a:gs pos="74000">
                  <a:srgbClr val="FFFFFF"/>
                </a:gs>
              </a:gsLst>
              <a:lin ang="16200000" scaled="0"/>
              <a:tileRect/>
            </a:gradFill>
            <a:ln>
              <a:solidFill>
                <a:srgbClr val="BFD334"/>
              </a:solidFill>
            </a:ln>
            <a:effectLst>
              <a:outerShdw blurRad="65405" dist="23000" dir="5400000" rotWithShape="0">
                <a:srgbClr val="000000">
                  <a:alpha val="7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6162194" y="2863697"/>
              <a:ext cx="518687" cy="503205"/>
            </a:xfrm>
            <a:prstGeom prst="rightArrow">
              <a:avLst>
                <a:gd name="adj1" fmla="val 69231"/>
                <a:gd name="adj2" fmla="val 48980"/>
              </a:avLst>
            </a:prstGeom>
            <a:gradFill flip="none" rotWithShape="1">
              <a:gsLst>
                <a:gs pos="45000">
                  <a:srgbClr val="BFD334"/>
                </a:gs>
                <a:gs pos="74000">
                  <a:srgbClr val="FFFFFF"/>
                </a:gs>
              </a:gsLst>
              <a:lin ang="16200000" scaled="0"/>
              <a:tileRect/>
            </a:gradFill>
            <a:ln>
              <a:solidFill>
                <a:srgbClr val="BFD334"/>
              </a:solidFill>
            </a:ln>
            <a:effectLst>
              <a:outerShdw blurRad="65405" dist="23000" dir="5400000" rotWithShape="0">
                <a:srgbClr val="000000">
                  <a:alpha val="7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463800" y="4860000"/>
            <a:ext cx="4217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Arial"/>
                <a:cs typeface="Arial"/>
              </a:rPr>
              <a:t>It all adds up to total operational efficiency.</a:t>
            </a:r>
            <a:endParaRPr lang="en-GB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77279" y="3625256"/>
            <a:ext cx="678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BFD334"/>
                </a:solidFill>
                <a:latin typeface="Arial"/>
                <a:cs typeface="Arial"/>
              </a:rPr>
              <a:t>It’s a system we call STM.</a:t>
            </a:r>
            <a:endParaRPr lang="en-GB" sz="3600" dirty="0">
              <a:solidFill>
                <a:srgbClr val="BFD334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9136" y="1886855"/>
            <a:ext cx="6916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FFFFFF"/>
                </a:solidFill>
                <a:latin typeface="Arial"/>
                <a:cs typeface="Arial"/>
              </a:rPr>
              <a:t>Finally, a system that works the way you work.</a:t>
            </a:r>
            <a:endParaRPr lang="en-GB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600205" y="2762141"/>
            <a:ext cx="5943590" cy="134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8429" y="4860000"/>
            <a:ext cx="764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A scalable system for every application.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9137" y="856343"/>
            <a:ext cx="8461828" cy="4230914"/>
            <a:chOff x="259137" y="856343"/>
            <a:chExt cx="8461828" cy="4230914"/>
          </a:xfrm>
        </p:grpSpPr>
        <p:sp>
          <p:nvSpPr>
            <p:cNvPr id="4" name="Oval 3"/>
            <p:cNvSpPr/>
            <p:nvPr/>
          </p:nvSpPr>
          <p:spPr>
            <a:xfrm>
              <a:off x="2548249" y="950683"/>
              <a:ext cx="4374076" cy="368663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Pen-knif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137" y="856343"/>
              <a:ext cx="8461828" cy="4230914"/>
            </a:xfrm>
            <a:prstGeom prst="rect">
              <a:avLst/>
            </a:prstGeom>
            <a:effectLst>
              <a:outerShdw blurRad="101600" dist="177800" dir="6000000">
                <a:srgbClr val="000000">
                  <a:alpha val="87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7279" y="4482000"/>
            <a:ext cx="6789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Where good things flow naturally from a new way of thinking.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1643939" y="-544263"/>
            <a:ext cx="5999480" cy="5999480"/>
            <a:chOff x="1643939" y="-471693"/>
            <a:chExt cx="5999480" cy="5999480"/>
          </a:xfrm>
        </p:grpSpPr>
        <p:sp>
          <p:nvSpPr>
            <p:cNvPr id="4" name="Oval 3"/>
            <p:cNvSpPr/>
            <p:nvPr/>
          </p:nvSpPr>
          <p:spPr>
            <a:xfrm>
              <a:off x="2700415" y="1161143"/>
              <a:ext cx="3823006" cy="322217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Flow-diagr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3939" y="-471693"/>
              <a:ext cx="5999480" cy="59994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279" y="1446617"/>
            <a:ext cx="678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Arial"/>
                <a:cs typeface="Arial"/>
              </a:rPr>
              <a:t>Introducing</a:t>
            </a:r>
            <a:endParaRPr lang="en-GB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600205" y="2762141"/>
            <a:ext cx="5943590" cy="134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34562" y="752500"/>
            <a:ext cx="678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STM comprises 4 modules.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34558" y="2270081"/>
            <a:ext cx="1792880" cy="3178292"/>
            <a:chOff x="434558" y="2270081"/>
            <a:chExt cx="1792880" cy="3178292"/>
          </a:xfrm>
        </p:grpSpPr>
        <p:pic>
          <p:nvPicPr>
            <p:cNvPr id="7" name="Picture 6" descr="Main-uni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562" y="2270081"/>
              <a:ext cx="1792874" cy="1119361"/>
            </a:xfrm>
            <a:prstGeom prst="rect">
              <a:avLst/>
            </a:prstGeom>
            <a:effectLst>
              <a:reflection stA="50000" endPos="50000" dist="12700" dir="5400000" sy="-100000" algn="bl" rotWithShape="0"/>
            </a:effectLst>
          </p:spPr>
        </p:pic>
        <p:sp>
          <p:nvSpPr>
            <p:cNvPr id="16" name="Rounded Rectangle 15"/>
            <p:cNvSpPr/>
            <p:nvPr/>
          </p:nvSpPr>
          <p:spPr>
            <a:xfrm rot="10800000">
              <a:off x="434558" y="4056740"/>
              <a:ext cx="1792875" cy="1391633"/>
            </a:xfrm>
            <a:prstGeom prst="roundRect">
              <a:avLst>
                <a:gd name="adj" fmla="val 5333"/>
              </a:avLst>
            </a:prstGeom>
            <a:gradFill>
              <a:gsLst>
                <a:gs pos="0">
                  <a:srgbClr val="BFD334">
                    <a:alpha val="7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solidFill>
                <a:srgbClr val="BFD3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4562" y="4477656"/>
              <a:ext cx="1792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solidFill>
                    <a:srgbClr val="FFFFFF"/>
                  </a:solidFill>
                  <a:latin typeface="Arial"/>
                  <a:cs typeface="Arial"/>
                </a:rPr>
                <a:t>The STM Main Module.</a:t>
              </a:r>
              <a:endParaRPr lang="en-GB" sz="15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4562" y="3560799"/>
              <a:ext cx="17928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solidFill>
                    <a:srgbClr val="FFFFFF"/>
                  </a:solidFill>
                  <a:latin typeface="Arial"/>
                  <a:cs typeface="Arial"/>
                </a:rPr>
                <a:t>M46</a:t>
              </a:r>
              <a:endParaRPr lang="en-GB" sz="15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73647" y="2270081"/>
            <a:ext cx="1832310" cy="3178292"/>
            <a:chOff x="2573647" y="2270081"/>
            <a:chExt cx="1832310" cy="3178292"/>
          </a:xfrm>
        </p:grpSpPr>
        <p:sp>
          <p:nvSpPr>
            <p:cNvPr id="17" name="Rounded Rectangle 16"/>
            <p:cNvSpPr/>
            <p:nvPr/>
          </p:nvSpPr>
          <p:spPr>
            <a:xfrm rot="10800000">
              <a:off x="2591307" y="4056740"/>
              <a:ext cx="1792875" cy="1391633"/>
            </a:xfrm>
            <a:prstGeom prst="roundRect">
              <a:avLst>
                <a:gd name="adj" fmla="val 5333"/>
              </a:avLst>
            </a:prstGeom>
            <a:gradFill>
              <a:gsLst>
                <a:gs pos="0">
                  <a:srgbClr val="BFD334">
                    <a:alpha val="7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solidFill>
                <a:srgbClr val="BFD3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73647" y="4477656"/>
              <a:ext cx="18323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solidFill>
                    <a:srgbClr val="FFFFFF"/>
                  </a:solidFill>
                  <a:latin typeface="Arial"/>
                  <a:cs typeface="Arial"/>
                </a:rPr>
                <a:t>The STM Bass Module.</a:t>
              </a:r>
              <a:endParaRPr lang="en-GB" sz="15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8" name="Picture 7" descr="Main-uni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1312" y="2270081"/>
              <a:ext cx="1792874" cy="1119361"/>
            </a:xfrm>
            <a:prstGeom prst="rect">
              <a:avLst/>
            </a:prstGeom>
            <a:effectLst>
              <a:reflection stA="50000" endPos="50000" dist="12700" dir="5400000" sy="-100000" algn="bl" rotWithShape="0"/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2573647" y="3560799"/>
              <a:ext cx="1792876" cy="323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solidFill>
                    <a:srgbClr val="FFFFFF"/>
                  </a:solidFill>
                  <a:latin typeface="Arial"/>
                  <a:cs typeface="Arial"/>
                </a:rPr>
                <a:t>B112</a:t>
              </a:r>
              <a:endParaRPr lang="en-GB" sz="15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48057" y="1110357"/>
            <a:ext cx="1825729" cy="4338016"/>
            <a:chOff x="4748057" y="1110357"/>
            <a:chExt cx="1825729" cy="4338016"/>
          </a:xfrm>
        </p:grpSpPr>
        <p:pic>
          <p:nvPicPr>
            <p:cNvPr id="14" name="Picture 13" descr="Sub-uni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8057" y="1110357"/>
              <a:ext cx="1825729" cy="2282161"/>
            </a:xfrm>
            <a:prstGeom prst="rect">
              <a:avLst/>
            </a:prstGeom>
            <a:effectLst>
              <a:reflection stA="50000" endPos="30000" dist="12700" dir="5400000" sy="-100000" algn="bl" rotWithShape="0"/>
            </a:effectLst>
          </p:spPr>
        </p:pic>
        <p:sp>
          <p:nvSpPr>
            <p:cNvPr id="18" name="Rounded Rectangle 17"/>
            <p:cNvSpPr/>
            <p:nvPr/>
          </p:nvSpPr>
          <p:spPr>
            <a:xfrm rot="10800000">
              <a:off x="4748058" y="4056740"/>
              <a:ext cx="1792875" cy="1391633"/>
            </a:xfrm>
            <a:prstGeom prst="roundRect">
              <a:avLst>
                <a:gd name="adj" fmla="val 5333"/>
              </a:avLst>
            </a:prstGeom>
            <a:gradFill>
              <a:gsLst>
                <a:gs pos="0">
                  <a:srgbClr val="BFD334">
                    <a:alpha val="7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solidFill>
                <a:srgbClr val="BFD3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51082" y="4477656"/>
              <a:ext cx="17898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solidFill>
                    <a:srgbClr val="FFFFFF"/>
                  </a:solidFill>
                  <a:latin typeface="Arial"/>
                  <a:cs typeface="Arial"/>
                </a:rPr>
                <a:t>The STM Sub.</a:t>
              </a:r>
              <a:endParaRPr lang="en-GB" sz="15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51082" y="3560799"/>
              <a:ext cx="17928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solidFill>
                    <a:srgbClr val="FFFFFF"/>
                  </a:solidFill>
                  <a:latin typeface="Arial"/>
                  <a:cs typeface="Arial"/>
                </a:rPr>
                <a:t>S118</a:t>
              </a:r>
              <a:endParaRPr lang="en-GB" sz="15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04806" y="2288198"/>
            <a:ext cx="1792876" cy="3160175"/>
            <a:chOff x="6904806" y="2288198"/>
            <a:chExt cx="1792876" cy="3160175"/>
          </a:xfrm>
        </p:grpSpPr>
        <p:sp>
          <p:nvSpPr>
            <p:cNvPr id="19" name="Rounded Rectangle 18"/>
            <p:cNvSpPr/>
            <p:nvPr/>
          </p:nvSpPr>
          <p:spPr>
            <a:xfrm rot="10800000">
              <a:off x="6904807" y="4056740"/>
              <a:ext cx="1792875" cy="1391633"/>
            </a:xfrm>
            <a:prstGeom prst="roundRect">
              <a:avLst>
                <a:gd name="adj" fmla="val 5333"/>
              </a:avLst>
            </a:prstGeom>
            <a:gradFill>
              <a:gsLst>
                <a:gs pos="0">
                  <a:srgbClr val="BFD334">
                    <a:alpha val="7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solidFill>
                <a:srgbClr val="BFD3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30346" y="4477655"/>
              <a:ext cx="17383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solidFill>
                    <a:srgbClr val="FFFFFF"/>
                  </a:solidFill>
                  <a:latin typeface="Arial"/>
                  <a:cs typeface="Arial"/>
                </a:rPr>
                <a:t>And the STM ‘Omni’. </a:t>
              </a:r>
              <a:endParaRPr lang="en-GB" sz="15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Picture 9" descr="Main-uni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21740" y="2288198"/>
              <a:ext cx="1763854" cy="1101242"/>
            </a:xfrm>
            <a:prstGeom prst="rect">
              <a:avLst/>
            </a:prstGeom>
            <a:effectLst>
              <a:reflection stA="50000" endPos="80000" dist="12700" dir="5400000" sy="-100000" algn="bl" rotWithShape="0"/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6904806" y="3560799"/>
              <a:ext cx="17928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solidFill>
                    <a:srgbClr val="FFFFFF"/>
                  </a:solidFill>
                  <a:latin typeface="Arial"/>
                  <a:cs typeface="Arial"/>
                </a:rPr>
                <a:t>M28</a:t>
              </a:r>
              <a:endParaRPr lang="en-GB" sz="15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279" y="2407967"/>
            <a:ext cx="6789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FF"/>
                </a:solidFill>
                <a:latin typeface="Arial"/>
                <a:cs typeface="Arial"/>
              </a:rPr>
              <a:t>Let’s take a look </a:t>
            </a:r>
          </a:p>
          <a:p>
            <a:pPr algn="ctr"/>
            <a:r>
              <a:rPr lang="en-GB" sz="4800" dirty="0" smtClean="0">
                <a:solidFill>
                  <a:srgbClr val="FFFFFF"/>
                </a:solidFill>
                <a:latin typeface="Arial"/>
                <a:cs typeface="Arial"/>
              </a:rPr>
              <a:t>at each STM module in turn.</a:t>
            </a:r>
            <a:endParaRPr lang="en-GB" sz="4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6970" y="2884882"/>
            <a:ext cx="4347029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4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6.5 inch LF/MF Drivers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4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HF Compression Drivers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Frequency response: 85Hz–20kHz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145dB peak SPL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H350mm/W575mm/D715mm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55Kg/121lb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Dispersion 90˚ H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0-10˚V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903514"/>
            <a:ext cx="5364262" cy="4521200"/>
            <a:chOff x="0" y="903514"/>
            <a:chExt cx="5364262" cy="4521200"/>
          </a:xfrm>
        </p:grpSpPr>
        <p:sp>
          <p:nvSpPr>
            <p:cNvPr id="6" name="Oval 5"/>
            <p:cNvSpPr/>
            <p:nvPr/>
          </p:nvSpPr>
          <p:spPr>
            <a:xfrm>
              <a:off x="0" y="903514"/>
              <a:ext cx="5364262" cy="4521200"/>
            </a:xfrm>
            <a:prstGeom prst="ellipse">
              <a:avLst/>
            </a:prstGeom>
            <a:gradFill flip="none" rotWithShape="1">
              <a:gsLst>
                <a:gs pos="0">
                  <a:srgbClr val="BFD334"/>
                </a:gs>
                <a:gs pos="55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Main-uni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8573" y="2270080"/>
              <a:ext cx="2666219" cy="1664624"/>
            </a:xfrm>
            <a:prstGeom prst="rect">
              <a:avLst/>
            </a:prstGeom>
            <a:effectLst>
              <a:reflection stA="50000" endPos="50000" dist="12700" dir="5400000" sy="-100000" algn="bl" rotWithShape="0"/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4796971" y="2232958"/>
            <a:ext cx="356809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M46 Main Module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899</Words>
  <Application>Microsoft Macintosh PowerPoint</Application>
  <PresentationFormat>On-screen Show (4:3)</PresentationFormat>
  <Paragraphs>158</Paragraphs>
  <Slides>38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The Bridge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Darren McCarte</dc:creator>
  <cp:lastModifiedBy>Geoff Howorth</cp:lastModifiedBy>
  <cp:revision>235</cp:revision>
  <dcterms:created xsi:type="dcterms:W3CDTF">2012-03-13T17:37:01Z</dcterms:created>
  <dcterms:modified xsi:type="dcterms:W3CDTF">2012-03-13T17:39:12Z</dcterms:modified>
</cp:coreProperties>
</file>