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5"/>
  </p:notesMasterIdLst>
  <p:sldIdLst>
    <p:sldId id="256" r:id="rId3"/>
    <p:sldId id="257" r:id="rId4"/>
    <p:sldId id="259" r:id="rId5"/>
    <p:sldId id="260" r:id="rId6"/>
    <p:sldId id="261" r:id="rId7"/>
    <p:sldId id="264" r:id="rId8"/>
    <p:sldId id="267" r:id="rId9"/>
    <p:sldId id="262" r:id="rId10"/>
    <p:sldId id="265" r:id="rId11"/>
    <p:sldId id="266" r:id="rId12"/>
    <p:sldId id="269" r:id="rId13"/>
    <p:sldId id="268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5F5F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96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C50526-DEAD-416C-9383-ADBBD901AB43}" type="datetimeFigureOut">
              <a:rPr lang="fr-FR" smtClean="0"/>
              <a:t>04/07/2016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69391C-7429-436C-8C8D-B9851CAEF28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5648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9391C-7429-436C-8C8D-B9851CAEF283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6763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9391C-7429-436C-8C8D-B9851CAEF283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8776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9391C-7429-436C-8C8D-B9851CAEF283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7017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1A4AEC-A736-45F5-AD2C-EE4A611E2795}" type="datetimeFigureOut">
              <a:rPr lang="fr-FR" smtClean="0"/>
              <a:t>04/07/2016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326A97-9C22-42DF-8D9A-DF0473D220A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6191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1A4AEC-A736-45F5-AD2C-EE4A611E2795}" type="datetimeFigureOut">
              <a:rPr lang="fr-FR" smtClean="0"/>
              <a:t>04/07/2016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326A97-9C22-42DF-8D9A-DF0473D220A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2740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1A4AEC-A736-45F5-AD2C-EE4A611E2795}" type="datetimeFigureOut">
              <a:rPr lang="fr-FR" smtClean="0"/>
              <a:t>04/07/2016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326A97-9C22-42DF-8D9A-DF0473D220A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9018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A4AEC-A736-45F5-AD2C-EE4A611E2795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04/07/2016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26A97-9C22-42DF-8D9A-DF0473D220A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420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A4AEC-A736-45F5-AD2C-EE4A611E2795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04/07/2016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26A97-9C22-42DF-8D9A-DF0473D220A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80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A4AEC-A736-45F5-AD2C-EE4A611E2795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04/07/2016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26A97-9C22-42DF-8D9A-DF0473D220A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2423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A4AEC-A736-45F5-AD2C-EE4A611E2795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04/07/2016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26A97-9C22-42DF-8D9A-DF0473D220A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2613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A4AEC-A736-45F5-AD2C-EE4A611E2795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04/07/2016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26A97-9C22-42DF-8D9A-DF0473D220A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0029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A4AEC-A736-45F5-AD2C-EE4A611E2795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04/07/2016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26A97-9C22-42DF-8D9A-DF0473D220A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9114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A4AEC-A736-45F5-AD2C-EE4A611E2795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04/07/2016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26A97-9C22-42DF-8D9A-DF0473D220A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2357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A4AEC-A736-45F5-AD2C-EE4A611E2795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04/07/2016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26A97-9C22-42DF-8D9A-DF0473D220A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573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1A4AEC-A736-45F5-AD2C-EE4A611E2795}" type="datetimeFigureOut">
              <a:rPr lang="fr-FR" smtClean="0"/>
              <a:t>04/07/2016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326A97-9C22-42DF-8D9A-DF0473D220A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86095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A4AEC-A736-45F5-AD2C-EE4A611E2795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04/07/2016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26A97-9C22-42DF-8D9A-DF0473D220A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0910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A4AEC-A736-45F5-AD2C-EE4A611E2795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04/07/2016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26A97-9C22-42DF-8D9A-DF0473D220A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4144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A4AEC-A736-45F5-AD2C-EE4A611E2795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04/07/2016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26A97-9C22-42DF-8D9A-DF0473D220A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103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1A4AEC-A736-45F5-AD2C-EE4A611E2795}" type="datetimeFigureOut">
              <a:rPr lang="fr-FR" smtClean="0"/>
              <a:t>04/07/2016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326A97-9C22-42DF-8D9A-DF0473D220A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283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1A4AEC-A736-45F5-AD2C-EE4A611E2795}" type="datetimeFigureOut">
              <a:rPr lang="fr-FR" smtClean="0"/>
              <a:t>04/07/2016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326A97-9C22-42DF-8D9A-DF0473D220A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2459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1A4AEC-A736-45F5-AD2C-EE4A611E2795}" type="datetimeFigureOut">
              <a:rPr lang="fr-FR" smtClean="0"/>
              <a:t>04/07/2016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326A97-9C22-42DF-8D9A-DF0473D220A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7043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1A4AEC-A736-45F5-AD2C-EE4A611E2795}" type="datetimeFigureOut">
              <a:rPr lang="fr-FR" smtClean="0"/>
              <a:t>04/07/2016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326A97-9C22-42DF-8D9A-DF0473D220A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351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1A4AEC-A736-45F5-AD2C-EE4A611E2795}" type="datetimeFigureOut">
              <a:rPr lang="fr-FR" smtClean="0"/>
              <a:t>04/07/2016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326A97-9C22-42DF-8D9A-DF0473D220A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8452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1A4AEC-A736-45F5-AD2C-EE4A611E2795}" type="datetimeFigureOut">
              <a:rPr lang="fr-FR" smtClean="0"/>
              <a:t>04/07/2016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326A97-9C22-42DF-8D9A-DF0473D220A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2711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1A4AEC-A736-45F5-AD2C-EE4A611E2795}" type="datetimeFigureOut">
              <a:rPr lang="fr-FR" smtClean="0"/>
              <a:t>04/07/2016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326A97-9C22-42DF-8D9A-DF0473D220A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376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4"/>
            <a:ext cx="5724128" cy="7447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80154"/>
            <a:ext cx="1599193" cy="58104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0" y="743062"/>
            <a:ext cx="9144000" cy="0"/>
          </a:xfrm>
          <a:prstGeom prst="line">
            <a:avLst/>
          </a:prstGeom>
          <a:ln w="28575">
            <a:solidFill>
              <a:srgbClr val="C5DF2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1647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A4AEC-A736-45F5-AD2C-EE4A611E2795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04/07/2016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26A97-9C22-42DF-8D9A-DF0473D220A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107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5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5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997892"/>
            <a:ext cx="4535529" cy="16206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0" r="3815"/>
          <a:stretch/>
        </p:blipFill>
        <p:spPr>
          <a:xfrm>
            <a:off x="756821" y="3140968"/>
            <a:ext cx="7732604" cy="338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8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nexo.lan\shares\06_MARKETING_Dpt\Marketing TOOLS\Logos\ID Series\ID PNG Forma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3298"/>
            <a:ext cx="1440160" cy="52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26059" y="1603960"/>
            <a:ext cx="14697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IDI-WM01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01654" y="1603960"/>
            <a:ext cx="14991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IDI-WB02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098046" y="2004070"/>
            <a:ext cx="1723900" cy="3940984"/>
            <a:chOff x="1066438" y="2060848"/>
            <a:chExt cx="2210302" cy="6678992"/>
          </a:xfrm>
        </p:grpSpPr>
        <p:sp>
          <p:nvSpPr>
            <p:cNvPr id="15" name="Rounded Rectangle 14"/>
            <p:cNvSpPr/>
            <p:nvPr/>
          </p:nvSpPr>
          <p:spPr>
            <a:xfrm rot="10800000">
              <a:off x="1066438" y="2060848"/>
              <a:ext cx="2203701" cy="2739835"/>
            </a:xfrm>
            <a:prstGeom prst="roundRect">
              <a:avLst>
                <a:gd name="adj" fmla="val 5333"/>
              </a:avLst>
            </a:prstGeom>
            <a:solidFill>
              <a:srgbClr val="B3CD27"/>
            </a:solidFill>
            <a:ln w="9525" cap="flat" cmpd="sng" algn="ctr">
              <a:solidFill>
                <a:srgbClr val="BFD334"/>
              </a:solidFill>
              <a:prstDash val="solid"/>
            </a:ln>
            <a:effectLst>
              <a:reflection blurRad="6350" stA="40000" endA="300" endPos="20000" dir="5400000" sy="-100000" algn="bl" rotWithShape="0"/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1" name="Straight Connector 10"/>
            <p:cNvCxnSpPr>
              <a:stCxn id="13" idx="2"/>
              <a:endCxn id="15" idx="0"/>
            </p:cNvCxnSpPr>
            <p:nvPr/>
          </p:nvCxnSpPr>
          <p:spPr>
            <a:xfrm flipH="1" flipV="1">
              <a:off x="2168289" y="4800683"/>
              <a:ext cx="4495" cy="1199322"/>
            </a:xfrm>
            <a:prstGeom prst="line">
              <a:avLst/>
            </a:prstGeom>
            <a:noFill/>
            <a:ln w="177800" cap="flat" cmpd="sng" algn="ctr">
              <a:solidFill>
                <a:srgbClr val="B3CD27"/>
              </a:solidFill>
              <a:prstDash val="solid"/>
            </a:ln>
            <a:effectLst/>
          </p:spPr>
        </p:cxnSp>
        <p:sp>
          <p:nvSpPr>
            <p:cNvPr id="13" name="Rounded Rectangle 12"/>
            <p:cNvSpPr/>
            <p:nvPr/>
          </p:nvSpPr>
          <p:spPr>
            <a:xfrm rot="10800000">
              <a:off x="1068828" y="6000005"/>
              <a:ext cx="2207912" cy="2739835"/>
            </a:xfrm>
            <a:prstGeom prst="roundRect">
              <a:avLst>
                <a:gd name="adj" fmla="val 5333"/>
              </a:avLst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>
              <a:reflection blurRad="6350" stA="40000" endA="300" endPos="20000" dir="5400000" sy="-100000" algn="bl" rotWithShape="0"/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291865" y="2072368"/>
            <a:ext cx="1723900" cy="3940984"/>
            <a:chOff x="1066438" y="2060848"/>
            <a:chExt cx="2210302" cy="6678992"/>
          </a:xfrm>
        </p:grpSpPr>
        <p:sp>
          <p:nvSpPr>
            <p:cNvPr id="44" name="Rounded Rectangle 43"/>
            <p:cNvSpPr/>
            <p:nvPr/>
          </p:nvSpPr>
          <p:spPr>
            <a:xfrm rot="10800000">
              <a:off x="1066438" y="2060848"/>
              <a:ext cx="2203701" cy="2739835"/>
            </a:xfrm>
            <a:prstGeom prst="roundRect">
              <a:avLst>
                <a:gd name="adj" fmla="val 5333"/>
              </a:avLst>
            </a:prstGeom>
            <a:solidFill>
              <a:srgbClr val="B3CD27"/>
            </a:solidFill>
            <a:ln w="9525" cap="flat" cmpd="sng" algn="ctr">
              <a:solidFill>
                <a:srgbClr val="BFD334"/>
              </a:solidFill>
              <a:prstDash val="solid"/>
            </a:ln>
            <a:effectLst>
              <a:reflection blurRad="6350" stA="40000" endA="300" endPos="20000" dir="5400000" sy="-100000" algn="bl" rotWithShape="0"/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45" name="Straight Connector 44"/>
            <p:cNvCxnSpPr>
              <a:stCxn id="46" idx="2"/>
              <a:endCxn id="44" idx="0"/>
            </p:cNvCxnSpPr>
            <p:nvPr/>
          </p:nvCxnSpPr>
          <p:spPr>
            <a:xfrm flipH="1" flipV="1">
              <a:off x="2168289" y="4800683"/>
              <a:ext cx="4495" cy="1199322"/>
            </a:xfrm>
            <a:prstGeom prst="line">
              <a:avLst/>
            </a:prstGeom>
            <a:noFill/>
            <a:ln w="177800" cap="flat" cmpd="sng" algn="ctr">
              <a:solidFill>
                <a:srgbClr val="B3CD27"/>
              </a:solidFill>
              <a:prstDash val="solid"/>
            </a:ln>
            <a:effectLst/>
          </p:spPr>
        </p:cxnSp>
        <p:sp>
          <p:nvSpPr>
            <p:cNvPr id="46" name="Rounded Rectangle 45"/>
            <p:cNvSpPr/>
            <p:nvPr/>
          </p:nvSpPr>
          <p:spPr>
            <a:xfrm rot="10800000">
              <a:off x="1068828" y="6000005"/>
              <a:ext cx="2207912" cy="2739835"/>
            </a:xfrm>
            <a:prstGeom prst="roundRect">
              <a:avLst>
                <a:gd name="adj" fmla="val 5333"/>
              </a:avLst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>
              <a:reflection blurRad="6350" stA="40000" endA="300" endPos="20000" dir="5400000" sy="-100000" algn="bl" rotWithShape="0"/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5068939" y="6049019"/>
            <a:ext cx="2164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dirty="0" smtClean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Wall-</a:t>
            </a:r>
            <a:r>
              <a:rPr lang="fr-FR" b="1" i="1" dirty="0" err="1" smtClean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mounting</a:t>
            </a:r>
            <a:endParaRPr lang="fr-FR" b="1" i="1" dirty="0" smtClean="0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016616" y="6025956"/>
            <a:ext cx="1904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dirty="0" smtClean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Wall-</a:t>
            </a:r>
            <a:r>
              <a:rPr lang="fr-FR" b="1" i="1" dirty="0" err="1" smtClean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mounting</a:t>
            </a:r>
            <a:endParaRPr lang="fr-FR" b="1" i="1" dirty="0" smtClean="0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19045" y="820791"/>
            <a:ext cx="50227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Installation  </a:t>
            </a:r>
            <a:r>
              <a:rPr lang="fr-FR" sz="3000" b="1" u="sng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Accessories</a:t>
            </a:r>
            <a:endParaRPr lang="fr-FR" sz="3000" b="1" u="sng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439" y="4509120"/>
            <a:ext cx="1500154" cy="14160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439" y="2168066"/>
            <a:ext cx="1500154" cy="14252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819" y="2088549"/>
            <a:ext cx="1523203" cy="14476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044" y="4449885"/>
            <a:ext cx="1499978" cy="142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430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50" grpId="0"/>
      <p:bldP spid="51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nexo.lan\shares\06_MARKETING_Dpt\Marketing TOOLS\Logos\ID Series\ID PNG Forma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3298"/>
            <a:ext cx="1440160" cy="52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219045" y="820791"/>
            <a:ext cx="50227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b="1" u="sng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</a:t>
            </a:r>
            <a:r>
              <a:rPr lang="fr-FR" sz="30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b="1" u="sng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systems</a:t>
            </a:r>
            <a:endParaRPr lang="fr-FR" sz="3000" b="1" u="sng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0" r="3815"/>
          <a:stretch/>
        </p:blipFill>
        <p:spPr>
          <a:xfrm>
            <a:off x="0" y="1559768"/>
            <a:ext cx="9144000" cy="40043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12050" y="2342823"/>
            <a:ext cx="137335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dirty="0" smtClean="0"/>
              <a:t>x2 ID24T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12050" y="2945567"/>
            <a:ext cx="166806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dirty="0" smtClean="0"/>
              <a:t>x2 IDS110T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48581" y="5325565"/>
            <a:ext cx="179499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dirty="0" smtClean="0"/>
              <a:t>X1 DTD-T-U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54934" y="5680051"/>
            <a:ext cx="258229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dirty="0" smtClean="0"/>
              <a:t>X1 DTDAMP4x0.7</a:t>
            </a:r>
          </a:p>
        </p:txBody>
      </p:sp>
    </p:spTree>
    <p:extLst>
      <p:ext uri="{BB962C8B-B14F-4D97-AF65-F5344CB8AC3E}">
        <p14:creationId xmlns:p14="http://schemas.microsoft.com/office/powerpoint/2010/main" val="279443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11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nexo.lan\shares\06_MARKETING_Dpt\Marketing TOOLS\Logos\ID Series\ID PNG Forma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3298"/>
            <a:ext cx="1440160" cy="52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25125"/>
            <a:ext cx="2086142" cy="10407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10408" y="908720"/>
            <a:ext cx="446449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ID24i </a:t>
            </a:r>
          </a:p>
          <a:p>
            <a:pPr algn="ctr"/>
            <a:r>
              <a:rPr lang="fr-F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(Installation version)</a:t>
            </a:r>
            <a:endParaRPr lang="fr-F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99667" y="5301208"/>
            <a:ext cx="655272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Available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black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or w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hite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Captive cable for fast and secure </a:t>
            </a:r>
            <a:r>
              <a:rPr lang="en-US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connectivity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Threaded holes for mounting </a:t>
            </a:r>
            <a:r>
              <a:rPr lang="en-US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accessories</a:t>
            </a:r>
            <a:endParaRPr lang="fr-FR" sz="2200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849" y="2348880"/>
            <a:ext cx="4229614" cy="26686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3068960"/>
            <a:ext cx="1979712" cy="177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77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nexo.lan\shares\06_MARKETING_Dpt\Marketing TOOLS\Logos\ID Series\ID PNG Forma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3298"/>
            <a:ext cx="1440160" cy="52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831"/>
          <a:stretch/>
        </p:blipFill>
        <p:spPr>
          <a:xfrm>
            <a:off x="254218" y="3535581"/>
            <a:ext cx="1797501" cy="99746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310408" y="908720"/>
            <a:ext cx="446449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ID24t</a:t>
            </a: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fr-F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(Touring version)</a:t>
            </a:r>
            <a:endParaRPr lang="fr-F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15616" y="5157192"/>
            <a:ext cx="741682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Available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black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white 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Speakon</a:t>
            </a:r>
            <a:r>
              <a:rPr lang="en-US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connectors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Quick release rigging points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Compatible with a range of NEXO touring accessories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924944"/>
            <a:ext cx="1357054" cy="17113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550" y="2159687"/>
            <a:ext cx="4222212" cy="278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1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nexo.lan\shares\06_MARKETING_Dpt\Marketing TOOLS\Logos\ID Series\ID PNG Forma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3298"/>
            <a:ext cx="1440160" cy="52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10408" y="764704"/>
            <a:ext cx="4464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ID24c - A la Carte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11760" y="4071443"/>
            <a:ext cx="45667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 err="1" smtClean="0">
                <a:solidFill>
                  <a:srgbClr val="5F5F5F"/>
                </a:solidFill>
              </a:rPr>
              <a:t>Colour</a:t>
            </a:r>
            <a:r>
              <a:rPr lang="fr-FR" sz="2200" dirty="0" smtClean="0"/>
              <a:t> : Black, white or custom RAL</a:t>
            </a:r>
            <a:endParaRPr lang="fr-FR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50168" y="4905407"/>
            <a:ext cx="184286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err="1" smtClean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Directivity</a:t>
            </a:r>
            <a:endParaRPr lang="fr-FR" sz="2000" b="1" dirty="0" smtClean="0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120° x 40°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90° x 40°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60° x 60°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120° x 60°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74904" y="4918268"/>
            <a:ext cx="232824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err="1" smtClean="0">
                <a:solidFill>
                  <a:srgbClr val="5F5F5F"/>
                </a:solidFill>
              </a:rPr>
              <a:t>Mounting</a:t>
            </a:r>
            <a:r>
              <a:rPr lang="fr-FR" sz="2000" b="1" dirty="0" smtClean="0">
                <a:solidFill>
                  <a:srgbClr val="5F5F5F"/>
                </a:solidFill>
              </a:rPr>
              <a:t> Options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smtClean="0"/>
              <a:t>Quick release </a:t>
            </a:r>
            <a:r>
              <a:rPr lang="fr-FR" dirty="0" err="1" smtClean="0"/>
              <a:t>rigging</a:t>
            </a:r>
            <a:r>
              <a:rPr lang="fr-FR" dirty="0" smtClean="0"/>
              <a:t> points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err="1" smtClean="0"/>
              <a:t>Threaded</a:t>
            </a:r>
            <a:r>
              <a:rPr lang="fr-FR" dirty="0" smtClean="0"/>
              <a:t> </a:t>
            </a:r>
            <a:r>
              <a:rPr lang="fr-FR" dirty="0" err="1" smtClean="0"/>
              <a:t>holes</a:t>
            </a:r>
            <a:endParaRPr lang="fr-FR" dirty="0"/>
          </a:p>
        </p:txBody>
      </p:sp>
      <p:sp>
        <p:nvSpPr>
          <p:cNvPr id="10" name="TextBox 9"/>
          <p:cNvSpPr txBox="1"/>
          <p:nvPr/>
        </p:nvSpPr>
        <p:spPr>
          <a:xfrm>
            <a:off x="2195736" y="4916259"/>
            <a:ext cx="21175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err="1" smtClean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Connectivity</a:t>
            </a:r>
            <a:endParaRPr lang="fr-FR" sz="2000" b="1" dirty="0" smtClean="0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Captive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cable</a:t>
            </a:r>
            <a:endParaRPr lang="fr-FR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Speakon</a:t>
            </a:r>
            <a:endParaRPr 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84019" y="4927097"/>
            <a:ext cx="211757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Grille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err="1" smtClean="0"/>
              <a:t>Steel</a:t>
            </a:r>
            <a:endParaRPr lang="fr-FR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err="1" smtClean="0"/>
              <a:t>Fabric</a:t>
            </a:r>
            <a:endParaRPr lang="fr-FR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err="1" smtClean="0"/>
              <a:t>Foam</a:t>
            </a:r>
            <a:endParaRPr lang="fr-FR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9"/>
          <a:stretch/>
        </p:blipFill>
        <p:spPr>
          <a:xfrm>
            <a:off x="1293279" y="1916831"/>
            <a:ext cx="6498754" cy="193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47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8" grpId="0"/>
      <p:bldP spid="9" grpId="0"/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nexo.lan\shares\06_MARKETING_Dpt\Marketing TOOLS\Logos\ID Series\ID PNG Forma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3298"/>
            <a:ext cx="1440160" cy="52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10408" y="908720"/>
            <a:ext cx="4464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ID </a:t>
            </a:r>
            <a:r>
              <a:rPr lang="fr-FR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Series</a:t>
            </a:r>
            <a:r>
              <a:rPr lang="fr-F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Subs</a:t>
            </a:r>
            <a:endParaRPr lang="fr-FR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85" y="2708920"/>
            <a:ext cx="2941555" cy="18098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780928"/>
            <a:ext cx="4991849" cy="20882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7544" y="1765265"/>
            <a:ext cx="21188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IDS110</a:t>
            </a:r>
            <a:r>
              <a:rPr lang="fr-F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(1x10</a:t>
            </a:r>
            <a:r>
              <a:rPr lang="he-IL" sz="2000" dirty="0">
                <a:latin typeface="Arial" panose="020B0604020202020204" pitchFamily="34" charset="0"/>
                <a:cs typeface="Arial" panose="020B0604020202020204" pitchFamily="34" charset="0"/>
              </a:rPr>
              <a:t>″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sub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80112" y="1917665"/>
            <a:ext cx="21188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IDS210</a:t>
            </a:r>
            <a:r>
              <a:rPr lang="fr-F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(2x10</a:t>
            </a:r>
            <a:r>
              <a:rPr lang="he-IL" sz="2000" dirty="0">
                <a:latin typeface="Arial" panose="020B0604020202020204" pitchFamily="34" charset="0"/>
                <a:cs typeface="Arial" panose="020B0604020202020204" pitchFamily="34" charset="0"/>
              </a:rPr>
              <a:t>″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sub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50268" y="5301208"/>
            <a:ext cx="69847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Compact and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powerful subs, both available in install and touring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versions.</a:t>
            </a:r>
            <a:endParaRPr lang="fr-F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83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nexo.lan\shares\06_MARKETING_Dpt\Marketing TOOLS\Logos\ID Series\ID PNG Forma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3298"/>
            <a:ext cx="1440160" cy="52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IDS 210 legs ima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80728"/>
            <a:ext cx="7798937" cy="52066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198230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nexo.lan\shares\06_MARKETING_Dpt\Marketing TOOLS\Logos\ID Series\ID PNG Forma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3298"/>
            <a:ext cx="1440160" cy="52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10408" y="908720"/>
            <a:ext cx="4464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Powering</a:t>
            </a:r>
            <a:r>
              <a:rPr lang="fr-FR" sz="4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options</a:t>
            </a:r>
            <a:endParaRPr lang="fr-FR" sz="4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7953" y="2260282"/>
            <a:ext cx="211885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5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NXAMP4x1</a:t>
            </a:r>
            <a:endParaRPr lang="fr-FR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54352" y="2067922"/>
            <a:ext cx="28438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5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DTD Controller and DTDAMP</a:t>
            </a:r>
            <a:endParaRPr lang="fr-FR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NXAMP 4x1 Front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86" b="18994"/>
          <a:stretch/>
        </p:blipFill>
        <p:spPr>
          <a:xfrm>
            <a:off x="22970" y="3284983"/>
            <a:ext cx="4368816" cy="1114145"/>
          </a:xfrm>
          <a:prstGeom prst="rect">
            <a:avLst/>
          </a:prstGeom>
          <a:effectLst>
            <a:reflection stA="30000" endPos="35000" dist="12700" dir="5400000" sy="-100000" algn="bl" rotWithShape="0"/>
          </a:effectLst>
        </p:spPr>
      </p:pic>
      <p:sp>
        <p:nvSpPr>
          <p:cNvPr id="11" name="TextBox 10"/>
          <p:cNvSpPr txBox="1"/>
          <p:nvPr/>
        </p:nvSpPr>
        <p:spPr>
          <a:xfrm>
            <a:off x="347323" y="5085184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 to 16 cabinets </a:t>
            </a:r>
            <a:r>
              <a:rPr lang="fr-FR" i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r-FR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single NXAMP 4x1</a:t>
            </a:r>
            <a:endParaRPr lang="fr-FR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402991"/>
            <a:ext cx="4032448" cy="144415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716016" y="5085184"/>
            <a:ext cx="4248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Two ultra-lightweight, high-power and compact DTDAMP 4-channel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amplifiers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are perfectly matched to NEXO’s DTD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Controller.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3651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nexo.lan\shares\06_MARKETING_Dpt\Marketing TOOLS\Logos\ID Series\ID PNG Forma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3298"/>
            <a:ext cx="1440160" cy="52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98139" y="2996952"/>
            <a:ext cx="75477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Application-</a:t>
            </a:r>
            <a:r>
              <a:rPr lang="fr-FR" sz="40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focused</a:t>
            </a:r>
            <a:r>
              <a:rPr lang="fr-FR" sz="4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design</a:t>
            </a:r>
            <a:endParaRPr lang="fr-FR" sz="4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26" y="4941167"/>
            <a:ext cx="1844501" cy="7877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042948"/>
            <a:ext cx="720080" cy="18499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265" y="5866506"/>
            <a:ext cx="19424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Horizontal </a:t>
            </a:r>
          </a:p>
          <a:p>
            <a:pPr algn="ctr"/>
            <a:r>
              <a:rPr lang="fr-FR" sz="2000" b="1" dirty="0" err="1" smtClean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mounting</a:t>
            </a:r>
            <a:endParaRPr lang="fr-FR" sz="2000" b="1" dirty="0" smtClean="0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36379" y="5892854"/>
            <a:ext cx="15349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Vertical </a:t>
            </a:r>
          </a:p>
          <a:p>
            <a:pPr algn="ctr"/>
            <a:r>
              <a:rPr lang="fr-FR" sz="2000" b="1" dirty="0" err="1" smtClean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mounting</a:t>
            </a:r>
            <a:endParaRPr lang="fr-FR" sz="2000" b="1" dirty="0" smtClean="0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52"/>
            <a:ext cx="9144000" cy="234178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539097" y="3933056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User- </a:t>
            </a:r>
            <a:r>
              <a:rPr lang="fr-FR" sz="2000" b="1" dirty="0" err="1" smtClean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Rotatable</a:t>
            </a:r>
            <a:r>
              <a:rPr lang="fr-FR" sz="2000" b="1" dirty="0" smtClean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b="1" dirty="0" err="1" smtClean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horn</a:t>
            </a:r>
            <a:r>
              <a:rPr lang="fr-FR" sz="2000" b="1" dirty="0" smtClean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Picture 2" descr="\\nexo.lan\shares\06_MARKETING_Dpt\Products\ID Series\Directivity\VIB_H_60-120 x 4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333166"/>
            <a:ext cx="1747301" cy="247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nexo.lan\shares\06_MARKETING_Dpt\Products\ID Series\Directivity\VIB_V_60-120 x 4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579688"/>
            <a:ext cx="1457242" cy="206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231956" y="6294973"/>
            <a:ext cx="367240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fr-FR" sz="1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fr-FR" sz="1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Directivity</a:t>
            </a:r>
            <a:r>
              <a:rPr lang="fr-FR" sz="1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120° x 40°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43053" y="4273645"/>
            <a:ext cx="367240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sz="13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HF </a:t>
            </a:r>
            <a:r>
              <a:rPr lang="fr-FR" sz="13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coverages</a:t>
            </a:r>
            <a:r>
              <a:rPr lang="fr-FR" sz="13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fr-FR" sz="13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reversible</a:t>
            </a:r>
            <a:r>
              <a:rPr lang="fr-FR" sz="13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315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2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2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nexo.lan\shares\06_MARKETING_Dpt\Marketing TOOLS\Logos\ID Series\ID PNG Forma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3298"/>
            <a:ext cx="1440160" cy="52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-50298" y="1270738"/>
            <a:ext cx="237626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IDT-TCBRK2538</a:t>
            </a:r>
          </a:p>
          <a:p>
            <a:pPr algn="ctr"/>
            <a:r>
              <a:rPr lang="fr-FR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IDT-TCBRK3851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64525" y="1945427"/>
            <a:ext cx="1724928" cy="3943334"/>
            <a:chOff x="1066438" y="2060848"/>
            <a:chExt cx="2210302" cy="6678992"/>
          </a:xfrm>
        </p:grpSpPr>
        <p:sp>
          <p:nvSpPr>
            <p:cNvPr id="15" name="Rounded Rectangle 14"/>
            <p:cNvSpPr/>
            <p:nvPr/>
          </p:nvSpPr>
          <p:spPr>
            <a:xfrm rot="10800000">
              <a:off x="1066438" y="2060848"/>
              <a:ext cx="2203701" cy="2739835"/>
            </a:xfrm>
            <a:prstGeom prst="roundRect">
              <a:avLst>
                <a:gd name="adj" fmla="val 5333"/>
              </a:avLst>
            </a:prstGeom>
            <a:solidFill>
              <a:srgbClr val="B3CD27"/>
            </a:solidFill>
            <a:ln w="9525" cap="flat" cmpd="sng" algn="ctr">
              <a:solidFill>
                <a:srgbClr val="BFD334"/>
              </a:solidFill>
              <a:prstDash val="solid"/>
            </a:ln>
            <a:effectLst>
              <a:reflection blurRad="6350" stA="40000" endA="300" endPos="20000" dir="5400000" sy="-100000" algn="bl" rotWithShape="0"/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1" name="Straight Connector 10"/>
            <p:cNvCxnSpPr>
              <a:stCxn id="13" idx="2"/>
              <a:endCxn id="15" idx="0"/>
            </p:cNvCxnSpPr>
            <p:nvPr/>
          </p:nvCxnSpPr>
          <p:spPr>
            <a:xfrm flipH="1" flipV="1">
              <a:off x="2168289" y="4800683"/>
              <a:ext cx="4495" cy="1199322"/>
            </a:xfrm>
            <a:prstGeom prst="line">
              <a:avLst/>
            </a:prstGeom>
            <a:noFill/>
            <a:ln w="177800" cap="flat" cmpd="sng" algn="ctr">
              <a:solidFill>
                <a:srgbClr val="B3CD27"/>
              </a:solidFill>
              <a:prstDash val="solid"/>
            </a:ln>
            <a:effectLst/>
          </p:spPr>
        </p:cxnSp>
        <p:sp>
          <p:nvSpPr>
            <p:cNvPr id="13" name="Rounded Rectangle 12"/>
            <p:cNvSpPr/>
            <p:nvPr/>
          </p:nvSpPr>
          <p:spPr>
            <a:xfrm rot="10800000">
              <a:off x="1068828" y="6000005"/>
              <a:ext cx="2207912" cy="2739835"/>
            </a:xfrm>
            <a:prstGeom prst="roundRect">
              <a:avLst>
                <a:gd name="adj" fmla="val 5333"/>
              </a:avLst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>
              <a:reflection blurRad="6350" stA="40000" endA="300" endPos="20000" dir="5400000" sy="-100000" algn="bl" rotWithShape="0"/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0"/>
          <a:stretch/>
        </p:blipFill>
        <p:spPr>
          <a:xfrm>
            <a:off x="373940" y="4375356"/>
            <a:ext cx="1527788" cy="1409312"/>
          </a:xfrm>
          <a:prstGeom prst="rect">
            <a:avLst/>
          </a:prstGeom>
        </p:spPr>
      </p:pic>
      <p:pic>
        <p:nvPicPr>
          <p:cNvPr id="1028" name="Picture 10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40" y="2050166"/>
            <a:ext cx="1510998" cy="1408144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-108520" y="5986154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dirty="0" smtClean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Under-</a:t>
            </a:r>
            <a:r>
              <a:rPr lang="fr-FR" b="1" i="1" dirty="0" err="1" smtClean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balcony</a:t>
            </a:r>
            <a:r>
              <a:rPr lang="fr-FR" b="1" i="1" dirty="0" smtClean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fr-FR" b="1" i="1" dirty="0" smtClean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fr-FR" b="1" i="1" dirty="0" err="1" smtClean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Flown</a:t>
            </a:r>
            <a:endParaRPr lang="fr-FR" b="1" i="1" dirty="0" smtClean="0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195736" y="1459947"/>
            <a:ext cx="237626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IDT-QRA</a:t>
            </a:r>
          </a:p>
        </p:txBody>
      </p:sp>
      <p:grpSp>
        <p:nvGrpSpPr>
          <p:cNvPr id="54" name="Group 53"/>
          <p:cNvGrpSpPr/>
          <p:nvPr/>
        </p:nvGrpSpPr>
        <p:grpSpPr>
          <a:xfrm>
            <a:off x="2534587" y="1945427"/>
            <a:ext cx="1724928" cy="3943334"/>
            <a:chOff x="1066438" y="2060848"/>
            <a:chExt cx="2210302" cy="6678992"/>
          </a:xfrm>
        </p:grpSpPr>
        <p:sp>
          <p:nvSpPr>
            <p:cNvPr id="55" name="Rounded Rectangle 54"/>
            <p:cNvSpPr/>
            <p:nvPr/>
          </p:nvSpPr>
          <p:spPr>
            <a:xfrm rot="10800000">
              <a:off x="1066438" y="2060848"/>
              <a:ext cx="2203701" cy="2739835"/>
            </a:xfrm>
            <a:prstGeom prst="roundRect">
              <a:avLst>
                <a:gd name="adj" fmla="val 5333"/>
              </a:avLst>
            </a:prstGeom>
            <a:solidFill>
              <a:srgbClr val="B3CD27"/>
            </a:solidFill>
            <a:ln w="9525" cap="flat" cmpd="sng" algn="ctr">
              <a:solidFill>
                <a:srgbClr val="BFD334"/>
              </a:solidFill>
              <a:prstDash val="solid"/>
            </a:ln>
            <a:effectLst>
              <a:reflection blurRad="6350" stA="40000" endA="300" endPos="20000" dir="5400000" sy="-100000" algn="bl" rotWithShape="0"/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56" name="Straight Connector 55"/>
            <p:cNvCxnSpPr>
              <a:stCxn id="57" idx="2"/>
              <a:endCxn id="55" idx="0"/>
            </p:cNvCxnSpPr>
            <p:nvPr/>
          </p:nvCxnSpPr>
          <p:spPr>
            <a:xfrm flipH="1" flipV="1">
              <a:off x="2168289" y="4800683"/>
              <a:ext cx="4495" cy="1199322"/>
            </a:xfrm>
            <a:prstGeom prst="line">
              <a:avLst/>
            </a:prstGeom>
            <a:noFill/>
            <a:ln w="177800" cap="flat" cmpd="sng" algn="ctr">
              <a:solidFill>
                <a:srgbClr val="B3CD27"/>
              </a:solidFill>
              <a:prstDash val="solid"/>
            </a:ln>
            <a:effectLst/>
          </p:spPr>
        </p:cxnSp>
        <p:sp>
          <p:nvSpPr>
            <p:cNvPr id="57" name="Rounded Rectangle 56"/>
            <p:cNvSpPr/>
            <p:nvPr/>
          </p:nvSpPr>
          <p:spPr>
            <a:xfrm rot="10800000">
              <a:off x="1068828" y="6000005"/>
              <a:ext cx="2207912" cy="2739835"/>
            </a:xfrm>
            <a:prstGeom prst="roundRect">
              <a:avLst>
                <a:gd name="adj" fmla="val 5333"/>
              </a:avLst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>
              <a:reflection blurRad="6350" stA="40000" endA="300" endPos="20000" dir="5400000" sy="-100000" algn="bl" rotWithShape="0"/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2255768" y="5986154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dirty="0" err="1" smtClean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Truss</a:t>
            </a:r>
            <a:r>
              <a:rPr lang="fr-FR" b="1" i="1" dirty="0" smtClean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clamp</a:t>
            </a:r>
          </a:p>
          <a:p>
            <a:pPr algn="ctr"/>
            <a:r>
              <a:rPr lang="fr-FR" b="1" i="1" dirty="0" err="1" smtClean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fitting</a:t>
            </a:r>
            <a:endParaRPr lang="fr-FR" b="1" i="1" dirty="0" smtClean="0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499992" y="1459947"/>
            <a:ext cx="237626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IDT-TVP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4814815" y="1945427"/>
            <a:ext cx="1724928" cy="3943334"/>
            <a:chOff x="1066438" y="2060848"/>
            <a:chExt cx="2210302" cy="6678992"/>
          </a:xfrm>
        </p:grpSpPr>
        <p:sp>
          <p:nvSpPr>
            <p:cNvPr id="63" name="Rounded Rectangle 62"/>
            <p:cNvSpPr/>
            <p:nvPr/>
          </p:nvSpPr>
          <p:spPr>
            <a:xfrm rot="10800000">
              <a:off x="1066438" y="2060848"/>
              <a:ext cx="2203701" cy="2739835"/>
            </a:xfrm>
            <a:prstGeom prst="roundRect">
              <a:avLst>
                <a:gd name="adj" fmla="val 5333"/>
              </a:avLst>
            </a:prstGeom>
            <a:solidFill>
              <a:srgbClr val="B3CD27"/>
            </a:solidFill>
            <a:ln w="9525" cap="flat" cmpd="sng" algn="ctr">
              <a:solidFill>
                <a:srgbClr val="BFD334"/>
              </a:solidFill>
              <a:prstDash val="solid"/>
            </a:ln>
            <a:effectLst>
              <a:reflection blurRad="6350" stA="40000" endA="300" endPos="20000" dir="5400000" sy="-100000" algn="bl" rotWithShape="0"/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64" name="Straight Connector 63"/>
            <p:cNvCxnSpPr>
              <a:stCxn id="65" idx="2"/>
              <a:endCxn id="63" idx="0"/>
            </p:cNvCxnSpPr>
            <p:nvPr/>
          </p:nvCxnSpPr>
          <p:spPr>
            <a:xfrm flipH="1" flipV="1">
              <a:off x="2168289" y="4800683"/>
              <a:ext cx="4495" cy="1199322"/>
            </a:xfrm>
            <a:prstGeom prst="line">
              <a:avLst/>
            </a:prstGeom>
            <a:noFill/>
            <a:ln w="177800" cap="flat" cmpd="sng" algn="ctr">
              <a:solidFill>
                <a:srgbClr val="B3CD27"/>
              </a:solidFill>
              <a:prstDash val="solid"/>
            </a:ln>
            <a:effectLst/>
          </p:spPr>
        </p:cxnSp>
        <p:sp>
          <p:nvSpPr>
            <p:cNvPr id="65" name="Rounded Rectangle 64"/>
            <p:cNvSpPr/>
            <p:nvPr/>
          </p:nvSpPr>
          <p:spPr>
            <a:xfrm rot="10800000">
              <a:off x="1068828" y="6000005"/>
              <a:ext cx="2207912" cy="2739835"/>
            </a:xfrm>
            <a:prstGeom prst="roundRect">
              <a:avLst>
                <a:gd name="adj" fmla="val 5333"/>
              </a:avLst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>
              <a:reflection blurRad="6350" stA="40000" endA="300" endPos="20000" dir="5400000" sy="-100000" algn="bl" rotWithShape="0"/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4441770" y="598615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dirty="0" smtClean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Pole-</a:t>
            </a:r>
            <a:r>
              <a:rPr lang="fr-FR" b="1" i="1" dirty="0" err="1" smtClean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mounting</a:t>
            </a:r>
            <a:endParaRPr lang="fr-FR" b="1" i="1" dirty="0" smtClean="0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769486" y="1459947"/>
            <a:ext cx="237626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IDT-GSTK</a:t>
            </a:r>
          </a:p>
        </p:txBody>
      </p:sp>
      <p:grpSp>
        <p:nvGrpSpPr>
          <p:cNvPr id="70" name="Group 69"/>
          <p:cNvGrpSpPr/>
          <p:nvPr/>
        </p:nvGrpSpPr>
        <p:grpSpPr>
          <a:xfrm>
            <a:off x="7122702" y="1940708"/>
            <a:ext cx="1724928" cy="3943334"/>
            <a:chOff x="1066438" y="2060848"/>
            <a:chExt cx="2210302" cy="6678992"/>
          </a:xfrm>
        </p:grpSpPr>
        <p:sp>
          <p:nvSpPr>
            <p:cNvPr id="71" name="Rounded Rectangle 70"/>
            <p:cNvSpPr/>
            <p:nvPr/>
          </p:nvSpPr>
          <p:spPr>
            <a:xfrm rot="10800000">
              <a:off x="1066438" y="2060848"/>
              <a:ext cx="2203701" cy="2739835"/>
            </a:xfrm>
            <a:prstGeom prst="roundRect">
              <a:avLst>
                <a:gd name="adj" fmla="val 5333"/>
              </a:avLst>
            </a:prstGeom>
            <a:solidFill>
              <a:srgbClr val="B3CD27"/>
            </a:solidFill>
            <a:ln w="9525" cap="flat" cmpd="sng" algn="ctr">
              <a:solidFill>
                <a:srgbClr val="BFD334"/>
              </a:solidFill>
              <a:prstDash val="solid"/>
            </a:ln>
            <a:effectLst>
              <a:reflection blurRad="6350" stA="40000" endA="300" endPos="20000" dir="5400000" sy="-100000" algn="bl" rotWithShape="0"/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72" name="Straight Connector 71"/>
            <p:cNvCxnSpPr>
              <a:stCxn id="73" idx="2"/>
              <a:endCxn id="71" idx="0"/>
            </p:cNvCxnSpPr>
            <p:nvPr/>
          </p:nvCxnSpPr>
          <p:spPr>
            <a:xfrm flipH="1" flipV="1">
              <a:off x="2168289" y="4800683"/>
              <a:ext cx="4495" cy="1199322"/>
            </a:xfrm>
            <a:prstGeom prst="line">
              <a:avLst/>
            </a:prstGeom>
            <a:noFill/>
            <a:ln w="177800" cap="flat" cmpd="sng" algn="ctr">
              <a:solidFill>
                <a:srgbClr val="B3CD27"/>
              </a:solidFill>
              <a:prstDash val="solid"/>
            </a:ln>
            <a:effectLst/>
          </p:spPr>
        </p:cxnSp>
        <p:sp>
          <p:nvSpPr>
            <p:cNvPr id="73" name="Rounded Rectangle 72"/>
            <p:cNvSpPr/>
            <p:nvPr/>
          </p:nvSpPr>
          <p:spPr>
            <a:xfrm rot="10800000">
              <a:off x="1068828" y="6000005"/>
              <a:ext cx="2207912" cy="2739835"/>
            </a:xfrm>
            <a:prstGeom prst="roundRect">
              <a:avLst>
                <a:gd name="adj" fmla="val 5333"/>
              </a:avLst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>
              <a:reflection blurRad="6350" stA="40000" endA="300" endPos="20000" dir="5400000" sy="-100000" algn="bl" rotWithShape="0"/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6749657" y="5981435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dirty="0" smtClean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Stage front-</a:t>
            </a:r>
            <a:r>
              <a:rPr lang="fr-FR" b="1" i="1" dirty="0" err="1" smtClean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fill</a:t>
            </a:r>
            <a:endParaRPr lang="fr-FR" b="1" i="1" dirty="0" smtClean="0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8" name="Picture 10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662" y="4375356"/>
            <a:ext cx="1497097" cy="1404593"/>
          </a:xfrm>
          <a:prstGeom prst="rect">
            <a:avLst/>
          </a:prstGeom>
        </p:spPr>
      </p:pic>
      <p:pic>
        <p:nvPicPr>
          <p:cNvPr id="1039" name="Picture 10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575" y="2029383"/>
            <a:ext cx="1497097" cy="1453179"/>
          </a:xfrm>
          <a:prstGeom prst="rect">
            <a:avLst/>
          </a:prstGeom>
        </p:spPr>
      </p:pic>
      <p:pic>
        <p:nvPicPr>
          <p:cNvPr id="1040" name="Picture 10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908" y="2033456"/>
            <a:ext cx="1514381" cy="1410259"/>
          </a:xfrm>
          <a:prstGeom prst="rect">
            <a:avLst/>
          </a:prstGeom>
        </p:spPr>
      </p:pic>
      <p:pic>
        <p:nvPicPr>
          <p:cNvPr id="1041" name="Picture 104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908" y="4372718"/>
            <a:ext cx="1535560" cy="1405026"/>
          </a:xfrm>
          <a:prstGeom prst="rect">
            <a:avLst/>
          </a:prstGeom>
        </p:spPr>
      </p:pic>
      <p:pic>
        <p:nvPicPr>
          <p:cNvPr id="1044" name="Picture 104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896" y="4391969"/>
            <a:ext cx="1542000" cy="1402550"/>
          </a:xfrm>
          <a:prstGeom prst="rect">
            <a:avLst/>
          </a:prstGeom>
        </p:spPr>
      </p:pic>
      <p:pic>
        <p:nvPicPr>
          <p:cNvPr id="1045" name="Picture 104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896" y="2032462"/>
            <a:ext cx="1522528" cy="1443551"/>
          </a:xfrm>
          <a:prstGeom prst="rect">
            <a:avLst/>
          </a:prstGeom>
        </p:spPr>
      </p:pic>
      <p:sp>
        <p:nvSpPr>
          <p:cNvPr id="85" name="TextBox 84"/>
          <p:cNvSpPr txBox="1"/>
          <p:nvPr/>
        </p:nvSpPr>
        <p:spPr>
          <a:xfrm>
            <a:off x="2525798" y="718381"/>
            <a:ext cx="40684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Touring </a:t>
            </a:r>
            <a:r>
              <a:rPr lang="fr-FR" sz="3000" b="1" u="sng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Accessories</a:t>
            </a:r>
            <a:endParaRPr lang="fr-FR" sz="3000" b="1" u="sng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71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1" grpId="0"/>
      <p:bldP spid="53" grpId="0"/>
      <p:bldP spid="60" grpId="0"/>
      <p:bldP spid="61" grpId="0"/>
      <p:bldP spid="68" grpId="0"/>
      <p:bldP spid="69" grpId="0"/>
      <p:bldP spid="76" grpId="0"/>
      <p:bldP spid="85" grpId="0"/>
    </p:bldLst>
  </p:timing>
</p:sld>
</file>

<file path=ppt/theme/theme1.xml><?xml version="1.0" encoding="utf-8"?>
<a:theme xmlns:a="http://schemas.openxmlformats.org/drawingml/2006/main" name="NEXO Official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NEXO Official Template</Template>
  <TotalTime>914</TotalTime>
  <Words>212</Words>
  <Application>Microsoft Office PowerPoint</Application>
  <PresentationFormat>On-screen Show (4:3)</PresentationFormat>
  <Paragraphs>72</Paragraphs>
  <Slides>12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NEXO Official Template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Florian EUSTACHE</dc:creator>
  <cp:lastModifiedBy>Florian EUSTACHE</cp:lastModifiedBy>
  <cp:revision>57</cp:revision>
  <dcterms:created xsi:type="dcterms:W3CDTF">2016-06-20T09:05:25Z</dcterms:created>
  <dcterms:modified xsi:type="dcterms:W3CDTF">2016-07-04T09:10:24Z</dcterms:modified>
</cp:coreProperties>
</file>